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68"/>
  </p:notesMasterIdLst>
  <p:handoutMasterIdLst>
    <p:handoutMasterId r:id="rId69"/>
  </p:handoutMasterIdLst>
  <p:sldIdLst>
    <p:sldId id="268" r:id="rId2"/>
    <p:sldId id="386" r:id="rId3"/>
    <p:sldId id="436" r:id="rId4"/>
    <p:sldId id="435" r:id="rId5"/>
    <p:sldId id="434" r:id="rId6"/>
    <p:sldId id="472" r:id="rId7"/>
    <p:sldId id="387" r:id="rId8"/>
    <p:sldId id="388" r:id="rId9"/>
    <p:sldId id="390" r:id="rId10"/>
    <p:sldId id="439" r:id="rId11"/>
    <p:sldId id="391" r:id="rId12"/>
    <p:sldId id="515" r:id="rId13"/>
    <p:sldId id="392" r:id="rId14"/>
    <p:sldId id="544" r:id="rId15"/>
    <p:sldId id="447" r:id="rId16"/>
    <p:sldId id="517" r:id="rId17"/>
    <p:sldId id="400" r:id="rId18"/>
    <p:sldId id="450" r:id="rId19"/>
    <p:sldId id="451" r:id="rId20"/>
    <p:sldId id="453" r:id="rId21"/>
    <p:sldId id="454" r:id="rId22"/>
    <p:sldId id="455" r:id="rId23"/>
    <p:sldId id="456" r:id="rId24"/>
    <p:sldId id="519" r:id="rId25"/>
    <p:sldId id="458" r:id="rId26"/>
    <p:sldId id="477" r:id="rId27"/>
    <p:sldId id="459" r:id="rId28"/>
    <p:sldId id="409" r:id="rId29"/>
    <p:sldId id="410" r:id="rId30"/>
    <p:sldId id="523" r:id="rId31"/>
    <p:sldId id="474" r:id="rId32"/>
    <p:sldId id="484" r:id="rId33"/>
    <p:sldId id="485" r:id="rId34"/>
    <p:sldId id="553" r:id="rId35"/>
    <p:sldId id="550" r:id="rId36"/>
    <p:sldId id="551" r:id="rId37"/>
    <p:sldId id="552" r:id="rId38"/>
    <p:sldId id="554" r:id="rId39"/>
    <p:sldId id="545" r:id="rId40"/>
    <p:sldId id="547" r:id="rId41"/>
    <p:sldId id="548" r:id="rId42"/>
    <p:sldId id="549" r:id="rId43"/>
    <p:sldId id="537" r:id="rId44"/>
    <p:sldId id="558" r:id="rId45"/>
    <p:sldId id="538" r:id="rId46"/>
    <p:sldId id="539" r:id="rId47"/>
    <p:sldId id="559" r:id="rId48"/>
    <p:sldId id="560" r:id="rId49"/>
    <p:sldId id="540" r:id="rId50"/>
    <p:sldId id="527" r:id="rId51"/>
    <p:sldId id="528" r:id="rId52"/>
    <p:sldId id="529" r:id="rId53"/>
    <p:sldId id="561" r:id="rId54"/>
    <p:sldId id="562" r:id="rId55"/>
    <p:sldId id="563" r:id="rId56"/>
    <p:sldId id="542" r:id="rId57"/>
    <p:sldId id="564" r:id="rId58"/>
    <p:sldId id="565" r:id="rId59"/>
    <p:sldId id="525" r:id="rId60"/>
    <p:sldId id="493" r:id="rId61"/>
    <p:sldId id="567" r:id="rId62"/>
    <p:sldId id="568" r:id="rId63"/>
    <p:sldId id="566" r:id="rId64"/>
    <p:sldId id="555" r:id="rId65"/>
    <p:sldId id="556" r:id="rId66"/>
    <p:sldId id="557" r:id="rId67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FF13"/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4" autoAdjust="0"/>
    <p:restoredTop sz="86907" autoAdjust="0"/>
  </p:normalViewPr>
  <p:slideViewPr>
    <p:cSldViewPr>
      <p:cViewPr varScale="1">
        <p:scale>
          <a:sx n="165" d="100"/>
          <a:sy n="165" d="100"/>
        </p:scale>
        <p:origin x="-1288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2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Logical negation (</a:t>
            </a:r>
            <a:r>
              <a:rPr lang="en-US" dirty="0" err="1" smtClean="0"/>
              <a:t>n’t</a:t>
            </a:r>
            <a:r>
              <a:rPr lang="en-US" dirty="0" smtClean="0"/>
              <a:t>, not, etc.) is not often with words like </a:t>
            </a:r>
            <a:r>
              <a:rPr lang="en-US" i="1" dirty="0" err="1" smtClean="0">
                <a:solidFill>
                  <a:srgbClr val="CC0000"/>
                </a:solidFill>
              </a:rPr>
              <a:t>NOT_bored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i="1" dirty="0" err="1" smtClean="0">
                <a:solidFill>
                  <a:srgbClr val="CC0000"/>
                </a:solidFill>
              </a:rPr>
              <a:t>NOT_dismiss</a:t>
            </a:r>
            <a:r>
              <a:rPr lang="en-US" i="1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and hence these words remains less in count as compared to </a:t>
            </a:r>
            <a:r>
              <a:rPr lang="en-US" i="1" dirty="0" err="1" smtClean="0">
                <a:solidFill>
                  <a:srgbClr val="CC0000"/>
                </a:solidFill>
              </a:rPr>
              <a:t>NOT_like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i="1" dirty="0" err="1" smtClean="0">
                <a:solidFill>
                  <a:srgbClr val="CC0000"/>
                </a:solidFill>
              </a:rPr>
              <a:t>NOT_recommend</a:t>
            </a:r>
            <a:r>
              <a:rPr lang="en-US" i="1" dirty="0" smtClean="0">
                <a:solidFill>
                  <a:srgbClr val="CC0000"/>
                </a:solidFill>
              </a:rPr>
              <a:t>,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8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07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84C32A9-5A2D-B045-843B-D06D034130F2}" type="slidenum">
              <a:rPr lang="en-US" sz="1200"/>
              <a:pPr eaLnBrk="1" hangingPunct="1"/>
              <a:t>45</a:t>
            </a:fld>
            <a:endParaRPr 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precision, recall, f-measure [many have seen before]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two sets: CORRECT entities and SELECTED entities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2x2 contingency table, four possible outcomes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precision &amp; recall, you're ignoring bottom corner (where you get O right)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precision: what proportion of your guesses are correct?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correctness means (a) correct boundaries, and (b) correct label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what proportion of true entities did you get right?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ASK STUDENTS HERE ABOUT WHY NOT TO USE ACCURACY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[note that there is typically a trade-off between precision and recall!]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precision, be very reluctant to make guesses – but then you may have poor recall]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recall, be very promiscuous in making guesses – but then you may have poor precision]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84C32A9-5A2D-B045-843B-D06D034130F2}" type="slidenum">
              <a:rPr lang="en-US" sz="1200"/>
              <a:pPr eaLnBrk="1" hangingPunct="1"/>
              <a:t>46</a:t>
            </a:fld>
            <a:endParaRPr 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Precision P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Recall 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  R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fn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Mention precision recall tradeoff.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precision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recall, f-measure [many have seen before]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two sets: CORRECT entities and SELECTED entities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2x2 contingency table, four possible outcomes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precision &amp; recall, you're ignoring bottom corner (where you get O right)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precision: what proportion of your guesses are correct?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correctness means (a) correct boundaries, and (b) correct label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what proportion of true entities did you get right?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ASK STUDENTS HERE ABOUT WHY NOT TO USE ACCURACY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[note that there is typically a trade-off between precision and recall!]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precision, be very reluctant to make guesses – but then you may have poor recall]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recall, be very promiscuous in making guesses – but then you may have poor precision]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84C32A9-5A2D-B045-843B-D06D034130F2}" type="slidenum">
              <a:rPr lang="en-US" sz="1200"/>
              <a:pPr eaLnBrk="1" hangingPunct="1"/>
              <a:t>47</a:t>
            </a:fld>
            <a:endParaRPr 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Precision P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Recall 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  R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fn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Mention precision recall tradeoff.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precision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recall, f-measure [many have seen before]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two sets: CORRECT entities and SELECTED entities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2x2 contingency table, four possible outcomes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precision &amp; recall, you're ignoring bottom corner (where you get O right)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precision: what proportion of your guesses are correct?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correctness means (a) correct boundaries, and (b) correct label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what proportion of true entities did you get right?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ASK STUDENTS HERE ABOUT WHY NOT TO USE ACCURACY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[note that there is typically a trade-off between precision and recall!]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precision, be very reluctant to make guesses – but then you may have poor recall]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recall, be very promiscuous in making guesses – but then you may have poor precision]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84C32A9-5A2D-B045-843B-D06D034130F2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Precision P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Recall 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  R =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tp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dirty="0" err="1">
                <a:latin typeface="Lucida Sans" charset="0"/>
                <a:ea typeface="ＭＳ Ｐゴシック" charset="0"/>
                <a:cs typeface="ＭＳ Ｐゴシック" charset="0"/>
              </a:rPr>
              <a:t>fn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buFont typeface="Times" charset="0"/>
              <a:buNone/>
            </a:pP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Mention precision recall tradeoff.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precision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recall, f-measure [many have seen before]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two sets: CORRECT entities and SELECTED entities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2x2 contingency table, four possible outcomes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precision &amp; recall, you're ignoring bottom corner (where you get O right)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precision: what proportion of your guesses are correct?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correctness means (a) correct boundaries, and (b) correct label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what proportion of true entities did you get right?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ASK STUDENTS HERE ABOUT WHY NOT TO USE ACCURACY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[note that there is typically a trade-off between precision and recall!]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precision, be very reluctant to make guesses – but then you may have poor recall]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[to get high recall, be very promiscuous in making guesses – but then you may have poor precision]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CE933F43-4F06-6E4C-A88E-635F26D155D2}" type="slidenum">
              <a:rPr lang="en-US" sz="1200"/>
              <a:pPr eaLnBrk="1" hangingPunct="1"/>
              <a:t>49</a:t>
            </a:fld>
            <a:endParaRPr 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3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#1: Saigon. Grey, Anthony (Male</a:t>
            </a:r>
            <a:r>
              <a:rPr lang="en-US" baseline="0" dirty="0" smtClean="0"/>
              <a:t>, British Journalist)</a:t>
            </a:r>
            <a:endParaRPr lang="en-US" dirty="0" smtClean="0"/>
          </a:p>
          <a:p>
            <a:r>
              <a:rPr lang="en-US" dirty="0" smtClean="0"/>
              <a:t>#2: </a:t>
            </a:r>
            <a:r>
              <a:rPr lang="en-US" baseline="0" dirty="0" smtClean="0"/>
              <a:t> </a:t>
            </a:r>
            <a:r>
              <a:rPr lang="en-US" dirty="0" smtClean="0"/>
              <a:t>Jerusalem the Golden. Drabble, Margaret (Female, Novelist)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shlomo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argamon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9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3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6D798-0D31-0647-AB71-9E94307BC9C4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1FE78-3ECD-CD47-AF85-D701825482C7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6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6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3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8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1.wmf"/><Relationship Id="rId9" Type="http://schemas.openxmlformats.org/officeDocument/2006/relationships/oleObject" Target="../embeddings/oleObject2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pamassassin.apache.org/old/tests_3_3_x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The Task of Text Classification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67600" cy="742950"/>
          </a:xfrm>
        </p:spPr>
        <p:txBody>
          <a:bodyPr/>
          <a:lstStyle/>
          <a:p>
            <a:r>
              <a:rPr lang="en-US" sz="3600" dirty="0"/>
              <a:t>Classification Methods:</a:t>
            </a:r>
            <a:br>
              <a:rPr lang="en-US" sz="3600" dirty="0"/>
            </a:br>
            <a:r>
              <a:rPr lang="en-US" sz="3600" dirty="0"/>
              <a:t>Supervised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Calibri" charset="0"/>
              </a:rPr>
              <a:t>Input: </a:t>
            </a:r>
            <a:endParaRPr lang="en-US" sz="2800" i="1" dirty="0" smtClean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a document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d</a:t>
            </a:r>
          </a:p>
          <a:p>
            <a:pPr lvl="1"/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a fixed set of classes 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{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,…, 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}</a:t>
            </a:r>
            <a:endParaRPr lang="en-US" sz="1800" i="1" dirty="0" smtClean="0">
              <a:solidFill>
                <a:srgbClr val="FF0000"/>
              </a:solidFill>
              <a:latin typeface="Calibri" charset="0"/>
            </a:endParaRPr>
          </a:p>
          <a:p>
            <a:pPr lvl="1"/>
            <a:r>
              <a:rPr lang="en-US" sz="2400" dirty="0" smtClean="0">
                <a:latin typeface="Calibri" charset="0"/>
              </a:rPr>
              <a:t>A training set of </a:t>
            </a:r>
            <a:r>
              <a:rPr lang="en-US" sz="2400" i="1" dirty="0" smtClean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hand-labeled documents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(d</a:t>
            </a:r>
            <a:r>
              <a:rPr lang="en-US" sz="24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,c</a:t>
            </a:r>
            <a:r>
              <a:rPr lang="en-US" sz="24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),....,(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</a:rPr>
              <a:t>,c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)</a:t>
            </a:r>
          </a:p>
          <a:p>
            <a:r>
              <a:rPr lang="en-US" sz="2800" i="1" dirty="0">
                <a:latin typeface="Calibri" charset="0"/>
              </a:rPr>
              <a:t>Output: </a:t>
            </a:r>
            <a:endParaRPr lang="en-US" sz="2800" i="1" dirty="0" smtClean="0">
              <a:latin typeface="Calibri" charset="0"/>
            </a:endParaRPr>
          </a:p>
          <a:p>
            <a:pPr lvl="1"/>
            <a:r>
              <a:rPr lang="en-US" sz="2400" dirty="0" smtClean="0">
                <a:latin typeface="Calibri" charset="0"/>
              </a:rPr>
              <a:t>a </a:t>
            </a:r>
            <a:r>
              <a:rPr lang="en-US" sz="2400" dirty="0">
                <a:latin typeface="Calibri" charset="0"/>
              </a:rPr>
              <a:t>learned classifier </a:t>
            </a:r>
            <a:r>
              <a:rPr lang="en-US" sz="2400" i="1" dirty="0" err="1" smtClean="0">
                <a:solidFill>
                  <a:srgbClr val="FF0000"/>
                </a:solidFill>
                <a:latin typeface="Calibri" charset="0"/>
              </a:rPr>
              <a:t>γ:d</a:t>
            </a:r>
            <a:r>
              <a:rPr lang="en-US" sz="2400" i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sym typeface="Wingdings" charset="2"/>
              </a:rPr>
              <a:t> c</a:t>
            </a:r>
            <a:endParaRPr lang="en-US" sz="24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r>
              <a:rPr lang="en-US" sz="3600" dirty="0" smtClean="0"/>
              <a:t>Classification Methods:</a:t>
            </a:r>
            <a:br>
              <a:rPr lang="en-US" sz="3600" dirty="0" smtClean="0"/>
            </a:br>
            <a:r>
              <a:rPr lang="en-US" sz="3600" dirty="0" smtClean="0"/>
              <a:t>Supervised Machine Learning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charset="0"/>
              </a:rPr>
              <a:t>Any kind of classifier</a:t>
            </a:r>
          </a:p>
          <a:p>
            <a:pPr lvl="1"/>
            <a:r>
              <a:rPr lang="en-US" sz="2400" dirty="0" smtClean="0">
                <a:latin typeface="Calibri" charset="0"/>
              </a:rPr>
              <a:t>Na</a:t>
            </a:r>
            <a:r>
              <a:rPr lang="fr-FR" sz="2400" dirty="0" err="1" smtClean="0">
                <a:latin typeface="Calibri" charset="0"/>
              </a:rPr>
              <a:t>ï</a:t>
            </a:r>
            <a:r>
              <a:rPr lang="en-US" sz="2400" dirty="0" err="1" smtClean="0">
                <a:latin typeface="Calibri" charset="0"/>
              </a:rPr>
              <a:t>ve</a:t>
            </a:r>
            <a:r>
              <a:rPr lang="en-US" sz="2400" dirty="0" smtClean="0">
                <a:latin typeface="Calibri" charset="0"/>
              </a:rPr>
              <a:t> Bayes</a:t>
            </a:r>
          </a:p>
          <a:p>
            <a:pPr lvl="1"/>
            <a:r>
              <a:rPr lang="en-US" sz="2400" dirty="0" smtClean="0">
                <a:latin typeface="Calibri" charset="0"/>
              </a:rPr>
              <a:t>Logistic regression</a:t>
            </a:r>
          </a:p>
          <a:p>
            <a:pPr lvl="1"/>
            <a:r>
              <a:rPr lang="en-US" sz="2400" dirty="0" smtClean="0">
                <a:latin typeface="Calibri" charset="0"/>
              </a:rPr>
              <a:t>Support-vector machines</a:t>
            </a:r>
          </a:p>
          <a:p>
            <a:pPr lvl="1"/>
            <a:r>
              <a:rPr lang="en-US" sz="2400" dirty="0">
                <a:latin typeface="Calibri" charset="0"/>
              </a:rPr>
              <a:t>k-Nearest Neighbors</a:t>
            </a:r>
          </a:p>
          <a:p>
            <a:pPr lvl="1"/>
            <a:endParaRPr lang="en-US" sz="2400" dirty="0" smtClean="0">
              <a:latin typeface="Calibri" charset="0"/>
            </a:endParaRPr>
          </a:p>
          <a:p>
            <a:pPr lvl="1"/>
            <a:r>
              <a:rPr lang="en-US" sz="2400" dirty="0" smtClean="0">
                <a:latin typeface="Calibri" charset="0"/>
              </a:rPr>
              <a:t>…</a:t>
            </a:r>
            <a:endParaRPr lang="en-US" sz="1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73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fr-FR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ï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ve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Bayes (I)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831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Intuition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153400" cy="333375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</a:rPr>
              <a:t>Simple (“</a:t>
            </a:r>
            <a:r>
              <a:rPr lang="en-US" sz="2800" dirty="0" err="1" smtClean="0">
                <a:latin typeface="Calibri" charset="0"/>
              </a:rPr>
              <a:t>na</a:t>
            </a:r>
            <a:r>
              <a:rPr lang="fr-FR" sz="2800" dirty="0" err="1" smtClean="0">
                <a:latin typeface="Calibri" charset="0"/>
              </a:rPr>
              <a:t>ï</a:t>
            </a:r>
            <a:r>
              <a:rPr lang="en-US" sz="2800" dirty="0" err="1" smtClean="0">
                <a:latin typeface="Calibri" charset="0"/>
              </a:rPr>
              <a:t>ve</a:t>
            </a:r>
            <a:r>
              <a:rPr lang="en-US" sz="2800" dirty="0" smtClean="0">
                <a:latin typeface="Calibri" charset="0"/>
              </a:rPr>
              <a:t>”) classification method based on Bayes rule</a:t>
            </a:r>
          </a:p>
          <a:p>
            <a:r>
              <a:rPr lang="en-US" sz="2800" dirty="0" smtClean="0">
                <a:latin typeface="Calibri" charset="0"/>
              </a:rPr>
              <a:t>Relies on very simple representation of document</a:t>
            </a:r>
          </a:p>
          <a:p>
            <a:pPr lvl="1"/>
            <a:r>
              <a:rPr lang="en-US" sz="2800" dirty="0" smtClean="0">
                <a:latin typeface="Calibri" charset="0"/>
              </a:rPr>
              <a:t>Bag of words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9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7150"/>
            <a:ext cx="7467600" cy="742950"/>
          </a:xfrm>
        </p:spPr>
        <p:txBody>
          <a:bodyPr/>
          <a:lstStyle/>
          <a:p>
            <a:r>
              <a:rPr lang="en-US" dirty="0" smtClean="0"/>
              <a:t>The Bag of Words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bagofwor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556"/>
          <a:stretch/>
        </p:blipFill>
        <p:spPr>
          <a:xfrm>
            <a:off x="304800" y="666750"/>
            <a:ext cx="2496312" cy="5143500"/>
          </a:xfrm>
          <a:prstGeom prst="rect">
            <a:avLst/>
          </a:prstGeom>
        </p:spPr>
      </p:pic>
      <p:pic>
        <p:nvPicPr>
          <p:cNvPr id="6" name="Picture 5" descr="bagofwor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8" r="-2024"/>
          <a:stretch/>
        </p:blipFill>
        <p:spPr>
          <a:xfrm>
            <a:off x="6690021" y="742950"/>
            <a:ext cx="2377779" cy="4533900"/>
          </a:xfrm>
          <a:prstGeom prst="rect">
            <a:avLst/>
          </a:prstGeom>
        </p:spPr>
      </p:pic>
      <p:pic>
        <p:nvPicPr>
          <p:cNvPr id="7" name="Picture 6" descr="bagofwor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r="27127"/>
          <a:stretch/>
        </p:blipFill>
        <p:spPr>
          <a:xfrm>
            <a:off x="2895600" y="819150"/>
            <a:ext cx="3667421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The bag of words representation</a:t>
            </a:r>
            <a:endParaRPr lang="en-US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05000" y="1352550"/>
            <a:ext cx="4876800" cy="3276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1733550"/>
            <a:ext cx="1371599" cy="17235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600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sz="10600" dirty="0" smtClean="0"/>
              <a:t>(</a:t>
            </a:r>
            <a:endParaRPr lang="en-US" sz="10600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732866" y="1838801"/>
            <a:ext cx="2182534" cy="17235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600" dirty="0"/>
              <a:t>)=c</a:t>
            </a:r>
          </a:p>
        </p:txBody>
      </p:sp>
      <p:graphicFrame>
        <p:nvGraphicFramePr>
          <p:cNvPr id="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67832"/>
              </p:ext>
            </p:extLst>
          </p:nvPr>
        </p:nvGraphicFramePr>
        <p:xfrm>
          <a:off x="1905000" y="1352550"/>
          <a:ext cx="4876800" cy="3284221"/>
        </p:xfrm>
        <a:graphic>
          <a:graphicData uri="http://schemas.openxmlformats.org/drawingml/2006/table">
            <a:tbl>
              <a:tblPr/>
              <a:tblGrid>
                <a:gridCol w="2926080"/>
                <a:gridCol w="1950720"/>
              </a:tblGrid>
              <a:tr h="426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seen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ea typeface="Arial" charset="0"/>
                        <a:cs typeface="Courier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sweet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ea typeface="Arial" charset="0"/>
                        <a:cs typeface="Courier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whimsical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ea typeface="Arial" charset="0"/>
                        <a:cs typeface="Courier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recommend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ea typeface="Arial" charset="0"/>
                        <a:cs typeface="Courier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happy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ea typeface="Arial" charset="0"/>
                        <a:cs typeface="Courier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...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Arial" charset="0"/>
                          <a:cs typeface="Courier"/>
                        </a:rPr>
                        <a:t>...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248150"/>
            <a:ext cx="558800" cy="503632"/>
          </a:xfrm>
          <a:prstGeom prst="rect">
            <a:avLst/>
          </a:prstGeom>
        </p:spPr>
      </p:pic>
      <p:pic>
        <p:nvPicPr>
          <p:cNvPr id="10" name="Picture 9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62350"/>
            <a:ext cx="59182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Formalizing the Na</a:t>
            </a:r>
            <a:r>
              <a:rPr lang="fr-FR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ï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ve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Bayes Classifier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135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Bayes’ Rule Applied to Documents and Classes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93601"/>
              </p:ext>
            </p:extLst>
          </p:nvPr>
        </p:nvGraphicFramePr>
        <p:xfrm>
          <a:off x="2479675" y="2759075"/>
          <a:ext cx="442118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2759075"/>
                        <a:ext cx="4421188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04800" y="1428750"/>
            <a:ext cx="8229600" cy="2667000"/>
          </a:xfrm>
        </p:spPr>
        <p:txBody>
          <a:bodyPr/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3200" dirty="0" smtClean="0"/>
              <a:t>For a document </a:t>
            </a:r>
            <a:r>
              <a:rPr lang="en-US" sz="3600" i="1" dirty="0" smtClean="0">
                <a:solidFill>
                  <a:srgbClr val="FF0000"/>
                </a:solidFill>
              </a:rPr>
              <a:t>d</a:t>
            </a:r>
            <a:r>
              <a:rPr lang="en-US" sz="4000" dirty="0" smtClean="0"/>
              <a:t> </a:t>
            </a:r>
            <a:r>
              <a:rPr lang="en-US" sz="3600" dirty="0" smtClean="0"/>
              <a:t>and a class </a:t>
            </a:r>
            <a:r>
              <a:rPr lang="en-US" sz="4000" i="1" dirty="0" smtClean="0">
                <a:solidFill>
                  <a:srgbClr val="FF0000"/>
                </a:solidFill>
              </a:rPr>
              <a:t>c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666750"/>
            <a:ext cx="181554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Classifier (I)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25176"/>
              </p:ext>
            </p:extLst>
          </p:nvPr>
        </p:nvGraphicFramePr>
        <p:xfrm>
          <a:off x="1672596" y="1352550"/>
          <a:ext cx="407256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" name="Equation" r:id="rId3" imgW="1371600" imgH="292100" progId="Equation.3">
                  <p:embed/>
                </p:oleObj>
              </mc:Choice>
              <mc:Fallback>
                <p:oleObj name="Equation" r:id="rId3" imgW="1371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596" y="1352550"/>
                        <a:ext cx="4072567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05439"/>
              </p:ext>
            </p:extLst>
          </p:nvPr>
        </p:nvGraphicFramePr>
        <p:xfrm>
          <a:off x="2542619" y="2114550"/>
          <a:ext cx="401058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" name="Equation" r:id="rId5" imgW="1371600" imgH="419100" progId="Equation.3">
                  <p:embed/>
                </p:oleObj>
              </mc:Choice>
              <mc:Fallback>
                <p:oleObj name="Equation" r:id="rId5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619" y="2114550"/>
                        <a:ext cx="4010581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37663"/>
              </p:ext>
            </p:extLst>
          </p:nvPr>
        </p:nvGraphicFramePr>
        <p:xfrm>
          <a:off x="2511425" y="3257550"/>
          <a:ext cx="388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" name="Equation" r:id="rId7" imgW="1346200" imgH="292100" progId="Equation.3">
                  <p:embed/>
                </p:oleObj>
              </mc:Choice>
              <mc:Fallback>
                <p:oleObj name="Equation" r:id="rId7" imgW="1346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3257550"/>
                        <a:ext cx="388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248400" y="1200150"/>
            <a:ext cx="2438400" cy="830997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MAP is “maximum a posteriori”  = most likely class</a:t>
            </a:r>
            <a:endParaRPr lang="en-US" altLang="zh-TW" sz="16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934200" y="2419350"/>
            <a:ext cx="1676400" cy="338554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Bayes Rule</a:t>
            </a:r>
            <a:endParaRPr lang="en-US" altLang="zh-TW" sz="1600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43000" y="4095750"/>
            <a:ext cx="7543800" cy="830997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Dropping the denominator: This </a:t>
            </a:r>
            <a:r>
              <a:rPr lang="en-US" sz="1600" dirty="0" smtClean="0"/>
              <a:t>is </a:t>
            </a:r>
            <a:r>
              <a:rPr lang="en-US" sz="1600" dirty="0"/>
              <a:t>possible because we will be computing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 err="1"/>
              <a:t>d</a:t>
            </a:r>
            <a:r>
              <a:rPr lang="en-US" sz="1600" dirty="0" err="1"/>
              <a:t>|</a:t>
            </a:r>
            <a:r>
              <a:rPr lang="en-US" sz="1600" i="1" dirty="0" err="1"/>
              <a:t>c</a:t>
            </a:r>
            <a:r>
              <a:rPr lang="en-US" sz="1600" dirty="0"/>
              <a:t>)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 smtClean="0"/>
              <a:t>)/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 smtClean="0"/>
              <a:t>d)</a:t>
            </a:r>
            <a:r>
              <a:rPr lang="en-US" sz="1600" dirty="0" smtClean="0"/>
              <a:t> </a:t>
            </a:r>
            <a:r>
              <a:rPr lang="en-US" sz="1600" dirty="0"/>
              <a:t>for each possible class. But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/>
              <a:t>d</a:t>
            </a:r>
            <a:r>
              <a:rPr lang="en-US" sz="1600" dirty="0"/>
              <a:t>) doesn’t change for each class; </a:t>
            </a:r>
          </a:p>
        </p:txBody>
      </p:sp>
    </p:spTree>
    <p:extLst>
      <p:ext uri="{BB962C8B-B14F-4D97-AF65-F5344CB8AC3E}">
        <p14:creationId xmlns:p14="http://schemas.microsoft.com/office/powerpoint/2010/main" val="109718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Classifier (II)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48283"/>
              </p:ext>
            </p:extLst>
          </p:nvPr>
        </p:nvGraphicFramePr>
        <p:xfrm>
          <a:off x="381000" y="1581150"/>
          <a:ext cx="49006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2" name="Equation" r:id="rId3" imgW="1651000" imgH="292100" progId="Equation.3">
                  <p:embed/>
                </p:oleObj>
              </mc:Choice>
              <mc:Fallback>
                <p:oleObj name="Equation" r:id="rId3" imgW="1651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81150"/>
                        <a:ext cx="490061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39000" y="2571750"/>
            <a:ext cx="1676400" cy="1077218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Document d represented as features x1..xn</a:t>
            </a:r>
            <a:endParaRPr lang="en-US" altLang="zh-TW" sz="16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49968"/>
              </p:ext>
            </p:extLst>
          </p:nvPr>
        </p:nvGraphicFramePr>
        <p:xfrm>
          <a:off x="1295400" y="2724150"/>
          <a:ext cx="57689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3" name="Equation" r:id="rId5" imgW="1943100" imgH="292100" progId="Equation.3">
                  <p:embed/>
                </p:oleObj>
              </mc:Choice>
              <mc:Fallback>
                <p:oleObj name="Equation" r:id="rId5" imgW="1943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24150"/>
                        <a:ext cx="57689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60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spam?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44713"/>
            <a:ext cx="7871720" cy="34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971061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620000" cy="742950"/>
          </a:xfrm>
        </p:spPr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Classifier (IV)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324600" y="2655153"/>
            <a:ext cx="2438400" cy="584776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How often does this class occur?</a:t>
            </a:r>
            <a:endParaRPr lang="en-US" altLang="zh-TW" sz="16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91522"/>
              </p:ext>
            </p:extLst>
          </p:nvPr>
        </p:nvGraphicFramePr>
        <p:xfrm>
          <a:off x="762000" y="1504950"/>
          <a:ext cx="66373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Equation" r:id="rId3" imgW="2235200" imgH="292100" progId="Equation.3">
                  <p:embed/>
                </p:oleObj>
              </mc:Choice>
              <mc:Fallback>
                <p:oleObj name="Equation" r:id="rId3" imgW="2235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04950"/>
                        <a:ext cx="663733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600200" y="2602290"/>
            <a:ext cx="4343400" cy="461665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1" hangingPunct="1"/>
            <a:r>
              <a:rPr lang="en-US" dirty="0">
                <a:latin typeface="Calibri" charset="0"/>
                <a:cs typeface="Arial" charset="0"/>
              </a:rPr>
              <a:t>O(|</a:t>
            </a:r>
            <a:r>
              <a:rPr lang="en-US" i="1" dirty="0" err="1">
                <a:latin typeface="Calibri" charset="0"/>
                <a:cs typeface="Arial" charset="0"/>
              </a:rPr>
              <a:t>X</a:t>
            </a:r>
            <a:r>
              <a:rPr lang="en-US" dirty="0" err="1">
                <a:latin typeface="Calibri" charset="0"/>
                <a:cs typeface="Arial" charset="0"/>
              </a:rPr>
              <a:t>|</a:t>
            </a:r>
            <a:r>
              <a:rPr lang="en-US" i="1" baseline="30000" dirty="0" err="1">
                <a:latin typeface="Calibri" charset="0"/>
                <a:cs typeface="Arial" charset="0"/>
              </a:rPr>
              <a:t>n</a:t>
            </a:r>
            <a:r>
              <a:rPr lang="en-US" dirty="0">
                <a:latin typeface="Calibri" charset="0"/>
                <a:cs typeface="Arial" charset="0"/>
                <a:sym typeface="Symbol" charset="0"/>
              </a:rPr>
              <a:t>•|</a:t>
            </a:r>
            <a:r>
              <a:rPr lang="en-US" i="1" dirty="0">
                <a:latin typeface="Calibri" charset="0"/>
                <a:cs typeface="Arial" charset="0"/>
                <a:sym typeface="Symbol" charset="0"/>
              </a:rPr>
              <a:t>C</a:t>
            </a:r>
            <a:r>
              <a:rPr lang="en-US" dirty="0">
                <a:latin typeface="Calibri" charset="0"/>
                <a:cs typeface="Arial" charset="0"/>
                <a:sym typeface="Symbol" charset="0"/>
              </a:rPr>
              <a:t>|) </a:t>
            </a:r>
            <a:r>
              <a:rPr lang="en-US" dirty="0" smtClean="0">
                <a:latin typeface="Calibri" charset="0"/>
                <a:cs typeface="Arial" charset="0"/>
                <a:sym typeface="Symbol" charset="0"/>
              </a:rPr>
              <a:t>parameters</a:t>
            </a:r>
            <a:endParaRPr lang="en-US" dirty="0">
              <a:latin typeface="Calibri" charset="0"/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400800" y="3645753"/>
            <a:ext cx="2438400" cy="830997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sz="1600" dirty="0" smtClean="0"/>
              <a:t>We can just count the relative frequencies in a corpus</a:t>
            </a:r>
            <a:endParaRPr lang="en-US" altLang="zh-TW" sz="16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00200" y="3364290"/>
            <a:ext cx="4343400" cy="1569660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1" hangingPunct="1"/>
            <a:r>
              <a:rPr lang="en-US" dirty="0" smtClean="0">
                <a:latin typeface="Calibri" charset="0"/>
              </a:rPr>
              <a:t>Could </a:t>
            </a:r>
            <a:r>
              <a:rPr lang="en-US" dirty="0">
                <a:latin typeface="Calibri" charset="0"/>
              </a:rPr>
              <a:t>only be estimated if a very, very large number of training examples was available.</a:t>
            </a:r>
          </a:p>
        </p:txBody>
      </p:sp>
    </p:spTree>
    <p:extLst>
      <p:ext uri="{BB962C8B-B14F-4D97-AF65-F5344CB8AC3E}">
        <p14:creationId xmlns:p14="http://schemas.microsoft.com/office/powerpoint/2010/main" val="3148717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23950"/>
          </a:xfrm>
        </p:spPr>
        <p:txBody>
          <a:bodyPr/>
          <a:lstStyle/>
          <a:p>
            <a:r>
              <a:rPr lang="en-US" dirty="0" smtClean="0"/>
              <a:t>Multinomial (more than two parts)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Independence Assumptions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51913"/>
              </p:ext>
            </p:extLst>
          </p:nvPr>
        </p:nvGraphicFramePr>
        <p:xfrm>
          <a:off x="2586038" y="1200150"/>
          <a:ext cx="32051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" name="Equation" r:id="rId3" imgW="1079500" imgH="215900" progId="Equation.3">
                  <p:embed/>
                </p:oleObj>
              </mc:Choice>
              <mc:Fallback>
                <p:oleObj name="Equation" r:id="rId3" imgW="1079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200150"/>
                        <a:ext cx="320516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90750"/>
            <a:ext cx="8686800" cy="2590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Calibri" charset="0"/>
                <a:sym typeface="Symbol" charset="2"/>
              </a:rPr>
              <a:t>Bag of Words assumption</a:t>
            </a:r>
            <a:r>
              <a:rPr lang="en-US" sz="2800" dirty="0" smtClean="0">
                <a:latin typeface="Calibri" charset="0"/>
                <a:sym typeface="Symbol" charset="2"/>
              </a:rPr>
              <a:t>: Assume position doesn’t 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Calibri" charset="0"/>
                <a:sym typeface="Symbol" charset="2"/>
              </a:rPr>
              <a:t>Conditional Independence</a:t>
            </a:r>
            <a:r>
              <a:rPr lang="en-US" sz="2800" dirty="0" smtClean="0">
                <a:latin typeface="Calibri" charset="0"/>
                <a:sym typeface="Symbol" charset="2"/>
              </a:rPr>
              <a:t>: Assume the feature probabilities </a:t>
            </a:r>
            <a:r>
              <a:rPr lang="en-US" sz="2800" i="1" dirty="0" smtClean="0">
                <a:latin typeface="Calibri" charset="0"/>
                <a:sym typeface="Symbol" charset="2"/>
              </a:rPr>
              <a:t>P</a:t>
            </a:r>
            <a:r>
              <a:rPr lang="en-US" sz="2800" dirty="0" smtClean="0">
                <a:latin typeface="Calibri" charset="0"/>
                <a:sym typeface="Symbol" charset="2"/>
              </a:rPr>
              <a:t>(</a:t>
            </a:r>
            <a:r>
              <a:rPr lang="en-US" sz="2800" i="1" dirty="0" err="1" smtClean="0">
                <a:latin typeface="Calibri" charset="0"/>
                <a:sym typeface="Symbol" charset="2"/>
              </a:rPr>
              <a:t>x</a:t>
            </a:r>
            <a:r>
              <a:rPr lang="en-US" sz="2800" i="1" baseline="-25000" dirty="0" err="1" smtClean="0">
                <a:latin typeface="Calibri" charset="0"/>
                <a:sym typeface="Symbol" charset="2"/>
              </a:rPr>
              <a:t>i</a:t>
            </a:r>
            <a:r>
              <a:rPr lang="en-US" sz="2800" dirty="0" err="1" smtClean="0">
                <a:latin typeface="Calibri" charset="0"/>
                <a:sym typeface="Symbol" charset="2"/>
              </a:rPr>
              <a:t>|</a:t>
            </a:r>
            <a:r>
              <a:rPr lang="en-US" sz="2800" i="1" dirty="0" err="1" smtClean="0">
                <a:latin typeface="Calibri" charset="0"/>
                <a:sym typeface="Symbol" charset="2"/>
              </a:rPr>
              <a:t>c</a:t>
            </a:r>
            <a:r>
              <a:rPr lang="en-US" sz="2800" i="1" baseline="-25000" dirty="0" err="1" smtClean="0">
                <a:latin typeface="Calibri" charset="0"/>
                <a:sym typeface="Symbol" charset="2"/>
              </a:rPr>
              <a:t>j</a:t>
            </a:r>
            <a:r>
              <a:rPr lang="en-US" sz="2800" dirty="0" smtClean="0">
                <a:latin typeface="Calibri" charset="0"/>
                <a:sym typeface="Symbol" charset="2"/>
              </a:rPr>
              <a:t>) are independent given the class </a:t>
            </a:r>
            <a:r>
              <a:rPr lang="en-US" sz="2800" i="1" dirty="0" smtClean="0">
                <a:latin typeface="Calibri" charset="0"/>
                <a:sym typeface="Symbol" charset="2"/>
              </a:rPr>
              <a:t>c.</a:t>
            </a:r>
            <a:endParaRPr lang="en-US" sz="2800" i="1" dirty="0" smtClean="0">
              <a:latin typeface="Times New Roman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69037"/>
              </p:ext>
            </p:extLst>
          </p:nvPr>
        </p:nvGraphicFramePr>
        <p:xfrm>
          <a:off x="661988" y="4324350"/>
          <a:ext cx="7826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9" name="Equation" r:id="rId5" imgW="3492500" imgH="215900" progId="Equation.3">
                  <p:embed/>
                </p:oleObj>
              </mc:Choice>
              <mc:Fallback>
                <p:oleObj name="Equation" r:id="rId5" imgW="349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4324350"/>
                        <a:ext cx="78263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89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620000" cy="742950"/>
          </a:xfrm>
        </p:spPr>
        <p:txBody>
          <a:bodyPr/>
          <a:lstStyle/>
          <a:p>
            <a:r>
              <a:rPr lang="en-US" dirty="0" smtClean="0"/>
              <a:t>Multinomial (polynomial)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Classifier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5911"/>
              </p:ext>
            </p:extLst>
          </p:nvPr>
        </p:nvGraphicFramePr>
        <p:xfrm>
          <a:off x="762000" y="1504950"/>
          <a:ext cx="66373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8" name="Equation" r:id="rId3" imgW="2235200" imgH="292100" progId="Equation.3">
                  <p:embed/>
                </p:oleObj>
              </mc:Choice>
              <mc:Fallback>
                <p:oleObj name="Equation" r:id="rId3" imgW="2235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04950"/>
                        <a:ext cx="663733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49182"/>
              </p:ext>
            </p:extLst>
          </p:nvPr>
        </p:nvGraphicFramePr>
        <p:xfrm>
          <a:off x="992188" y="2730500"/>
          <a:ext cx="54784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9" name="Equation" r:id="rId5" imgW="1778000" imgH="368300" progId="Equation.3">
                  <p:embed/>
                </p:oleObj>
              </mc:Choice>
              <mc:Fallback>
                <p:oleObj name="Equation" r:id="rId5" imgW="1778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730500"/>
                        <a:ext cx="5478462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28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620000" cy="742950"/>
          </a:xfrm>
        </p:spPr>
        <p:txBody>
          <a:bodyPr/>
          <a:lstStyle/>
          <a:p>
            <a:r>
              <a:rPr lang="en-US" dirty="0" smtClean="0"/>
              <a:t>Applying Multinomial </a:t>
            </a:r>
            <a:r>
              <a:rPr lang="en-US" dirty="0"/>
              <a:t>Naive Bayes Classifiers to </a:t>
            </a:r>
            <a:r>
              <a:rPr lang="en-US" dirty="0" smtClean="0"/>
              <a:t>Text Classification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24164"/>
              </p:ext>
            </p:extLst>
          </p:nvPr>
        </p:nvGraphicFramePr>
        <p:xfrm>
          <a:off x="1524000" y="3028950"/>
          <a:ext cx="60452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4" name="Equation" r:id="rId3" imgW="2146300" imgH="393700" progId="Equation.3">
                  <p:embed/>
                </p:oleObj>
              </mc:Choice>
              <mc:Fallback>
                <p:oleObj name="Equation" r:id="rId3" imgW="214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28950"/>
                        <a:ext cx="60452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1" y="158115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>
                <a:latin typeface="Times New Roman" charset="0"/>
              </a:rPr>
              <a:t>positions </a:t>
            </a:r>
            <a:r>
              <a:rPr lang="en-US" sz="2800" dirty="0">
                <a:latin typeface="Calibri" charset="0"/>
                <a:sym typeface="Symbol" charset="0"/>
              </a:rPr>
              <a:t> all word positions in </a:t>
            </a:r>
            <a:r>
              <a:rPr lang="en-US" sz="2800" dirty="0" smtClean="0">
                <a:latin typeface="Calibri" charset="0"/>
                <a:sym typeface="Symbol" charset="0"/>
              </a:rPr>
              <a:t>test document      </a:t>
            </a:r>
            <a:r>
              <a:rPr lang="en-US" sz="2800" dirty="0">
                <a:latin typeface="Calibri" charset="0"/>
                <a:sym typeface="Symbol" charset="0"/>
              </a:rPr>
              <a:t>			</a:t>
            </a:r>
            <a:endParaRPr lang="en-US" sz="28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fr-FR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ï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ve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Bayes: Learning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456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Learning the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Multinomial Na</a:t>
            </a:r>
            <a:r>
              <a:rPr lang="fr-FR" sz="3000" dirty="0" err="1" smtClean="0">
                <a:latin typeface="Calibri" charset="0"/>
                <a:ea typeface="ＭＳ Ｐゴシック" charset="0"/>
                <a:cs typeface="ＭＳ Ｐゴシック" charset="0"/>
              </a:rPr>
              <a:t>ï</a:t>
            </a:r>
            <a:r>
              <a:rPr lang="en-US" sz="3000" dirty="0" err="1" smtClean="0">
                <a:latin typeface="Calibri" charset="0"/>
                <a:ea typeface="ＭＳ Ｐゴシック" charset="0"/>
                <a:cs typeface="ＭＳ Ｐゴシック" charset="0"/>
              </a:rPr>
              <a:t>ve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 Bayes Model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077200" cy="1447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First attempt: maximum likelihood estimates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simply use the frequencies in the data</a:t>
            </a:r>
          </a:p>
        </p:txBody>
      </p:sp>
      <p:sp>
        <p:nvSpPr>
          <p:cNvPr id="41990" name="TextBox 20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Sec.13.3</a:t>
            </a: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90937"/>
              </p:ext>
            </p:extLst>
          </p:nvPr>
        </p:nvGraphicFramePr>
        <p:xfrm>
          <a:off x="1158431" y="3666504"/>
          <a:ext cx="3870769" cy="129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2" name="Equation" r:id="rId3" imgW="1739900" imgH="584200" progId="Equation.3">
                  <p:embed/>
                </p:oleObj>
              </mc:Choice>
              <mc:Fallback>
                <p:oleObj name="Equation" r:id="rId3" imgW="1739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431" y="3666504"/>
                        <a:ext cx="3870769" cy="1292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72197"/>
              </p:ext>
            </p:extLst>
          </p:nvPr>
        </p:nvGraphicFramePr>
        <p:xfrm>
          <a:off x="1219200" y="2592954"/>
          <a:ext cx="3524249" cy="9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3" name="Equation" r:id="rId5" imgW="1587500" imgH="444500" progId="Equation.3">
                  <p:embed/>
                </p:oleObj>
              </mc:Choice>
              <mc:Fallback>
                <p:oleObj name="Equation" r:id="rId5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2954"/>
                        <a:ext cx="3524249" cy="980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0200" y="2571750"/>
            <a:ext cx="3352800" cy="92333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umber of documents lies in class </a:t>
            </a:r>
            <a:r>
              <a:rPr lang="en-US" sz="1800" dirty="0" err="1" smtClean="0">
                <a:latin typeface="+mn-lt"/>
              </a:rPr>
              <a:t>c</a:t>
            </a:r>
            <a:r>
              <a:rPr lang="en-US" sz="1800" baseline="-25000" dirty="0" err="1" smtClean="0">
                <a:latin typeface="+mn-lt"/>
              </a:rPr>
              <a:t>j</a:t>
            </a:r>
            <a:r>
              <a:rPr lang="en-US" sz="1800" baseline="-25000" dirty="0" smtClean="0">
                <a:latin typeface="+mn-lt"/>
              </a:rPr>
              <a:t>,</a:t>
            </a:r>
            <a:r>
              <a:rPr lang="en-US" sz="1800" dirty="0" smtClean="0">
                <a:latin typeface="+mn-lt"/>
              </a:rPr>
              <a:t> divided by total number of documents.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629620"/>
            <a:ext cx="3352800" cy="92333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Count of word </a:t>
            </a:r>
            <a:r>
              <a:rPr lang="en-US" sz="1800" dirty="0" err="1" smtClean="0">
                <a:latin typeface="+mn-lt"/>
              </a:rPr>
              <a:t>w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in class </a:t>
            </a:r>
            <a:r>
              <a:rPr lang="en-US" sz="1800" dirty="0" err="1" smtClean="0">
                <a:latin typeface="+mn-lt"/>
              </a:rPr>
              <a:t>c</a:t>
            </a:r>
            <a:r>
              <a:rPr lang="en-US" sz="1800" baseline="-25000" dirty="0" err="1" smtClean="0">
                <a:latin typeface="+mn-lt"/>
              </a:rPr>
              <a:t>j</a:t>
            </a:r>
            <a:r>
              <a:rPr lang="en-US" sz="1800" dirty="0" smtClean="0">
                <a:latin typeface="+mn-lt"/>
              </a:rPr>
              <a:t> divided by count of all words in class </a:t>
            </a:r>
            <a:r>
              <a:rPr lang="en-US" sz="1800" dirty="0" err="1" smtClean="0">
                <a:latin typeface="+mn-lt"/>
              </a:rPr>
              <a:t>c</a:t>
            </a:r>
            <a:r>
              <a:rPr lang="en-US" sz="1800" baseline="-25000" dirty="0" err="1" smtClean="0">
                <a:latin typeface="+mn-lt"/>
              </a:rPr>
              <a:t>j</a:t>
            </a:r>
            <a:endParaRPr lang="en-US" sz="18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977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28950"/>
            <a:ext cx="83058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Create </a:t>
            </a:r>
            <a:r>
              <a:rPr lang="en-US" dirty="0">
                <a:ea typeface="ＭＳ Ｐゴシック" charset="0"/>
                <a:cs typeface="Calibri"/>
              </a:rPr>
              <a:t>mega-document for </a:t>
            </a:r>
            <a:r>
              <a:rPr lang="en-US" dirty="0" smtClean="0">
                <a:ea typeface="ＭＳ Ｐゴシック" charset="0"/>
                <a:cs typeface="Calibri"/>
              </a:rPr>
              <a:t>topic/class </a:t>
            </a:r>
            <a:r>
              <a:rPr lang="en-US" i="1" dirty="0">
                <a:ea typeface="ＭＳ Ｐゴシック" charset="0"/>
                <a:cs typeface="Calibri"/>
              </a:rPr>
              <a:t>j</a:t>
            </a:r>
            <a:r>
              <a:rPr lang="en-US" dirty="0">
                <a:ea typeface="ＭＳ Ｐゴシック" charset="0"/>
                <a:cs typeface="Calibri"/>
              </a:rPr>
              <a:t> by concatenating all docs in this topic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Calibri"/>
              </a:rPr>
              <a:t>Use frequency of </a:t>
            </a:r>
            <a:r>
              <a:rPr lang="en-US" sz="2400" i="1" dirty="0">
                <a:ea typeface="ＭＳ Ｐゴシック" charset="0"/>
                <a:cs typeface="Calibri"/>
              </a:rPr>
              <a:t>w</a:t>
            </a:r>
            <a:r>
              <a:rPr lang="en-US" sz="2400" dirty="0">
                <a:ea typeface="ＭＳ Ｐゴシック" charset="0"/>
                <a:cs typeface="Calibri"/>
              </a:rPr>
              <a:t> in mega-</a:t>
            </a:r>
            <a:r>
              <a:rPr lang="en-US" sz="2400" dirty="0" smtClean="0">
                <a:ea typeface="ＭＳ Ｐゴシック" charset="0"/>
                <a:cs typeface="Calibri"/>
              </a:rPr>
              <a:t>document</a:t>
            </a: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Parameter estimation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657600" y="1733550"/>
            <a:ext cx="5257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  <a:cs typeface="Calibri"/>
              </a:rPr>
              <a:t>fraction of times </a:t>
            </a:r>
            <a:r>
              <a:rPr lang="en-US" dirty="0" smtClean="0">
                <a:latin typeface="Calibri"/>
                <a:cs typeface="Calibri"/>
              </a:rPr>
              <a:t>word </a:t>
            </a:r>
            <a:r>
              <a:rPr lang="en-US" i="1" dirty="0" err="1" smtClean="0">
                <a:latin typeface="Calibri"/>
                <a:cs typeface="Calibri"/>
              </a:rPr>
              <a:t>w</a:t>
            </a:r>
            <a:r>
              <a:rPr lang="en-US" i="1" baseline="-25000" dirty="0" err="1" smtClean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appears 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among all words </a:t>
            </a:r>
            <a:r>
              <a:rPr lang="en-US" dirty="0">
                <a:latin typeface="Calibri"/>
                <a:cs typeface="Calibri"/>
              </a:rPr>
              <a:t>in documents of </a:t>
            </a:r>
            <a:r>
              <a:rPr lang="en-US" dirty="0" smtClean="0">
                <a:latin typeface="Calibri"/>
                <a:cs typeface="Calibri"/>
              </a:rPr>
              <a:t>topic/class </a:t>
            </a:r>
            <a:r>
              <a:rPr lang="en-US" i="1" dirty="0" err="1">
                <a:latin typeface="Calibri"/>
                <a:cs typeface="Calibri"/>
              </a:rPr>
              <a:t>c</a:t>
            </a:r>
            <a:r>
              <a:rPr lang="en-US" i="1" baseline="-25000" dirty="0" err="1">
                <a:latin typeface="Calibri"/>
                <a:cs typeface="Calibri"/>
              </a:rPr>
              <a:t>j</a:t>
            </a:r>
            <a:endParaRPr lang="en-US" i="1" baseline="-25000" dirty="0">
              <a:latin typeface="Calibri"/>
              <a:cs typeface="Calibri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023520"/>
              </p:ext>
            </p:extLst>
          </p:nvPr>
        </p:nvGraphicFramePr>
        <p:xfrm>
          <a:off x="304800" y="1733550"/>
          <a:ext cx="3192462" cy="106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" name="Equation" r:id="rId3" imgW="1739900" imgH="584200" progId="Equation.3">
                  <p:embed/>
                </p:oleObj>
              </mc:Choice>
              <mc:Fallback>
                <p:oleObj name="Equation" r:id="rId3" imgW="1739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33550"/>
                        <a:ext cx="3192462" cy="1066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8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Problem with Maximum Likelihood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28750"/>
            <a:ext cx="8077200" cy="1771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if we have seen no training documents with the word </a:t>
            </a:r>
            <a:r>
              <a:rPr lang="en-US" b="1" i="1" dirty="0" smtClean="0">
                <a:latin typeface="Calibri" charset="0"/>
                <a:ea typeface="ＭＳ Ｐゴシック" charset="0"/>
                <a:cs typeface="ＭＳ Ｐゴシック" charset="0"/>
              </a:rPr>
              <a:t>fantastic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classified in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topic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positive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i="1" dirty="0" smtClean="0">
                <a:latin typeface="Calibri" charset="0"/>
                <a:ea typeface="ＭＳ Ｐゴシック" charset="0"/>
                <a:cs typeface="ＭＳ Ｐゴシック" charset="0"/>
              </a:rPr>
              <a:t>thumbs-up)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Zero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probabilities cannot be conditioned away, no matter the other evidence!</a:t>
            </a:r>
          </a:p>
        </p:txBody>
      </p:sp>
      <p:graphicFrame>
        <p:nvGraphicFramePr>
          <p:cNvPr id="43011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28936193"/>
              </p:ext>
            </p:extLst>
          </p:nvPr>
        </p:nvGraphicFramePr>
        <p:xfrm>
          <a:off x="1828800" y="2370138"/>
          <a:ext cx="55086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6" name="Equation" r:id="rId3" imgW="3683000" imgH="571500" progId="Equation.3">
                  <p:embed/>
                </p:oleObj>
              </mc:Choice>
              <mc:Fallback>
                <p:oleObj name="Equation" r:id="rId3" imgW="3683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70138"/>
                        <a:ext cx="55086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14982"/>
              </p:ext>
            </p:extLst>
          </p:nvPr>
        </p:nvGraphicFramePr>
        <p:xfrm>
          <a:off x="2195513" y="4248150"/>
          <a:ext cx="41941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7" name="Equation" r:id="rId5" imgW="1968500" imgH="292100" progId="Equation.3">
                  <p:embed/>
                </p:oleObj>
              </mc:Choice>
              <mc:Fallback>
                <p:oleObj name="Equation" r:id="rId5" imgW="1968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48150"/>
                        <a:ext cx="41941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Box 24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Sec.13.3</a:t>
            </a:r>
          </a:p>
        </p:txBody>
      </p:sp>
    </p:spTree>
    <p:extLst>
      <p:ext uri="{BB962C8B-B14F-4D97-AF65-F5344CB8AC3E}">
        <p14:creationId xmlns:p14="http://schemas.microsoft.com/office/powerpoint/2010/main" val="3838283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r>
              <a:rPr lang="en-US" dirty="0" smtClean="0"/>
              <a:t>Laplace (add-1) smoothing for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54285"/>
              </p:ext>
            </p:extLst>
          </p:nvPr>
        </p:nvGraphicFramePr>
        <p:xfrm>
          <a:off x="1350963" y="1595438"/>
          <a:ext cx="44148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" name="Equation" r:id="rId3" imgW="1866900" imgH="558800" progId="Equation.3">
                  <p:embed/>
                </p:oleObj>
              </mc:Choice>
              <mc:Fallback>
                <p:oleObj name="Equation" r:id="rId3" imgW="1866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1595438"/>
                        <a:ext cx="4414837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567934"/>
              </p:ext>
            </p:extLst>
          </p:nvPr>
        </p:nvGraphicFramePr>
        <p:xfrm>
          <a:off x="2508250" y="3176588"/>
          <a:ext cx="381635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5" name="Equation" r:id="rId5" imgW="1612900" imgH="711200" progId="Equation.3">
                  <p:embed/>
                </p:oleObj>
              </mc:Choice>
              <mc:Fallback>
                <p:oleObj name="Equation" r:id="rId5" imgW="1612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176588"/>
                        <a:ext cx="3816350" cy="1681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3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14300"/>
            <a:ext cx="7772400" cy="857250"/>
          </a:xfrm>
        </p:spPr>
        <p:txBody>
          <a:bodyPr/>
          <a:lstStyle/>
          <a:p>
            <a:r>
              <a:rPr lang="en-US" dirty="0" smtClean="0"/>
              <a:t>Multinomial Naïve Bayes: Learning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52400" y="2132543"/>
            <a:ext cx="4572000" cy="26490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Calibri"/>
                <a:cs typeface="Calibri"/>
              </a:rPr>
              <a:t>Calculate </a:t>
            </a:r>
            <a:r>
              <a:rPr lang="en-US" sz="2200" i="1" dirty="0" smtClean="0">
                <a:latin typeface="Calibri"/>
                <a:cs typeface="Calibri"/>
              </a:rPr>
              <a:t>P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en-US" sz="2200" i="1" dirty="0" err="1" smtClean="0">
                <a:latin typeface="Calibri"/>
                <a:cs typeface="Calibri"/>
              </a:rPr>
              <a:t>c</a:t>
            </a:r>
            <a:r>
              <a:rPr lang="en-US" sz="2200" i="1" baseline="-25000" dirty="0" err="1" smtClean="0">
                <a:latin typeface="Calibri"/>
                <a:cs typeface="Calibri"/>
              </a:rPr>
              <a:t>j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terms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For each </a:t>
            </a:r>
            <a:r>
              <a:rPr lang="en-US" sz="2000" i="1" dirty="0" err="1" smtClean="0">
                <a:latin typeface="Calibri"/>
                <a:cs typeface="Calibri"/>
              </a:rPr>
              <a:t>c</a:t>
            </a:r>
            <a:r>
              <a:rPr lang="en-US" sz="2000" i="1" baseline="-25000" dirty="0" err="1" smtClean="0">
                <a:latin typeface="Calibri"/>
                <a:cs typeface="Calibri"/>
              </a:rPr>
              <a:t>j</a:t>
            </a:r>
            <a:r>
              <a:rPr lang="en-US" sz="2000" i="1" baseline="-25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</a:t>
            </a:r>
            <a:r>
              <a:rPr lang="en-US" sz="2000" i="1" dirty="0" smtClean="0">
                <a:latin typeface="Calibri"/>
                <a:cs typeface="Calibri"/>
              </a:rPr>
              <a:t>C</a:t>
            </a:r>
            <a:r>
              <a:rPr lang="en-US" sz="2000" dirty="0" smtClean="0">
                <a:latin typeface="Calibri"/>
                <a:cs typeface="Calibri"/>
              </a:rPr>
              <a:t> do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docs</a:t>
            </a:r>
            <a:r>
              <a:rPr lang="en-US" i="1" baseline="-25000" dirty="0" err="1" smtClean="0">
                <a:latin typeface="Calibri"/>
                <a:cs typeface="Calibri"/>
              </a:rPr>
              <a:t>j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  <a:sym typeface="Symbol" charset="2"/>
              </a:rPr>
              <a:t></a:t>
            </a:r>
            <a:r>
              <a:rPr lang="en-US" i="1" dirty="0" smtClean="0">
                <a:latin typeface="Calibri"/>
                <a:cs typeface="Calibri"/>
                <a:sym typeface="Symbol" charset="2"/>
              </a:rPr>
              <a:t> </a:t>
            </a:r>
            <a:r>
              <a:rPr lang="en-US" dirty="0" smtClean="0">
                <a:latin typeface="Calibri"/>
                <a:cs typeface="Calibri"/>
                <a:sym typeface="Symbol" charset="2"/>
              </a:rPr>
              <a:t>all docs with  class =</a:t>
            </a:r>
            <a:r>
              <a:rPr lang="en-US" i="1" dirty="0" err="1" smtClean="0">
                <a:latin typeface="Calibri"/>
                <a:cs typeface="Calibri"/>
              </a:rPr>
              <a:t>c</a:t>
            </a:r>
            <a:r>
              <a:rPr lang="en-US" i="1" baseline="-25000" dirty="0" err="1" smtClean="0">
                <a:latin typeface="Calibri"/>
                <a:cs typeface="Calibri"/>
              </a:rPr>
              <a:t>j</a:t>
            </a:r>
            <a:endParaRPr lang="en-US" i="1" baseline="-25000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2200" dirty="0" smtClean="0">
              <a:latin typeface="Calibri"/>
              <a:cs typeface="Calibri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52574"/>
              </p:ext>
            </p:extLst>
          </p:nvPr>
        </p:nvGraphicFramePr>
        <p:xfrm>
          <a:off x="5233147" y="3486150"/>
          <a:ext cx="3606053" cy="78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" name="Equation" r:id="rId3" imgW="1981200" imgH="431800" progId="Equation.3">
                  <p:embed/>
                </p:oleObj>
              </mc:Choice>
              <mc:Fallback>
                <p:oleObj name="Equation" r:id="rId3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147" y="3486150"/>
                        <a:ext cx="3606053" cy="7859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97549"/>
              </p:ext>
            </p:extLst>
          </p:nvPr>
        </p:nvGraphicFramePr>
        <p:xfrm>
          <a:off x="1066800" y="3257550"/>
          <a:ext cx="3200400" cy="74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6" name="Equation" r:id="rId5" imgW="1752600" imgH="406400" progId="Equation.3">
                  <p:embed/>
                </p:oleObj>
              </mc:Choice>
              <mc:Fallback>
                <p:oleObj name="Equation" r:id="rId5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57550"/>
                        <a:ext cx="3200400" cy="7421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038600" y="2114550"/>
            <a:ext cx="579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 smtClean="0">
                <a:latin typeface="Calibri"/>
                <a:cs typeface="Calibri"/>
              </a:rPr>
              <a:t>Calculate </a:t>
            </a:r>
            <a:r>
              <a:rPr lang="en-US" sz="2200" i="1" dirty="0" smtClean="0">
                <a:latin typeface="Calibri"/>
                <a:cs typeface="Calibri"/>
              </a:rPr>
              <a:t>P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en-US" sz="2200" i="1" dirty="0" err="1" smtClean="0">
                <a:latin typeface="Calibri"/>
                <a:cs typeface="Calibri"/>
              </a:rPr>
              <a:t>w</a:t>
            </a:r>
            <a:r>
              <a:rPr lang="en-US" sz="2200" i="1" baseline="-25000" dirty="0" err="1" smtClean="0">
                <a:latin typeface="Calibri"/>
                <a:cs typeface="Calibri"/>
              </a:rPr>
              <a:t>k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|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i="1" dirty="0" err="1" smtClean="0">
                <a:latin typeface="Calibri"/>
                <a:cs typeface="Calibri"/>
              </a:rPr>
              <a:t>c</a:t>
            </a:r>
            <a:r>
              <a:rPr lang="en-US" sz="2200" i="1" baseline="-25000" dirty="0" err="1" smtClean="0">
                <a:latin typeface="Calibri"/>
                <a:cs typeface="Calibri"/>
              </a:rPr>
              <a:t>j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terms</a:t>
            </a:r>
          </a:p>
          <a:p>
            <a:pPr lvl="1">
              <a:spcBef>
                <a:spcPts val="0"/>
              </a:spcBef>
            </a:pPr>
            <a:r>
              <a:rPr lang="en-US" i="1" dirty="0" err="1" smtClean="0">
                <a:latin typeface="Calibri"/>
                <a:ea typeface="ＭＳ Ｐゴシック" charset="-128"/>
                <a:cs typeface="Calibri"/>
              </a:rPr>
              <a:t>Text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j</a:t>
            </a: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dirty="0" smtClean="0">
                <a:latin typeface="Calibri"/>
                <a:ea typeface="ＭＳ Ｐゴシック" charset="-128"/>
                <a:cs typeface="Calibri"/>
                <a:sym typeface="Symbol" charset="2"/>
              </a:rPr>
              <a:t> single doc containing all </a:t>
            </a:r>
            <a:r>
              <a:rPr lang="en-US" i="1" dirty="0" err="1" smtClean="0">
                <a:latin typeface="Calibri"/>
                <a:ea typeface="ＭＳ Ｐゴシック" charset="-128"/>
                <a:cs typeface="Calibri"/>
              </a:rPr>
              <a:t>docs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j</a:t>
            </a:r>
            <a:endParaRPr lang="en-US" i="1" baseline="-25000" dirty="0" smtClean="0">
              <a:latin typeface="Calibri"/>
              <a:ea typeface="ＭＳ Ｐゴシック" charset="-128"/>
              <a:cs typeface="Calibri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For</a:t>
            </a:r>
            <a:r>
              <a:rPr lang="en-US" i="1" baseline="-250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each word </a:t>
            </a:r>
            <a:r>
              <a:rPr lang="en-US" i="1" dirty="0" err="1" smtClean="0">
                <a:latin typeface="Calibri"/>
                <a:ea typeface="ＭＳ Ｐゴシック" charset="-128"/>
                <a:cs typeface="Calibri"/>
              </a:rPr>
              <a:t>w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k</a:t>
            </a: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in </a:t>
            </a: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Vocabulary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    </a:t>
            </a:r>
            <a:r>
              <a:rPr lang="en-US" i="1" dirty="0" err="1" smtClean="0">
                <a:latin typeface="Calibri"/>
                <a:ea typeface="ＭＳ Ｐゴシック" charset="-128"/>
                <a:cs typeface="Calibri"/>
              </a:rPr>
              <a:t>n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k</a:t>
            </a: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dirty="0" smtClean="0">
                <a:latin typeface="Calibri"/>
                <a:ea typeface="ＭＳ Ｐゴシック" charset="-128"/>
                <a:cs typeface="Calibri"/>
                <a:sym typeface="Symbol" charset="2"/>
              </a:rPr>
              <a:t> # of occurrences of </a:t>
            </a:r>
            <a:r>
              <a:rPr lang="en-US" i="1" dirty="0" err="1" smtClean="0">
                <a:latin typeface="Calibri"/>
                <a:ea typeface="ＭＳ Ｐゴシック" charset="-128"/>
                <a:cs typeface="Calibri"/>
                <a:sym typeface="Symbol" charset="2"/>
              </a:rPr>
              <a:t>w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k</a:t>
            </a:r>
            <a:r>
              <a:rPr lang="en-US" i="1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in </a:t>
            </a:r>
            <a:r>
              <a:rPr lang="en-US" i="1" dirty="0" err="1" smtClean="0">
                <a:latin typeface="Calibri"/>
                <a:ea typeface="ＭＳ Ｐゴシック" charset="-128"/>
                <a:cs typeface="Calibri"/>
              </a:rPr>
              <a:t>Text</a:t>
            </a:r>
            <a:r>
              <a:rPr lang="en-US" i="1" baseline="-25000" dirty="0" err="1" smtClean="0">
                <a:latin typeface="Calibri"/>
                <a:ea typeface="ＭＳ Ｐゴシック" charset="-128"/>
                <a:cs typeface="Calibri"/>
              </a:rPr>
              <a:t>j</a:t>
            </a:r>
            <a:endParaRPr lang="en-US" i="1" baseline="-25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1581150"/>
            <a:ext cx="541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From training corpus, extract </a:t>
            </a:r>
            <a:r>
              <a:rPr lang="en-US" sz="2200" i="1" dirty="0">
                <a:latin typeface="Times New Roman" charset="0"/>
              </a:rPr>
              <a:t>Vocabulary</a:t>
            </a:r>
            <a:endParaRPr 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39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7150"/>
            <a:ext cx="7772400" cy="857250"/>
          </a:xfrm>
        </p:spPr>
        <p:txBody>
          <a:bodyPr/>
          <a:lstStyle/>
          <a:p>
            <a:r>
              <a:rPr lang="en-US" dirty="0" smtClean="0"/>
              <a:t>Who wrote which Federalist papers?</a:t>
            </a:r>
            <a:endParaRPr lang="en-US" dirty="0"/>
          </a:p>
        </p:txBody>
      </p:sp>
      <p:sp>
        <p:nvSpPr>
          <p:cNvPr id="135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47750"/>
            <a:ext cx="7162800" cy="3390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1787-8: anonymous essays try to convince New York to ratify (</a:t>
            </a:r>
            <a:r>
              <a:rPr lang="en-US" dirty="0"/>
              <a:t>o</a:t>
            </a:r>
            <a:r>
              <a:rPr lang="en-US" dirty="0" smtClean="0"/>
              <a:t>fficially valid) U.S Constitution: </a:t>
            </a:r>
            <a:r>
              <a:rPr lang="en-US" dirty="0"/>
              <a:t> </a:t>
            </a:r>
            <a:r>
              <a:rPr lang="en-US" dirty="0" smtClean="0"/>
              <a:t>Jay, Madison, Hamilton.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Authorship of 12 of the letters in dispute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1963: solved by </a:t>
            </a:r>
            <a:r>
              <a:rPr lang="en-US" dirty="0" err="1" smtClean="0"/>
              <a:t>Mosteller</a:t>
            </a:r>
            <a:r>
              <a:rPr lang="en-US" dirty="0" smtClean="0"/>
              <a:t> and Wallace using Bayesian methods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12" name="Picture 11" descr="370px-Federa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133350"/>
            <a:ext cx="1270000" cy="2059459"/>
          </a:xfrm>
          <a:prstGeom prst="rect">
            <a:avLst/>
          </a:prstGeom>
        </p:spPr>
      </p:pic>
      <p:pic>
        <p:nvPicPr>
          <p:cNvPr id="2" name="Picture 1" descr="220px-James_Mad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3" y="3714750"/>
            <a:ext cx="907007" cy="1104900"/>
          </a:xfrm>
          <a:prstGeom prst="rect">
            <a:avLst/>
          </a:prstGeom>
        </p:spPr>
      </p:pic>
      <p:pic>
        <p:nvPicPr>
          <p:cNvPr id="3" name="Picture 2" descr="220px-Alexander_Hamilton_portrait_by_John_Trumbull_1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18" y="3657600"/>
            <a:ext cx="947391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774168"/>
            <a:ext cx="162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James Madison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793218"/>
            <a:ext cx="20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Alexander Hamilton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57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Multinomial Na</a:t>
            </a:r>
            <a:r>
              <a:rPr lang="fr-FR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ï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ve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Bayes: A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orked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xample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210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7800" y="226695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Choosing a class:</a:t>
            </a:r>
          </a:p>
          <a:p>
            <a:r>
              <a:rPr lang="en-US" sz="1800" dirty="0" smtClean="0">
                <a:latin typeface="+mn-lt"/>
              </a:rPr>
              <a:t>P(c|d5) </a:t>
            </a:r>
          </a:p>
          <a:p>
            <a:endParaRPr lang="en-US" sz="1800" dirty="0" smtClean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P(j|d5) 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endParaRPr lang="en-US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7400" y="3663374"/>
            <a:ext cx="21586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TW" sz="1600" dirty="0">
                <a:latin typeface="Calibri" charset="0"/>
              </a:rPr>
              <a:t> </a:t>
            </a:r>
            <a:r>
              <a:rPr lang="en-US" altLang="zh-TW" sz="1600" dirty="0">
                <a:latin typeface="Calibri" charset="0"/>
                <a:ea typeface="Arial" charset="0"/>
                <a:cs typeface="Arial" charset="0"/>
              </a:rPr>
              <a:t>1/4 * (2/9)</a:t>
            </a:r>
            <a:r>
              <a:rPr lang="en-US" altLang="zh-TW" sz="1600" baseline="30000" dirty="0">
                <a:latin typeface="Calibri" charset="0"/>
                <a:ea typeface="Arial" charset="0"/>
                <a:cs typeface="Arial" charset="0"/>
              </a:rPr>
              <a:t>3</a:t>
            </a:r>
            <a:r>
              <a:rPr lang="en-US" altLang="zh-TW" sz="1600" dirty="0">
                <a:latin typeface="Calibri" charset="0"/>
                <a:ea typeface="Arial" charset="0"/>
                <a:cs typeface="Arial" charset="0"/>
              </a:rPr>
              <a:t> * 2/9 * 2/9 </a:t>
            </a:r>
            <a:r>
              <a:rPr lang="en-US" altLang="zh-TW" sz="1600" dirty="0">
                <a:latin typeface="Calibri" charset="0"/>
              </a:rPr>
              <a:t> </a:t>
            </a:r>
          </a:p>
          <a:p>
            <a:pPr lvl="1">
              <a:buFont typeface="Wingdings" charset="2"/>
              <a:buNone/>
            </a:pPr>
            <a:r>
              <a:rPr lang="en-US" altLang="zh-TW" sz="1600" dirty="0">
                <a:latin typeface="Calibri" charset="0"/>
                <a:ea typeface="Arial" charset="0"/>
                <a:cs typeface="Arial" charset="0"/>
              </a:rPr>
              <a:t>	≈ 0.0001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673228"/>
              </p:ext>
            </p:extLst>
          </p:nvPr>
        </p:nvGraphicFramePr>
        <p:xfrm>
          <a:off x="2895600" y="133350"/>
          <a:ext cx="5867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63"/>
                <a:gridCol w="523874"/>
                <a:gridCol w="3586163"/>
                <a:gridCol w="762000"/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Doc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Words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Training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</a:t>
                      </a:r>
                      <a:r>
                        <a:rPr lang="en-US" sz="1600" baseline="0" dirty="0" smtClean="0"/>
                        <a:t> Beijing Chinese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Chinese Shanghai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Macao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Tokyo Japan Chinese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Chinese Chinese Tokyo</a:t>
                      </a:r>
                      <a:r>
                        <a:rPr lang="en-US" sz="1600" baseline="0" dirty="0" smtClean="0"/>
                        <a:t> Japan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028950"/>
            <a:ext cx="2609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Conditional Probabilities: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Chinese|</a:t>
            </a:r>
            <a:r>
              <a:rPr lang="en-US" sz="1800" i="1" dirty="0" err="1" smtClean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) =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Tokyo|</a:t>
            </a:r>
            <a:r>
              <a:rPr lang="en-US" sz="1800" i="1" dirty="0" err="1" smtClean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)    =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Japan|</a:t>
            </a:r>
            <a:r>
              <a:rPr lang="en-US" sz="1800" i="1" dirty="0" err="1" smtClean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)     =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Chinese|</a:t>
            </a:r>
            <a:r>
              <a:rPr lang="en-US" sz="1800" i="1" dirty="0" err="1">
                <a:latin typeface="+mn-lt"/>
              </a:rPr>
              <a:t>j</a:t>
            </a:r>
            <a:r>
              <a:rPr lang="en-US" sz="1800" dirty="0" smtClean="0">
                <a:latin typeface="+mn-lt"/>
              </a:rPr>
              <a:t>) =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Tokyo|</a:t>
            </a:r>
            <a:r>
              <a:rPr lang="en-US" sz="1800" i="1" dirty="0" err="1" smtClean="0">
                <a:latin typeface="+mn-lt"/>
              </a:rPr>
              <a:t>j</a:t>
            </a:r>
            <a:r>
              <a:rPr lang="en-US" sz="1800" dirty="0" smtClean="0">
                <a:latin typeface="+mn-lt"/>
              </a:rPr>
              <a:t>)     =</a:t>
            </a:r>
          </a:p>
          <a:p>
            <a:r>
              <a:rPr lang="en-US" sz="1800" dirty="0" smtClean="0">
                <a:latin typeface="+mn-lt"/>
              </a:rPr>
              <a:t>P(</a:t>
            </a:r>
            <a:r>
              <a:rPr lang="en-US" sz="1800" dirty="0" err="1" smtClean="0">
                <a:latin typeface="+mn-lt"/>
              </a:rPr>
              <a:t>Japan|</a:t>
            </a:r>
            <a:r>
              <a:rPr lang="en-US" sz="1800" i="1" dirty="0" err="1" smtClean="0">
                <a:latin typeface="+mn-lt"/>
              </a:rPr>
              <a:t>j</a:t>
            </a:r>
            <a:r>
              <a:rPr lang="en-US" sz="1800" dirty="0" smtClean="0">
                <a:latin typeface="+mn-lt"/>
              </a:rPr>
              <a:t>)     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34574"/>
            <a:ext cx="83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Priors:</a:t>
            </a:r>
          </a:p>
          <a:p>
            <a:r>
              <a:rPr lang="en-US" sz="1800" i="1" dirty="0" smtClean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(</a:t>
            </a:r>
            <a:r>
              <a:rPr lang="en-US" sz="1800" i="1" dirty="0" smtClean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)= </a:t>
            </a:r>
          </a:p>
          <a:p>
            <a:endParaRPr lang="en-US" sz="200" i="1" dirty="0" smtClean="0">
              <a:latin typeface="+mn-lt"/>
            </a:endParaRPr>
          </a:p>
          <a:p>
            <a:r>
              <a:rPr lang="en-US" sz="1800" i="1" dirty="0" smtClean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(</a:t>
            </a:r>
            <a:r>
              <a:rPr lang="en-US" sz="1800" i="1" dirty="0" smtClean="0">
                <a:latin typeface="+mn-lt"/>
              </a:rPr>
              <a:t>j</a:t>
            </a:r>
            <a:r>
              <a:rPr lang="en-US" sz="1800" dirty="0" smtClean="0">
                <a:latin typeface="+mn-lt"/>
              </a:rPr>
              <a:t>)=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2087998"/>
            <a:ext cx="331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3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125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4</a:t>
            </a:r>
            <a:endParaRPr lang="en-US" sz="1600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96472" y="2388790"/>
            <a:ext cx="17796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2291774"/>
            <a:ext cx="331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51636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4</a:t>
            </a:r>
            <a:endParaRPr lang="en-US" sz="1600" dirty="0"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25072" y="2592566"/>
            <a:ext cx="17796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58750"/>
              </p:ext>
            </p:extLst>
          </p:nvPr>
        </p:nvGraphicFramePr>
        <p:xfrm>
          <a:off x="228600" y="1123951"/>
          <a:ext cx="249371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" name="Equation" r:id="rId3" imgW="1524000" imgH="419100" progId="Equation.3">
                  <p:embed/>
                </p:oleObj>
              </mc:Choice>
              <mc:Fallback>
                <p:oleObj name="Equation" r:id="rId3" imgW="1524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23951"/>
                        <a:ext cx="2493718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775752"/>
              </p:ext>
            </p:extLst>
          </p:nvPr>
        </p:nvGraphicFramePr>
        <p:xfrm>
          <a:off x="1524000" y="306388"/>
          <a:ext cx="1079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" name="Equation" r:id="rId5" imgW="660400" imgH="393700" progId="Equation.3">
                  <p:embed/>
                </p:oleObj>
              </mc:Choice>
              <mc:Fallback>
                <p:oleObj name="Equation" r:id="rId5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6388"/>
                        <a:ext cx="1079500" cy="644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38400" y="3293646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(5+1) / (8+6) = 6/14 = 3/7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356235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(0+1) / (8+6) = 1/14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4145214"/>
            <a:ext cx="18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latin typeface="Calibri" charset="0"/>
              </a:rPr>
              <a:t>(1</a:t>
            </a:r>
            <a:r>
              <a:rPr lang="en-US" altLang="zh-TW" sz="1800" dirty="0">
                <a:latin typeface="Calibri" charset="0"/>
              </a:rPr>
              <a:t>+1) / (3+6) = 2/9 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385208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(0+1) / (8+6) = 1/14</a:t>
            </a:r>
            <a:endParaRPr lang="en-US" sz="18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0" y="4412218"/>
            <a:ext cx="18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latin typeface="Calibri" charset="0"/>
              </a:rPr>
              <a:t>(1</a:t>
            </a:r>
            <a:r>
              <a:rPr lang="en-US" altLang="zh-TW" sz="1800" dirty="0">
                <a:latin typeface="Calibri" charset="0"/>
              </a:rPr>
              <a:t>+1) / (3+6) = 2/9 </a:t>
            </a:r>
            <a:endParaRPr lang="en-US" sz="18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4848" y="4669254"/>
            <a:ext cx="18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latin typeface="Calibri" charset="0"/>
              </a:rPr>
              <a:t>(1</a:t>
            </a:r>
            <a:r>
              <a:rPr lang="en-US" altLang="zh-TW" sz="1800" dirty="0">
                <a:latin typeface="Calibri" charset="0"/>
              </a:rPr>
              <a:t>+1) / (3+6) = 2/9 </a:t>
            </a:r>
            <a:endParaRPr lang="en-US" sz="18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2947" y="2585118"/>
            <a:ext cx="23666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TW" sz="1600" dirty="0">
                <a:latin typeface="Calibri" charset="0"/>
              </a:rPr>
              <a:t> 3/4 * (3/7)</a:t>
            </a:r>
            <a:r>
              <a:rPr lang="en-US" altLang="zh-TW" sz="1600" baseline="30000" dirty="0">
                <a:latin typeface="Calibri" charset="0"/>
              </a:rPr>
              <a:t>3</a:t>
            </a:r>
            <a:r>
              <a:rPr lang="en-US" altLang="zh-TW" sz="1600" dirty="0">
                <a:latin typeface="Calibri" charset="0"/>
              </a:rPr>
              <a:t> * 1/14 * 1/14 </a:t>
            </a:r>
          </a:p>
          <a:p>
            <a:pPr lvl="1">
              <a:buFont typeface="Wingdings" charset="2"/>
              <a:buNone/>
            </a:pPr>
            <a:r>
              <a:rPr lang="en-US" altLang="zh-TW" sz="1600" dirty="0" smtClean="0">
                <a:latin typeface="Calibri" charset="0"/>
                <a:ea typeface="Arial" charset="0"/>
                <a:cs typeface="Arial" charset="0"/>
              </a:rPr>
              <a:t>	≈ 0.0003</a:t>
            </a:r>
            <a:endParaRPr lang="en-US" altLang="zh-TW" sz="1600" dirty="0">
              <a:latin typeface="Calibri" charset="0"/>
              <a:ea typeface="Arial" charset="0"/>
              <a:cs typeface="Arial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07398"/>
              </p:ext>
            </p:extLst>
          </p:nvPr>
        </p:nvGraphicFramePr>
        <p:xfrm>
          <a:off x="6158832" y="2701422"/>
          <a:ext cx="223838" cy="14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832" y="2701422"/>
                        <a:ext cx="223838" cy="1404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29764"/>
              </p:ext>
            </p:extLst>
          </p:nvPr>
        </p:nvGraphicFramePr>
        <p:xfrm>
          <a:off x="6096000" y="3768222"/>
          <a:ext cx="223838" cy="14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" name="Equation" r:id="rId9" imgW="152280" imgH="126720" progId="Equation.3">
                  <p:embed/>
                </p:oleObj>
              </mc:Choice>
              <mc:Fallback>
                <p:oleObj name="Equation" r:id="rId9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68222"/>
                        <a:ext cx="223838" cy="1404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1"/>
      <p:bldP spid="7" grpId="0"/>
      <p:bldP spid="8" grpId="0" build="allAtOnce"/>
      <p:bldP spid="13" grpId="0"/>
      <p:bldP spid="24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</a:t>
            </a:r>
            <a:r>
              <a:rPr lang="fr-FR" dirty="0" err="1" smtClean="0"/>
              <a:t>ï</a:t>
            </a:r>
            <a:r>
              <a:rPr lang="en-GB" dirty="0" err="1" smtClean="0"/>
              <a:t>ve</a:t>
            </a:r>
            <a:r>
              <a:rPr lang="en-GB" dirty="0" smtClean="0"/>
              <a:t> Bayes in Spam Filtering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SpamAssassin</a:t>
            </a:r>
            <a:r>
              <a:rPr lang="en-US" dirty="0" smtClean="0">
                <a:latin typeface="Calibri" charset="0"/>
              </a:rPr>
              <a:t> Features:</a:t>
            </a:r>
          </a:p>
          <a:p>
            <a:pPr lvl="1"/>
            <a:r>
              <a:rPr lang="en-US" sz="1600" dirty="0" smtClean="0"/>
              <a:t>Mentions online Pharmacy for human demanding needs.</a:t>
            </a:r>
            <a:endParaRPr lang="en-US" sz="1600" dirty="0"/>
          </a:p>
          <a:p>
            <a:pPr lvl="1"/>
            <a:r>
              <a:rPr lang="en-US" sz="1600" dirty="0" smtClean="0"/>
              <a:t>Mentions </a:t>
            </a:r>
            <a:r>
              <a:rPr lang="en-US" sz="1600" dirty="0"/>
              <a:t>millions of (dollar) ((dollar) NN,NNN,NNN.NN)</a:t>
            </a:r>
          </a:p>
          <a:p>
            <a:pPr lvl="1"/>
            <a:r>
              <a:rPr lang="en-US" sz="1600" dirty="0" smtClean="0"/>
              <a:t>Phrase</a:t>
            </a:r>
            <a:r>
              <a:rPr lang="en-US" sz="1600" dirty="0"/>
              <a:t>: impress ... girl</a:t>
            </a:r>
          </a:p>
          <a:p>
            <a:pPr lvl="1"/>
            <a:r>
              <a:rPr lang="en-US" sz="1600" dirty="0"/>
              <a:t>From: starts with many numbers</a:t>
            </a:r>
          </a:p>
          <a:p>
            <a:pPr lvl="1"/>
            <a:r>
              <a:rPr lang="en-US" sz="1600" dirty="0" smtClean="0"/>
              <a:t>Subject </a:t>
            </a:r>
            <a:r>
              <a:rPr lang="en-US" sz="1600" dirty="0"/>
              <a:t>is all capitals</a:t>
            </a:r>
          </a:p>
          <a:p>
            <a:pPr lvl="1"/>
            <a:r>
              <a:rPr lang="en-US" sz="1600" dirty="0"/>
              <a:t>HTML has a low ratio of text to image area</a:t>
            </a:r>
          </a:p>
          <a:p>
            <a:pPr lvl="1"/>
            <a:r>
              <a:rPr lang="en-US" sz="1600" dirty="0"/>
              <a:t>One hundred percent guaranteed</a:t>
            </a:r>
          </a:p>
          <a:p>
            <a:pPr lvl="1"/>
            <a:r>
              <a:rPr lang="en-US" sz="1600" dirty="0"/>
              <a:t>Claims you can be removed from the list</a:t>
            </a:r>
          </a:p>
          <a:p>
            <a:pPr lvl="1"/>
            <a:r>
              <a:rPr lang="en-US" sz="1600" dirty="0"/>
              <a:t>'Prestigious Non-Accredited Universities'		</a:t>
            </a:r>
            <a:endParaRPr lang="en-US" sz="1600" dirty="0" smtClean="0"/>
          </a:p>
          <a:p>
            <a:pPr lvl="1"/>
            <a:r>
              <a:rPr lang="en-US" sz="1600" dirty="0">
                <a:hlinkClick r:id="rId2"/>
              </a:rPr>
              <a:t>https://spamassassin.apache.org/old/</a:t>
            </a:r>
            <a:r>
              <a:rPr lang="en-US" sz="1600" dirty="0" smtClean="0">
                <a:hlinkClick r:id="rId2"/>
              </a:rPr>
              <a:t>tests_3_3_x.html</a:t>
            </a:r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571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Summary: Naive Bayes is Not So Naive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43000"/>
            <a:ext cx="8763000" cy="3771900"/>
          </a:xfrm>
        </p:spPr>
        <p:txBody>
          <a:bodyPr/>
          <a:lstStyle/>
          <a:p>
            <a:pPr marL="228600" indent="-228600"/>
            <a:r>
              <a:rPr lang="en-US" dirty="0" smtClean="0">
                <a:latin typeface="Calibri" charset="0"/>
              </a:rPr>
              <a:t>Very </a:t>
            </a:r>
            <a:r>
              <a:rPr lang="en-US" dirty="0">
                <a:latin typeface="Calibri" charset="0"/>
              </a:rPr>
              <a:t>Fast, low storage requirements</a:t>
            </a:r>
          </a:p>
          <a:p>
            <a:pPr marL="228600" indent="-228600"/>
            <a:r>
              <a:rPr lang="en-US" dirty="0" smtClean="0">
                <a:latin typeface="Calibri" charset="0"/>
              </a:rPr>
              <a:t>Robust to Irrelevant Features</a:t>
            </a:r>
          </a:p>
          <a:p>
            <a:pPr marL="571500" lvl="1" indent="-165100">
              <a:lnSpc>
                <a:spcPct val="90000"/>
              </a:lnSpc>
              <a:buFont typeface="Wingdings" charset="2"/>
              <a:buNone/>
            </a:pPr>
            <a:r>
              <a:rPr lang="en-US" dirty="0" smtClean="0">
                <a:latin typeface="Calibri" charset="0"/>
              </a:rPr>
              <a:t>	</a:t>
            </a:r>
            <a:r>
              <a:rPr lang="en-US" sz="1800" dirty="0" smtClean="0">
                <a:latin typeface="Calibri" charset="0"/>
              </a:rPr>
              <a:t>Irrelevant Features cancel each other without affecting results</a:t>
            </a:r>
          </a:p>
          <a:p>
            <a:pPr marL="228600" indent="-228600"/>
            <a:r>
              <a:rPr lang="en-US" dirty="0" smtClean="0">
                <a:latin typeface="Calibri" charset="0"/>
              </a:rPr>
              <a:t>Very good in domains with many equally important features</a:t>
            </a:r>
          </a:p>
          <a:p>
            <a:pPr marL="571500" lvl="1" indent="-165100">
              <a:buFont typeface="Wingdings" charset="2"/>
              <a:buNone/>
            </a:pPr>
            <a:r>
              <a:rPr lang="en-US" dirty="0" smtClean="0">
                <a:latin typeface="Calibri" charset="0"/>
              </a:rPr>
              <a:t>	</a:t>
            </a:r>
            <a:r>
              <a:rPr lang="en-US" sz="1800" dirty="0" smtClean="0">
                <a:latin typeface="Calibri" charset="0"/>
              </a:rPr>
              <a:t>Decision Trees suffer from </a:t>
            </a:r>
            <a:r>
              <a:rPr lang="en-US" sz="1800" i="1" dirty="0" smtClean="0">
                <a:latin typeface="Calibri" charset="0"/>
              </a:rPr>
              <a:t>fragmentation</a:t>
            </a:r>
            <a:r>
              <a:rPr lang="en-US" sz="1800" dirty="0" smtClean="0">
                <a:latin typeface="Calibri" charset="0"/>
              </a:rPr>
              <a:t> in such cases – especially if little data</a:t>
            </a:r>
          </a:p>
          <a:p>
            <a:pPr marL="228600" indent="-228600"/>
            <a:r>
              <a:rPr lang="en-US" dirty="0" smtClean="0">
                <a:latin typeface="Calibri" charset="0"/>
              </a:rPr>
              <a:t>Optimal if the independence </a:t>
            </a:r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ssumptions hold: </a:t>
            </a:r>
            <a:r>
              <a:rPr lang="en-US" sz="2000" dirty="0" smtClean="0">
                <a:latin typeface="Calibri" charset="0"/>
              </a:rPr>
              <a:t>If assumed independence is correct, then it is the Bayes Optimal Classifier for problem</a:t>
            </a:r>
            <a:endParaRPr lang="en-US" dirty="0" smtClean="0">
              <a:latin typeface="Calibri" charset="0"/>
            </a:endParaRPr>
          </a:p>
          <a:p>
            <a:pPr marL="228600" indent="-228600"/>
            <a:r>
              <a:rPr lang="en-US" dirty="0" smtClean="0">
                <a:latin typeface="Calibri" charset="0"/>
              </a:rPr>
              <a:t>A </a:t>
            </a:r>
            <a:r>
              <a:rPr lang="en-US" dirty="0">
                <a:latin typeface="Calibri" charset="0"/>
              </a:rPr>
              <a:t>good dependable baseline for text </a:t>
            </a:r>
            <a:r>
              <a:rPr lang="en-US" dirty="0" smtClean="0">
                <a:latin typeface="Calibri" charset="0"/>
              </a:rPr>
              <a:t>classification</a:t>
            </a:r>
          </a:p>
          <a:p>
            <a:pPr marL="571500" lvl="1"/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ut we will see other classifiers that give better accuracy</a:t>
            </a:r>
            <a:endParaRPr lang="en-US" sz="2400" b="1" dirty="0">
              <a:solidFill>
                <a:srgbClr val="FF0000"/>
              </a:solidFill>
              <a:latin typeface="Calibri" charset="0"/>
            </a:endParaRPr>
          </a:p>
          <a:p>
            <a:pPr marL="228600" indent="-228600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876550"/>
            <a:ext cx="5791200" cy="1676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Optimizing NB Classifier for Sentiment Classification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6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</a:t>
            </a:r>
            <a:r>
              <a:rPr lang="en-US" dirty="0" smtClean="0"/>
              <a:t>Sentiment </a:t>
            </a:r>
            <a:r>
              <a:rPr lang="en-US" dirty="0"/>
              <a:t>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333750"/>
          </a:xfrm>
        </p:spPr>
        <p:txBody>
          <a:bodyPr/>
          <a:lstStyle/>
          <a:p>
            <a:r>
              <a:rPr lang="en-US" sz="1800" dirty="0" smtClean="0"/>
              <a:t>Some </a:t>
            </a:r>
            <a:r>
              <a:rPr lang="en-US" sz="1800" dirty="0"/>
              <a:t>small changes are generally employed that improve </a:t>
            </a:r>
            <a:r>
              <a:rPr lang="en-US" sz="1800" dirty="0" smtClean="0"/>
              <a:t>performance as compared to standard NB text classification. </a:t>
            </a:r>
            <a:endParaRPr lang="en-US" sz="1800" dirty="0"/>
          </a:p>
          <a:p>
            <a:r>
              <a:rPr lang="en-US" sz="1800" b="1" dirty="0" smtClean="0"/>
              <a:t>Binary </a:t>
            </a:r>
            <a:r>
              <a:rPr lang="en-US" sz="1800" b="1" dirty="0"/>
              <a:t>multinomial naive Bayes or binary </a:t>
            </a:r>
            <a:r>
              <a:rPr lang="en-US" sz="1800" b="1" dirty="0" smtClean="0"/>
              <a:t>NB</a:t>
            </a:r>
            <a:r>
              <a:rPr lang="en-US" sz="1800" b="1" dirty="0"/>
              <a:t>:</a:t>
            </a:r>
          </a:p>
          <a:p>
            <a:pPr lvl="1"/>
            <a:r>
              <a:rPr lang="en-US" sz="1800" dirty="0" smtClean="0"/>
              <a:t>Same except for </a:t>
            </a:r>
            <a:r>
              <a:rPr lang="en-US" sz="1800" dirty="0"/>
              <a:t>each document we remove all duplicate words before concatenating them into the single big document. </a:t>
            </a:r>
          </a:p>
          <a:p>
            <a:pPr lvl="1"/>
            <a:r>
              <a:rPr lang="en-US" sz="1800" dirty="0" smtClean="0"/>
              <a:t>Worked </a:t>
            </a:r>
            <a:r>
              <a:rPr lang="en-US" sz="1800" dirty="0"/>
              <a:t>without add-1 smoothing to make the differences clearer. </a:t>
            </a:r>
            <a:endParaRPr lang="en-US" sz="1800" dirty="0" smtClean="0"/>
          </a:p>
          <a:p>
            <a:r>
              <a:rPr lang="en-US" sz="1800" b="1" dirty="0" smtClean="0"/>
              <a:t>Dealing with Negation:</a:t>
            </a:r>
            <a:endParaRPr lang="en-US" sz="1800" b="1" dirty="0"/>
          </a:p>
          <a:p>
            <a:pPr lvl="1"/>
            <a:r>
              <a:rPr lang="en-US" sz="1800" dirty="0" smtClean="0"/>
              <a:t>Prepend the prefix </a:t>
            </a:r>
            <a:r>
              <a:rPr lang="en-US" sz="1800" i="1" dirty="0" smtClean="0"/>
              <a:t>NOT </a:t>
            </a:r>
            <a:r>
              <a:rPr lang="en-US" sz="1800" dirty="0" smtClean="0"/>
              <a:t>to every word after a token </a:t>
            </a:r>
            <a:r>
              <a:rPr lang="en-US" sz="1800" dirty="0"/>
              <a:t>of logical negation (</a:t>
            </a:r>
            <a:r>
              <a:rPr lang="en-US" sz="1800" i="1" dirty="0" err="1"/>
              <a:t>n’t</a:t>
            </a:r>
            <a:r>
              <a:rPr lang="en-US" sz="1800" i="1" dirty="0"/>
              <a:t>, not, no, never</a:t>
            </a:r>
            <a:r>
              <a:rPr lang="en-US" sz="1800" dirty="0"/>
              <a:t>) until the next punctuation mark 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Insufficient </a:t>
            </a:r>
            <a:r>
              <a:rPr lang="en-US" sz="1800" b="1" dirty="0"/>
              <a:t>labeled training </a:t>
            </a:r>
            <a:r>
              <a:rPr lang="en-US" sz="1800" b="1" dirty="0" smtClean="0"/>
              <a:t>data:</a:t>
            </a:r>
          </a:p>
          <a:p>
            <a:pPr lvl="1"/>
            <a:r>
              <a:rPr lang="en-US" sz="1800" dirty="0" smtClean="0"/>
              <a:t>Sentiment lexicons: </a:t>
            </a:r>
            <a:r>
              <a:rPr lang="en-US" sz="1800" dirty="0"/>
              <a:t>lists of words that are pre- annotated with positive or negative sentiment. 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7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multinomial </a:t>
            </a:r>
            <a:r>
              <a:rPr lang="en-US" dirty="0" smtClean="0"/>
              <a:t>NB </a:t>
            </a:r>
            <a:r>
              <a:rPr lang="en-US" dirty="0"/>
              <a:t>or binary NB.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7596" r="-275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Negation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the phrase: </a:t>
            </a:r>
            <a:r>
              <a:rPr lang="en-US" i="1" dirty="0" smtClean="0">
                <a:solidFill>
                  <a:srgbClr val="A4001D"/>
                </a:solidFill>
              </a:rPr>
              <a:t>didn’t </a:t>
            </a:r>
            <a:r>
              <a:rPr lang="en-US" i="1" dirty="0">
                <a:solidFill>
                  <a:srgbClr val="A4001D"/>
                </a:solidFill>
              </a:rPr>
              <a:t>like this movie , but I </a:t>
            </a:r>
          </a:p>
          <a:p>
            <a:r>
              <a:rPr lang="en-US" dirty="0" smtClean="0"/>
              <a:t>Becomes: </a:t>
            </a:r>
            <a:r>
              <a:rPr lang="en-US" i="1" dirty="0" smtClean="0">
                <a:solidFill>
                  <a:srgbClr val="A4001D"/>
                </a:solidFill>
              </a:rPr>
              <a:t>didn’t </a:t>
            </a:r>
            <a:r>
              <a:rPr lang="en-US" i="1" dirty="0" err="1">
                <a:solidFill>
                  <a:srgbClr val="A4001D"/>
                </a:solidFill>
              </a:rPr>
              <a:t>NOT_like</a:t>
            </a:r>
            <a:r>
              <a:rPr lang="en-US" i="1" dirty="0">
                <a:solidFill>
                  <a:srgbClr val="A4001D"/>
                </a:solidFill>
              </a:rPr>
              <a:t> </a:t>
            </a:r>
            <a:r>
              <a:rPr lang="en-US" i="1" dirty="0" err="1">
                <a:solidFill>
                  <a:srgbClr val="A4001D"/>
                </a:solidFill>
              </a:rPr>
              <a:t>NOT_this</a:t>
            </a:r>
            <a:r>
              <a:rPr lang="en-US" i="1" dirty="0">
                <a:solidFill>
                  <a:srgbClr val="A4001D"/>
                </a:solidFill>
              </a:rPr>
              <a:t> </a:t>
            </a:r>
            <a:r>
              <a:rPr lang="en-US" i="1" dirty="0" err="1">
                <a:solidFill>
                  <a:srgbClr val="A4001D"/>
                </a:solidFill>
              </a:rPr>
              <a:t>NOT_movie</a:t>
            </a:r>
            <a:r>
              <a:rPr lang="en-US" i="1" dirty="0">
                <a:solidFill>
                  <a:srgbClr val="A4001D"/>
                </a:solidFill>
              </a:rPr>
              <a:t> , but I </a:t>
            </a:r>
          </a:p>
          <a:p>
            <a:endParaRPr lang="en-US" dirty="0" smtClean="0"/>
          </a:p>
          <a:p>
            <a:r>
              <a:rPr lang="en-US" dirty="0" smtClean="0"/>
              <a:t>Newly </a:t>
            </a:r>
            <a:r>
              <a:rPr lang="en-US" dirty="0"/>
              <a:t>formed ‘words’ like </a:t>
            </a:r>
            <a:r>
              <a:rPr lang="en-US" i="1" dirty="0" err="1" smtClean="0">
                <a:solidFill>
                  <a:srgbClr val="CC0000"/>
                </a:solidFill>
              </a:rPr>
              <a:t>NOT_like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i="1" dirty="0" err="1" smtClean="0">
                <a:solidFill>
                  <a:srgbClr val="CC0000"/>
                </a:solidFill>
              </a:rPr>
              <a:t>NOT_recommend</a:t>
            </a:r>
            <a:r>
              <a:rPr lang="en-US" i="1" dirty="0" smtClean="0"/>
              <a:t> </a:t>
            </a:r>
            <a:r>
              <a:rPr lang="en-US" dirty="0"/>
              <a:t>will thus occur more </a:t>
            </a:r>
            <a:r>
              <a:rPr lang="en-US" dirty="0" smtClean="0"/>
              <a:t>often </a:t>
            </a:r>
            <a:r>
              <a:rPr lang="en-US" dirty="0"/>
              <a:t>in negative document and act as cues for negative sentiment, while words like </a:t>
            </a:r>
            <a:r>
              <a:rPr lang="en-US" i="1" dirty="0" err="1" smtClean="0">
                <a:solidFill>
                  <a:srgbClr val="CC0000"/>
                </a:solidFill>
              </a:rPr>
              <a:t>NOT_bored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i="1" dirty="0" err="1" smtClean="0">
                <a:solidFill>
                  <a:srgbClr val="CC0000"/>
                </a:solidFill>
              </a:rPr>
              <a:t>NOT_dismiss</a:t>
            </a:r>
            <a:r>
              <a:rPr lang="en-US" i="1" dirty="0" smtClean="0"/>
              <a:t> </a:t>
            </a:r>
            <a:r>
              <a:rPr lang="en-US" dirty="0"/>
              <a:t>will acquire positive associations.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8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Insufficient labeled 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333750"/>
          </a:xfrm>
        </p:spPr>
        <p:txBody>
          <a:bodyPr/>
          <a:lstStyle/>
          <a:p>
            <a:r>
              <a:rPr lang="en-US" sz="1800" dirty="0" smtClean="0"/>
              <a:t>Sentiment lexicon is used when labeled training data is deficient.</a:t>
            </a:r>
          </a:p>
          <a:p>
            <a:r>
              <a:rPr lang="en-US" sz="1800" dirty="0"/>
              <a:t>Four popular lexicons are the </a:t>
            </a:r>
            <a:r>
              <a:rPr lang="en-US" sz="1800" dirty="0">
                <a:solidFill>
                  <a:srgbClr val="CC0000"/>
                </a:solidFill>
              </a:rPr>
              <a:t>General Inquirer</a:t>
            </a:r>
            <a:r>
              <a:rPr lang="en-US" sz="1800" dirty="0"/>
              <a:t> (Stone et al., 1966), </a:t>
            </a:r>
            <a:r>
              <a:rPr lang="en-US" sz="1800" dirty="0">
                <a:solidFill>
                  <a:srgbClr val="CC0000"/>
                </a:solidFill>
              </a:rPr>
              <a:t>LIWC</a:t>
            </a:r>
            <a:r>
              <a:rPr lang="en-US" sz="1800" dirty="0"/>
              <a:t> (</a:t>
            </a:r>
            <a:r>
              <a:rPr lang="en-US" sz="1800" dirty="0" err="1"/>
              <a:t>Pennebaker</a:t>
            </a:r>
            <a:r>
              <a:rPr lang="en-US" sz="1800" dirty="0"/>
              <a:t> et al., 2007), </a:t>
            </a:r>
            <a:r>
              <a:rPr lang="en-US" sz="1800" dirty="0">
                <a:solidFill>
                  <a:srgbClr val="CC0000"/>
                </a:solidFill>
              </a:rPr>
              <a:t>the opinion lexicon </a:t>
            </a:r>
            <a:r>
              <a:rPr lang="en-US" sz="1800" dirty="0" smtClean="0">
                <a:solidFill>
                  <a:srgbClr val="CC0000"/>
                </a:solidFill>
              </a:rPr>
              <a:t>of </a:t>
            </a:r>
            <a:r>
              <a:rPr lang="en-US" sz="1800" dirty="0">
                <a:solidFill>
                  <a:srgbClr val="CC0000"/>
                </a:solidFill>
              </a:rPr>
              <a:t>Hu and Liu</a:t>
            </a:r>
            <a:r>
              <a:rPr lang="en-US" sz="1800" dirty="0"/>
              <a:t> (2004a) and </a:t>
            </a:r>
            <a:r>
              <a:rPr lang="en-US" sz="1800" dirty="0">
                <a:solidFill>
                  <a:srgbClr val="CC0000"/>
                </a:solidFill>
              </a:rPr>
              <a:t>the MPQA Subjectivity Lexicon</a:t>
            </a:r>
            <a:r>
              <a:rPr lang="en-US" sz="1800" dirty="0"/>
              <a:t> (Wilson et al., 2005). </a:t>
            </a:r>
            <a:endParaRPr lang="en-US" sz="1800" dirty="0" smtClean="0"/>
          </a:p>
          <a:p>
            <a:r>
              <a:rPr lang="en-US" sz="1800" dirty="0"/>
              <a:t>Some samples of </a:t>
            </a:r>
            <a:r>
              <a:rPr lang="en-US" sz="1800" dirty="0" smtClean="0"/>
              <a:t>positive </a:t>
            </a:r>
            <a:r>
              <a:rPr lang="en-US" sz="1800" dirty="0"/>
              <a:t>and negative words from the MPQA lexicon include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+ </a:t>
            </a:r>
            <a:r>
              <a:rPr lang="en-US" sz="1800" dirty="0"/>
              <a:t>: </a:t>
            </a:r>
            <a:r>
              <a:rPr lang="en-US" sz="1800" i="1" dirty="0"/>
              <a:t>admirable, beautiful, confident, dazzling, ecstatic, favor, glee, great </a:t>
            </a:r>
            <a:endParaRPr lang="en-US" sz="1800" dirty="0" smtClean="0"/>
          </a:p>
          <a:p>
            <a:pPr lvl="1"/>
            <a:r>
              <a:rPr lang="en-US" sz="1800" dirty="0"/>
              <a:t>-</a:t>
            </a:r>
            <a:r>
              <a:rPr lang="en-US" sz="1800" dirty="0" smtClean="0"/>
              <a:t>: </a:t>
            </a:r>
            <a:r>
              <a:rPr lang="en-US" sz="1800" i="1" dirty="0"/>
              <a:t>awful, bad, bias, catastrophe, cheat, deny, envious, foul, harsh, hate </a:t>
            </a:r>
            <a:endParaRPr lang="en-US" sz="1800" dirty="0" smtClean="0"/>
          </a:p>
          <a:p>
            <a:r>
              <a:rPr lang="en-US" sz="1800" dirty="0" smtClean="0"/>
              <a:t>Add </a:t>
            </a:r>
            <a:r>
              <a:rPr lang="en-US" sz="1800" dirty="0"/>
              <a:t>a feature like </a:t>
            </a:r>
            <a:r>
              <a:rPr lang="en-US" sz="1800" dirty="0">
                <a:solidFill>
                  <a:srgbClr val="CC0000"/>
                </a:solidFill>
              </a:rPr>
              <a:t>‘this word occurs in the </a:t>
            </a:r>
            <a:r>
              <a:rPr lang="en-US" sz="1800" dirty="0" smtClean="0">
                <a:solidFill>
                  <a:srgbClr val="CC0000"/>
                </a:solidFill>
              </a:rPr>
              <a:t>positive</a:t>
            </a:r>
            <a:r>
              <a:rPr lang="en-US" sz="1800" dirty="0" smtClean="0"/>
              <a:t>/negative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lexicon’</a:t>
            </a:r>
            <a:r>
              <a:rPr lang="en-US" sz="1800" dirty="0"/>
              <a:t> that is counted whenever a word from that lexicon occurs and treat all instances of words in the lexicon as counts for that </a:t>
            </a:r>
            <a:r>
              <a:rPr lang="en-US" sz="1800" dirty="0" smtClean="0"/>
              <a:t>one</a:t>
            </a:r>
            <a:r>
              <a:rPr lang="en-US" sz="1800" dirty="0" smtClean="0">
                <a:solidFill>
                  <a:srgbClr val="CC0000"/>
                </a:solidFill>
              </a:rPr>
              <a:t>/second</a:t>
            </a:r>
            <a:r>
              <a:rPr lang="en-US" sz="1800" dirty="0" smtClean="0"/>
              <a:t> </a:t>
            </a:r>
            <a:r>
              <a:rPr lang="en-US" sz="1800" dirty="0"/>
              <a:t>feature.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training data is sparse or not representative of the test set, using dense lexicon features </a:t>
            </a:r>
            <a:r>
              <a:rPr lang="en-US" sz="2000" dirty="0" smtClean="0"/>
              <a:t>may </a:t>
            </a:r>
            <a:r>
              <a:rPr lang="en-US" sz="2000" dirty="0"/>
              <a:t>generalize better. </a:t>
            </a:r>
          </a:p>
          <a:p>
            <a:endParaRPr lang="en-US" sz="2200" b="1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fr-FR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ï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ve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Bayes: Relationship to Language Modeling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1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r>
              <a:rPr lang="en-US" dirty="0" smtClean="0"/>
              <a:t>Male or female author?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333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By </a:t>
            </a:r>
            <a:r>
              <a:rPr lang="en-US" dirty="0"/>
              <a:t>1925 present-day Vietnam was divided into three parts under French colonial rule. The </a:t>
            </a:r>
            <a:r>
              <a:rPr lang="en-US" dirty="0" smtClean="0"/>
              <a:t>southern </a:t>
            </a:r>
            <a:r>
              <a:rPr lang="en-US" dirty="0"/>
              <a:t>region embracing Saigon and the Mekong delta was the colony of Cochin-China; the </a:t>
            </a:r>
            <a:r>
              <a:rPr lang="en-US" dirty="0" smtClean="0"/>
              <a:t>central </a:t>
            </a:r>
            <a:r>
              <a:rPr lang="en-US" dirty="0"/>
              <a:t>area with its imperial capital at Hue was the protectorate of </a:t>
            </a:r>
            <a:r>
              <a:rPr lang="en-US" dirty="0" smtClean="0"/>
              <a:t>Annam…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Clara </a:t>
            </a:r>
            <a:r>
              <a:rPr lang="en-US" dirty="0"/>
              <a:t>never failed to be astonished by the extraordinary felicity of her own name. She found it </a:t>
            </a:r>
            <a:r>
              <a:rPr lang="en-US" dirty="0" smtClean="0"/>
              <a:t>hard </a:t>
            </a:r>
            <a:r>
              <a:rPr lang="en-US" dirty="0"/>
              <a:t>to trust herself to the mercy of fate, which had managed over the years to convert </a:t>
            </a:r>
            <a:r>
              <a:rPr lang="en-US" dirty="0" smtClean="0"/>
              <a:t>her greatest </a:t>
            </a:r>
            <a:r>
              <a:rPr lang="en-US" dirty="0"/>
              <a:t>shame into one of her greatest </a:t>
            </a:r>
            <a:r>
              <a:rPr lang="en-US" dirty="0" smtClean="0"/>
              <a:t>assets…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12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</a:t>
            </a:r>
            <a:r>
              <a:rPr lang="en-US" sz="1200" dirty="0" err="1">
                <a:latin typeface="+mn-lt"/>
              </a:rPr>
              <a:t>Argamon</a:t>
            </a:r>
            <a:r>
              <a:rPr lang="en-US" sz="1200" dirty="0">
                <a:latin typeface="+mn-lt"/>
              </a:rPr>
              <a:t>, M. Koppel, J. Fine, A. R. </a:t>
            </a:r>
            <a:r>
              <a:rPr lang="en-US" sz="1200" dirty="0" err="1">
                <a:latin typeface="+mn-lt"/>
              </a:rPr>
              <a:t>Shimoni</a:t>
            </a:r>
            <a:r>
              <a:rPr lang="en-US" sz="1200" dirty="0">
                <a:latin typeface="+mn-lt"/>
              </a:rPr>
              <a:t>, 2003. “Gender, Genre, and Writing Style in Formal Written Texts,” Text, volume 23, number 3, pp. 321–346</a:t>
            </a:r>
          </a:p>
        </p:txBody>
      </p:sp>
    </p:spTree>
    <p:extLst>
      <p:ext uri="{BB962C8B-B14F-4D97-AF65-F5344CB8AC3E}">
        <p14:creationId xmlns:p14="http://schemas.microsoft.com/office/powerpoint/2010/main" val="262424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 and Language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Naï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bayes</a:t>
            </a:r>
            <a:r>
              <a:rPr lang="en-US" sz="2800" dirty="0" smtClean="0"/>
              <a:t> classifiers can use any sort of feature</a:t>
            </a:r>
          </a:p>
          <a:p>
            <a:pPr lvl="1"/>
            <a:r>
              <a:rPr lang="en-US" sz="2400" dirty="0" smtClean="0"/>
              <a:t>URL, email address, dictionaries, network features, etc.</a:t>
            </a:r>
          </a:p>
          <a:p>
            <a:r>
              <a:rPr lang="en-US" sz="2800" dirty="0" smtClean="0"/>
              <a:t>But if, as in the previous slides</a:t>
            </a:r>
          </a:p>
          <a:p>
            <a:pPr lvl="1"/>
            <a:r>
              <a:rPr lang="en-US" sz="2400" dirty="0" smtClean="0"/>
              <a:t>We use </a:t>
            </a:r>
            <a:r>
              <a:rPr lang="en-US" sz="2400" b="1" dirty="0" smtClean="0"/>
              <a:t>only</a:t>
            </a:r>
            <a:r>
              <a:rPr lang="en-US" sz="2400" dirty="0" smtClean="0"/>
              <a:t> word features 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e use </a:t>
            </a:r>
            <a:r>
              <a:rPr lang="en-US" sz="2400" b="1" dirty="0" smtClean="0"/>
              <a:t>all</a:t>
            </a:r>
            <a:r>
              <a:rPr lang="en-US" sz="2400" dirty="0" smtClean="0"/>
              <a:t> of the words in the text (not a subset)</a:t>
            </a:r>
          </a:p>
          <a:p>
            <a:r>
              <a:rPr lang="en-US" sz="2800" dirty="0" smtClean="0"/>
              <a:t>Then 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N</a:t>
            </a:r>
            <a:r>
              <a:rPr lang="en-US" sz="2400" dirty="0" smtClean="0">
                <a:solidFill>
                  <a:srgbClr val="CC0000"/>
                </a:solidFill>
              </a:rPr>
              <a:t>a</a:t>
            </a:r>
            <a:r>
              <a:rPr lang="fr-FR" sz="2400" dirty="0" err="1" smtClean="0">
                <a:solidFill>
                  <a:srgbClr val="CC0000"/>
                </a:solidFill>
              </a:rPr>
              <a:t>ï</a:t>
            </a:r>
            <a:r>
              <a:rPr lang="en-US" sz="2400" dirty="0" err="1" smtClean="0">
                <a:solidFill>
                  <a:srgbClr val="CC0000"/>
                </a:solidFill>
              </a:rPr>
              <a:t>ve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</a:rPr>
              <a:t>bayes</a:t>
            </a:r>
            <a:r>
              <a:rPr lang="en-US" sz="2400" dirty="0" smtClean="0">
                <a:solidFill>
                  <a:srgbClr val="CC0000"/>
                </a:solidFill>
              </a:rPr>
              <a:t> has an important similarity to language modeling.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Each class = a unigram language model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10287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Assigning each word: P(word | c)</a:t>
            </a:r>
          </a:p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Assigning each sentence: P(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s|c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)=</a:t>
            </a:r>
            <a:r>
              <a:rPr lang="en-US" dirty="0" err="1" smtClean="0">
                <a:latin typeface="Symbol" charset="2"/>
                <a:ea typeface="ＭＳ Ｐゴシック" charset="0"/>
                <a:cs typeface="Symbol" charset="2"/>
              </a:rPr>
              <a:t>Π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P(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word|c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57200" y="2495550"/>
            <a:ext cx="2438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0.1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0.1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love</a:t>
            </a:r>
            <a:endParaRPr lang="en-US" sz="2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0.01	</a:t>
            </a:r>
            <a:r>
              <a:rPr lang="en-US" sz="2000" dirty="0" smtClean="0">
                <a:latin typeface="Calibri"/>
                <a:cs typeface="Calibri"/>
              </a:rPr>
              <a:t>this</a:t>
            </a:r>
            <a:endParaRPr lang="en-US" sz="2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0.05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fun</a:t>
            </a:r>
            <a:endParaRPr lang="en-US" sz="2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0.1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film</a:t>
            </a:r>
            <a:endParaRPr lang="en-US" sz="2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46096" name="Text Box 24"/>
          <p:cNvSpPr txBox="1">
            <a:spLocks noChangeArrowheads="1"/>
          </p:cNvSpPr>
          <p:nvPr/>
        </p:nvSpPr>
        <p:spPr bwMode="auto">
          <a:xfrm>
            <a:off x="609600" y="211455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Class </a:t>
            </a:r>
            <a:r>
              <a:rPr lang="en-US" i="1" dirty="0" err="1" smtClean="0">
                <a:latin typeface="Calibri"/>
                <a:cs typeface="Calibri"/>
              </a:rPr>
              <a:t>pos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46098" name="TextBox 26"/>
          <p:cNvSpPr txBox="1">
            <a:spLocks noChangeArrowheads="1"/>
          </p:cNvSpPr>
          <p:nvPr/>
        </p:nvSpPr>
        <p:spPr bwMode="auto">
          <a:xfrm>
            <a:off x="7620001" y="-67479"/>
            <a:ext cx="1039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  <a:latin typeface="Calibri"/>
                <a:cs typeface="Calibri"/>
              </a:rPr>
              <a:t>Sec.13.2.1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64795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</a:t>
            </a:r>
            <a:r>
              <a:rPr lang="en-US" sz="1800" dirty="0"/>
              <a:t>(”</a:t>
            </a:r>
            <a:r>
              <a:rPr lang="en-US" sz="1800" dirty="0" smtClean="0"/>
              <a:t>I love this fun film</a:t>
            </a:r>
            <a:r>
              <a:rPr lang="en-US" sz="1800" dirty="0"/>
              <a:t>”|+</a:t>
            </a:r>
            <a:r>
              <a:rPr lang="en-US" sz="1800" dirty="0" smtClean="0"/>
              <a:t>) = 0.1x 0.1x 0.01x 0.05x 0.1 = 					0.0000005 </a:t>
            </a:r>
            <a:endParaRPr lang="en-US" sz="1800" dirty="0"/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86150"/>
            <a:ext cx="6629400" cy="1200329"/>
          </a:xfrm>
          <a:prstGeom prst="rect">
            <a:avLst/>
          </a:prstGeom>
          <a:solidFill>
            <a:srgbClr val="A4001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Note that this is just the likelihood part of the naive Bayes model; once we multiply in the </a:t>
            </a:r>
            <a:r>
              <a:rPr lang="en-US" sz="1800" dirty="0" smtClean="0">
                <a:solidFill>
                  <a:schemeClr val="bg1"/>
                </a:solidFill>
              </a:rPr>
              <a:t>prior, </a:t>
            </a:r>
            <a:r>
              <a:rPr lang="en-US" sz="1800" dirty="0">
                <a:solidFill>
                  <a:schemeClr val="bg1"/>
                </a:solidFill>
              </a:rPr>
              <a:t>a full naive Bayes model might well make a different classification decision. 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12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fr-FR" dirty="0" err="1" smtClean="0">
                <a:latin typeface="Calibri" charset="0"/>
                <a:ea typeface="ＭＳ Ｐゴシック" charset="0"/>
                <a:cs typeface="ＭＳ Ｐゴシック" charset="0"/>
              </a:rPr>
              <a:t>ï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Bayes as a Language Model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1"/>
            <a:ext cx="7772400" cy="81319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Which class assigns the higher probability to s?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81000" y="2628900"/>
            <a:ext cx="243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0.1</a:t>
            </a:r>
            <a:r>
              <a:rPr lang="en-US" sz="2000" dirty="0">
                <a:solidFill>
                  <a:srgbClr val="00AB7E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I</a:t>
            </a:r>
            <a:endParaRPr lang="en-US" sz="2000" dirty="0">
              <a:solidFill>
                <a:srgbClr val="00AB7E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0.1</a:t>
            </a:r>
            <a:r>
              <a:rPr lang="en-US" sz="2000" dirty="0">
                <a:solidFill>
                  <a:srgbClr val="00AB7E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love</a:t>
            </a:r>
            <a:endParaRPr lang="en-US" sz="2000" dirty="0">
              <a:solidFill>
                <a:srgbClr val="00AB7E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0.01</a:t>
            </a:r>
            <a:r>
              <a:rPr lang="en-US" sz="2000" dirty="0">
                <a:solidFill>
                  <a:srgbClr val="00AB7E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this</a:t>
            </a:r>
            <a:endParaRPr lang="en-US" sz="2000" dirty="0">
              <a:solidFill>
                <a:srgbClr val="00AB7E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0.05</a:t>
            </a:r>
            <a:r>
              <a:rPr lang="en-US" sz="2000" dirty="0">
                <a:solidFill>
                  <a:srgbClr val="00AB7E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fun</a:t>
            </a:r>
            <a:endParaRPr lang="en-US" sz="2000" dirty="0">
              <a:solidFill>
                <a:srgbClr val="00AB7E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0.1</a:t>
            </a:r>
            <a:r>
              <a:rPr lang="en-US" sz="2000" dirty="0">
                <a:solidFill>
                  <a:srgbClr val="00AB7E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AB7E"/>
                </a:solidFill>
                <a:latin typeface="Calibri"/>
                <a:cs typeface="Calibri"/>
              </a:rPr>
              <a:t>film</a:t>
            </a:r>
            <a:endParaRPr lang="en-US" sz="2000" dirty="0">
              <a:solidFill>
                <a:srgbClr val="00AB7E"/>
              </a:solidFill>
              <a:latin typeface="Calibri"/>
              <a:cs typeface="Calibri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211455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AB7E"/>
                </a:solidFill>
                <a:latin typeface="Calibri"/>
                <a:cs typeface="Calibri"/>
              </a:rPr>
              <a:t>Model </a:t>
            </a:r>
            <a:r>
              <a:rPr lang="en-US" dirty="0" err="1" smtClean="0">
                <a:solidFill>
                  <a:srgbClr val="00AB7E"/>
                </a:solidFill>
                <a:latin typeface="Calibri"/>
                <a:cs typeface="Calibri"/>
              </a:rPr>
              <a:t>pos</a:t>
            </a:r>
            <a:endParaRPr lang="en-US" dirty="0">
              <a:solidFill>
                <a:srgbClr val="00AB7E"/>
              </a:solidFill>
              <a:latin typeface="Calibri"/>
              <a:cs typeface="Calibri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819400" y="211455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neg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228600" y="2000250"/>
            <a:ext cx="2133600" cy="2971800"/>
          </a:xfrm>
          <a:prstGeom prst="rect">
            <a:avLst/>
          </a:prstGeom>
          <a:noFill/>
          <a:ln w="9525">
            <a:solidFill>
              <a:srgbClr val="00E4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2438400" y="2000250"/>
            <a:ext cx="21336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8200" y="2743200"/>
            <a:ext cx="4953000" cy="401241"/>
            <a:chOff x="2928" y="2304"/>
            <a:chExt cx="3120" cy="337"/>
          </a:xfrm>
        </p:grpSpPr>
        <p:sp>
          <p:nvSpPr>
            <p:cNvPr id="47127" name="Text Box 10"/>
            <p:cNvSpPr txBox="1">
              <a:spLocks noChangeArrowheads="1"/>
            </p:cNvSpPr>
            <p:nvPr/>
          </p:nvSpPr>
          <p:spPr bwMode="auto">
            <a:xfrm>
              <a:off x="5184" y="2304"/>
              <a:ext cx="8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smtClean="0">
                  <a:latin typeface="Calibri"/>
                  <a:cs typeface="Calibri"/>
                </a:rPr>
                <a:t>film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47128" name="Text Box 11"/>
            <p:cNvSpPr txBox="1">
              <a:spLocks noChangeArrowheads="1"/>
            </p:cNvSpPr>
            <p:nvPr/>
          </p:nvSpPr>
          <p:spPr bwMode="auto">
            <a:xfrm>
              <a:off x="3504" y="2304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smtClean="0">
                  <a:latin typeface="Calibri"/>
                  <a:cs typeface="Calibri"/>
                </a:rPr>
                <a:t>love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47129" name="Text Box 12"/>
            <p:cNvSpPr txBox="1">
              <a:spLocks noChangeArrowheads="1"/>
            </p:cNvSpPr>
            <p:nvPr/>
          </p:nvSpPr>
          <p:spPr bwMode="auto">
            <a:xfrm>
              <a:off x="4032" y="2304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smtClean="0">
                  <a:latin typeface="Calibri"/>
                  <a:cs typeface="Calibri"/>
                </a:rPr>
                <a:t>this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47130" name="Text Box 13"/>
            <p:cNvSpPr txBox="1">
              <a:spLocks noChangeArrowheads="1"/>
            </p:cNvSpPr>
            <p:nvPr/>
          </p:nvSpPr>
          <p:spPr bwMode="auto">
            <a:xfrm>
              <a:off x="4704" y="2304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smtClean="0">
                  <a:latin typeface="Calibri"/>
                  <a:cs typeface="Calibri"/>
                </a:rPr>
                <a:t>fun</a:t>
              </a:r>
              <a:endParaRPr lang="en-US" sz="2000" dirty="0">
                <a:latin typeface="Calibri"/>
                <a:cs typeface="Calibri"/>
              </a:endParaRPr>
            </a:p>
          </p:txBody>
        </p:sp>
        <p:grpSp>
          <p:nvGrpSpPr>
            <p:cNvPr id="47131" name="Group 14"/>
            <p:cNvGrpSpPr>
              <a:grpSpLocks/>
            </p:cNvGrpSpPr>
            <p:nvPr/>
          </p:nvGrpSpPr>
          <p:grpSpPr bwMode="auto">
            <a:xfrm>
              <a:off x="2976" y="2640"/>
              <a:ext cx="2640" cy="1"/>
              <a:chOff x="2256" y="2640"/>
              <a:chExt cx="2640" cy="0"/>
            </a:xfrm>
          </p:grpSpPr>
          <p:sp>
            <p:nvSpPr>
              <p:cNvPr id="47133" name="Line 15"/>
              <p:cNvSpPr>
                <a:spLocks noChangeShapeType="1"/>
              </p:cNvSpPr>
              <p:nvPr/>
            </p:nvSpPr>
            <p:spPr bwMode="auto">
              <a:xfrm>
                <a:off x="2256" y="26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134" name="Line 16"/>
              <p:cNvSpPr>
                <a:spLocks noChangeShapeType="1"/>
              </p:cNvSpPr>
              <p:nvPr/>
            </p:nvSpPr>
            <p:spPr bwMode="auto">
              <a:xfrm>
                <a:off x="2832" y="26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135" name="Line 17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136" name="Line 18"/>
              <p:cNvSpPr>
                <a:spLocks noChangeShapeType="1"/>
              </p:cNvSpPr>
              <p:nvPr/>
            </p:nvSpPr>
            <p:spPr bwMode="auto">
              <a:xfrm>
                <a:off x="3984" y="26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137" name="Line 19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47132" name="Text Box 20"/>
            <p:cNvSpPr txBox="1">
              <a:spLocks noChangeArrowheads="1"/>
            </p:cNvSpPr>
            <p:nvPr/>
          </p:nvSpPr>
          <p:spPr bwMode="auto">
            <a:xfrm>
              <a:off x="2928" y="2304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smtClean="0">
                  <a:latin typeface="Calibri"/>
                  <a:cs typeface="Calibri"/>
                </a:rPr>
                <a:t>I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648200" y="3314698"/>
            <a:ext cx="4953000" cy="608409"/>
            <a:chOff x="2928" y="2784"/>
            <a:chExt cx="3120" cy="511"/>
          </a:xfrm>
        </p:grpSpPr>
        <p:sp>
          <p:nvSpPr>
            <p:cNvPr id="47117" name="Text Box 22"/>
            <p:cNvSpPr txBox="1">
              <a:spLocks noChangeArrowheads="1"/>
            </p:cNvSpPr>
            <p:nvPr/>
          </p:nvSpPr>
          <p:spPr bwMode="auto">
            <a:xfrm>
              <a:off x="5184" y="2784"/>
              <a:ext cx="8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AB7E"/>
                  </a:solidFill>
                  <a:latin typeface="Calibri"/>
                  <a:cs typeface="Calibri"/>
                </a:rPr>
                <a:t>0.1</a:t>
              </a:r>
              <a:endParaRPr lang="en-US" sz="1800" dirty="0">
                <a:solidFill>
                  <a:srgbClr val="00AB7E"/>
                </a:solidFill>
                <a:latin typeface="Calibri"/>
                <a:cs typeface="Calibri"/>
              </a:endParaRPr>
            </a:p>
          </p:txBody>
        </p:sp>
        <p:sp>
          <p:nvSpPr>
            <p:cNvPr id="47118" name="Text Box 23"/>
            <p:cNvSpPr txBox="1">
              <a:spLocks noChangeArrowheads="1"/>
            </p:cNvSpPr>
            <p:nvPr/>
          </p:nvSpPr>
          <p:spPr bwMode="auto">
            <a:xfrm>
              <a:off x="3504" y="2784"/>
              <a:ext cx="4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AB7E"/>
                  </a:solidFill>
                  <a:latin typeface="Calibri"/>
                  <a:cs typeface="Calibri"/>
                </a:rPr>
                <a:t>0.1</a:t>
              </a:r>
              <a:endParaRPr lang="en-US" sz="1800" dirty="0">
                <a:solidFill>
                  <a:srgbClr val="00AB7E"/>
                </a:solidFill>
                <a:latin typeface="Calibri"/>
                <a:cs typeface="Calibri"/>
              </a:endParaRPr>
            </a:p>
          </p:txBody>
        </p:sp>
        <p:sp>
          <p:nvSpPr>
            <p:cNvPr id="47119" name="Text Box 24"/>
            <p:cNvSpPr txBox="1">
              <a:spLocks noChangeArrowheads="1"/>
            </p:cNvSpPr>
            <p:nvPr/>
          </p:nvSpPr>
          <p:spPr bwMode="auto">
            <a:xfrm>
              <a:off x="4032" y="2784"/>
              <a:ext cx="5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AB7E"/>
                  </a:solidFill>
                  <a:latin typeface="Calibri"/>
                  <a:cs typeface="Calibri"/>
                </a:rPr>
                <a:t>0.01</a:t>
              </a:r>
              <a:endParaRPr lang="en-US" sz="1800" dirty="0">
                <a:solidFill>
                  <a:srgbClr val="00AB7E"/>
                </a:solidFill>
                <a:latin typeface="Calibri"/>
                <a:cs typeface="Calibri"/>
              </a:endParaRPr>
            </a:p>
          </p:txBody>
        </p:sp>
        <p:sp>
          <p:nvSpPr>
            <p:cNvPr id="47120" name="Text Box 25"/>
            <p:cNvSpPr txBox="1">
              <a:spLocks noChangeArrowheads="1"/>
            </p:cNvSpPr>
            <p:nvPr/>
          </p:nvSpPr>
          <p:spPr bwMode="auto">
            <a:xfrm>
              <a:off x="4704" y="2784"/>
              <a:ext cx="5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AB7E"/>
                  </a:solidFill>
                  <a:latin typeface="Calibri"/>
                  <a:cs typeface="Calibri"/>
                </a:rPr>
                <a:t>0.05</a:t>
              </a:r>
              <a:endParaRPr lang="en-US" sz="1800" dirty="0">
                <a:solidFill>
                  <a:srgbClr val="00AB7E"/>
                </a:solidFill>
                <a:latin typeface="Calibri"/>
                <a:cs typeface="Calibri"/>
              </a:endParaRPr>
            </a:p>
          </p:txBody>
        </p:sp>
        <p:sp>
          <p:nvSpPr>
            <p:cNvPr id="47121" name="Text Box 26"/>
            <p:cNvSpPr txBox="1">
              <a:spLocks noChangeArrowheads="1"/>
            </p:cNvSpPr>
            <p:nvPr/>
          </p:nvSpPr>
          <p:spPr bwMode="auto">
            <a:xfrm>
              <a:off x="2928" y="2784"/>
              <a:ext cx="4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AB7E"/>
                  </a:solidFill>
                  <a:latin typeface="Calibri"/>
                  <a:cs typeface="Calibri"/>
                </a:rPr>
                <a:t>0.1</a:t>
              </a:r>
              <a:endParaRPr lang="en-US" sz="1800" dirty="0">
                <a:solidFill>
                  <a:srgbClr val="00AB7E"/>
                </a:solidFill>
                <a:latin typeface="Calibri"/>
                <a:cs typeface="Calibri"/>
              </a:endParaRPr>
            </a:p>
          </p:txBody>
        </p:sp>
        <p:sp>
          <p:nvSpPr>
            <p:cNvPr id="47122" name="Text Box 27"/>
            <p:cNvSpPr txBox="1">
              <a:spLocks noChangeArrowheads="1"/>
            </p:cNvSpPr>
            <p:nvPr/>
          </p:nvSpPr>
          <p:spPr bwMode="auto">
            <a:xfrm>
              <a:off x="5184" y="2985"/>
              <a:ext cx="8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0.1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7123" name="Text Box 28"/>
            <p:cNvSpPr txBox="1">
              <a:spLocks noChangeArrowheads="1"/>
            </p:cNvSpPr>
            <p:nvPr/>
          </p:nvSpPr>
          <p:spPr bwMode="auto">
            <a:xfrm>
              <a:off x="3504" y="2985"/>
              <a:ext cx="52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0.001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7124" name="Text Box 29"/>
            <p:cNvSpPr txBox="1">
              <a:spLocks noChangeArrowheads="1"/>
            </p:cNvSpPr>
            <p:nvPr/>
          </p:nvSpPr>
          <p:spPr bwMode="auto">
            <a:xfrm>
              <a:off x="4032" y="2985"/>
              <a:ext cx="5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0.01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7125" name="Text Box 30"/>
            <p:cNvSpPr txBox="1">
              <a:spLocks noChangeArrowheads="1"/>
            </p:cNvSpPr>
            <p:nvPr/>
          </p:nvSpPr>
          <p:spPr bwMode="auto">
            <a:xfrm>
              <a:off x="4704" y="2985"/>
              <a:ext cx="5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0.005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7126" name="Text Box 31"/>
            <p:cNvSpPr txBox="1">
              <a:spLocks noChangeArrowheads="1"/>
            </p:cNvSpPr>
            <p:nvPr/>
          </p:nvSpPr>
          <p:spPr bwMode="auto">
            <a:xfrm>
              <a:off x="2928" y="2985"/>
              <a:ext cx="4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0.2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54720" name="Text Box 32"/>
          <p:cNvSpPr txBox="1">
            <a:spLocks noChangeArrowheads="1"/>
          </p:cNvSpPr>
          <p:nvPr/>
        </p:nvSpPr>
        <p:spPr bwMode="auto">
          <a:xfrm>
            <a:off x="5410200" y="42862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P(</a:t>
            </a:r>
            <a:r>
              <a:rPr lang="en-US" dirty="0" err="1">
                <a:latin typeface="Calibri"/>
                <a:cs typeface="Calibri"/>
              </a:rPr>
              <a:t>s</a:t>
            </a:r>
            <a:r>
              <a:rPr lang="en-US" dirty="0" err="1" smtClean="0">
                <a:latin typeface="Calibri"/>
                <a:cs typeface="Calibri"/>
              </a:rPr>
              <a:t>|</a:t>
            </a:r>
            <a:r>
              <a:rPr lang="en-US" dirty="0" err="1" smtClean="0">
                <a:solidFill>
                  <a:srgbClr val="008000"/>
                </a:solidFill>
                <a:latin typeface="Calibri"/>
                <a:cs typeface="Calibri"/>
              </a:rPr>
              <a:t>pos</a:t>
            </a:r>
            <a:r>
              <a:rPr lang="en-US" dirty="0" smtClean="0">
                <a:latin typeface="Calibri"/>
                <a:cs typeface="Calibri"/>
              </a:rPr>
              <a:t>)  </a:t>
            </a:r>
            <a:r>
              <a:rPr lang="en-US" dirty="0">
                <a:latin typeface="Calibri"/>
                <a:cs typeface="Calibri"/>
              </a:rPr>
              <a:t>&gt;  P(</a:t>
            </a:r>
            <a:r>
              <a:rPr lang="en-US" dirty="0" err="1">
                <a:latin typeface="Calibri"/>
                <a:cs typeface="Calibri"/>
              </a:rPr>
              <a:t>s</a:t>
            </a:r>
            <a:r>
              <a:rPr lang="en-US" dirty="0" err="1" smtClean="0">
                <a:latin typeface="Calibri"/>
                <a:cs typeface="Calibri"/>
              </a:rPr>
              <a:t>|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neg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7115" name="Text Box 33"/>
          <p:cNvSpPr txBox="1">
            <a:spLocks noChangeArrowheads="1"/>
          </p:cNvSpPr>
          <p:nvPr/>
        </p:nvSpPr>
        <p:spPr bwMode="auto">
          <a:xfrm>
            <a:off x="2574925" y="2513410"/>
            <a:ext cx="1545565" cy="2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0.2	I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0.001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love</a:t>
            </a:r>
            <a:endParaRPr lang="en-US" sz="2000" dirty="0">
              <a:solidFill>
                <a:schemeClr val="hlink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0.01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this</a:t>
            </a:r>
            <a:endParaRPr lang="en-US" sz="2000" dirty="0">
              <a:solidFill>
                <a:schemeClr val="hlink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0.005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fun</a:t>
            </a:r>
            <a:endParaRPr lang="en-US" sz="2000" dirty="0">
              <a:solidFill>
                <a:schemeClr val="hlink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0.1	</a:t>
            </a:r>
            <a:r>
              <a:rPr lang="en-US" sz="2000" dirty="0" smtClean="0">
                <a:solidFill>
                  <a:schemeClr val="hlink"/>
                </a:solidFill>
                <a:latin typeface="Calibri"/>
                <a:cs typeface="Calibri"/>
              </a:rPr>
              <a:t>film</a:t>
            </a:r>
            <a:endParaRPr lang="en-US" sz="2000" dirty="0">
              <a:solidFill>
                <a:schemeClr val="hlink"/>
              </a:solidFill>
              <a:latin typeface="Calibri"/>
              <a:cs typeface="Calibri"/>
            </a:endParaRPr>
          </a:p>
        </p:txBody>
      </p:sp>
      <p:sp>
        <p:nvSpPr>
          <p:cNvPr id="47116" name="TextBox 34"/>
          <p:cNvSpPr txBox="1">
            <a:spLocks noChangeArrowheads="1"/>
          </p:cNvSpPr>
          <p:nvPr/>
        </p:nvSpPr>
        <p:spPr bwMode="auto">
          <a:xfrm>
            <a:off x="7620001" y="-67479"/>
            <a:ext cx="1228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Sec.13.2.1</a:t>
            </a:r>
          </a:p>
        </p:txBody>
      </p:sp>
    </p:spTree>
    <p:extLst>
      <p:ext uri="{BB962C8B-B14F-4D97-AF65-F5344CB8AC3E}">
        <p14:creationId xmlns:p14="http://schemas.microsoft.com/office/powerpoint/2010/main" val="183605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2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95936" y="438150"/>
            <a:ext cx="4680520" cy="13716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Text Classification and Na</a:t>
            </a:r>
            <a:r>
              <a:rPr lang="fr-FR" sz="4000" dirty="0" err="1">
                <a:latin typeface="Calibri (Headings)"/>
                <a:cs typeface="Calibri (Headings)"/>
              </a:rPr>
              <a:t>ï</a:t>
            </a:r>
            <a:r>
              <a:rPr lang="en-US" sz="4000" dirty="0" err="1">
                <a:latin typeface="Calibri (Headings)"/>
                <a:cs typeface="Calibri (Headings)"/>
              </a:rPr>
              <a:t>ve</a:t>
            </a:r>
            <a:r>
              <a:rPr lang="en-US" sz="4000" dirty="0">
                <a:latin typeface="Calibri (Headings)"/>
                <a:cs typeface="Calibri (Headings)"/>
              </a:rPr>
              <a:t> Bayes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Precision, Recall, and the F measure</a:t>
            </a:r>
            <a:endParaRPr lang="en-US" sz="32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80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spam detection, our goal is to </a:t>
            </a:r>
            <a:r>
              <a:rPr lang="en-US" dirty="0">
                <a:solidFill>
                  <a:srgbClr val="CC0000"/>
                </a:solidFill>
              </a:rPr>
              <a:t>label every </a:t>
            </a:r>
            <a:r>
              <a:rPr lang="en-US" dirty="0" smtClean="0">
                <a:solidFill>
                  <a:srgbClr val="CC0000"/>
                </a:solidFill>
              </a:rPr>
              <a:t>email</a:t>
            </a:r>
            <a:r>
              <a:rPr lang="en-US" dirty="0" smtClean="0"/>
              <a:t> </a:t>
            </a:r>
            <a:r>
              <a:rPr lang="en-US" dirty="0"/>
              <a:t>as being in the </a:t>
            </a:r>
            <a:r>
              <a:rPr lang="en-US" dirty="0">
                <a:solidFill>
                  <a:srgbClr val="CC0000"/>
                </a:solidFill>
              </a:rPr>
              <a:t>spam category</a:t>
            </a:r>
            <a:r>
              <a:rPr lang="en-US" dirty="0"/>
              <a:t> (“</a:t>
            </a:r>
            <a:r>
              <a:rPr lang="en-US" dirty="0">
                <a:solidFill>
                  <a:srgbClr val="CC0000"/>
                </a:solidFill>
              </a:rPr>
              <a:t>positive</a:t>
            </a:r>
            <a:r>
              <a:rPr lang="en-US" dirty="0"/>
              <a:t>”) or not in the spam category (“</a:t>
            </a:r>
            <a:r>
              <a:rPr lang="en-US" dirty="0">
                <a:solidFill>
                  <a:srgbClr val="CC0000"/>
                </a:solidFill>
              </a:rPr>
              <a:t>negative</a:t>
            </a:r>
            <a:r>
              <a:rPr lang="en-US" dirty="0"/>
              <a:t>”). </a:t>
            </a:r>
          </a:p>
          <a:p>
            <a:r>
              <a:rPr lang="en-US" dirty="0" smtClean="0"/>
              <a:t>We </a:t>
            </a:r>
            <a:r>
              <a:rPr lang="en-US" dirty="0"/>
              <a:t>also need to know whether the </a:t>
            </a:r>
            <a:r>
              <a:rPr lang="en-US" dirty="0">
                <a:solidFill>
                  <a:srgbClr val="CC0000"/>
                </a:solidFill>
              </a:rPr>
              <a:t>email is actually spam or not</a:t>
            </a:r>
            <a:r>
              <a:rPr lang="en-US" dirty="0"/>
              <a:t>, i.e. the human-defined labels for each document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C0000"/>
                </a:solidFill>
              </a:rPr>
              <a:t>Gold Labels</a:t>
            </a:r>
            <a:r>
              <a:rPr lang="en-US" dirty="0" smtClean="0"/>
              <a:t>) that </a:t>
            </a:r>
            <a:r>
              <a:rPr lang="en-US" dirty="0"/>
              <a:t>we are trying to match. </a:t>
            </a:r>
          </a:p>
          <a:p>
            <a:r>
              <a:rPr lang="en-US" dirty="0" smtClean="0"/>
              <a:t>We </a:t>
            </a:r>
            <a:r>
              <a:rPr lang="en-US" dirty="0"/>
              <a:t>start by building a </a:t>
            </a:r>
            <a:r>
              <a:rPr lang="en-US" dirty="0">
                <a:solidFill>
                  <a:srgbClr val="CC0000"/>
                </a:solidFill>
              </a:rPr>
              <a:t>contingency table</a:t>
            </a:r>
            <a:r>
              <a:rPr lang="en-US" dirty="0"/>
              <a:t> like the one shown </a:t>
            </a:r>
            <a:r>
              <a:rPr lang="en-US" dirty="0" smtClean="0"/>
              <a:t>next.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3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Contingency </a:t>
            </a:r>
            <a:r>
              <a:rPr lang="en-US" dirty="0"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able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0150"/>
            <a:ext cx="6477000" cy="234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38550"/>
            <a:ext cx="8458200" cy="1477328"/>
          </a:xfrm>
          <a:prstGeom prst="rect">
            <a:avLst/>
          </a:prstGeom>
          <a:noFill/>
          <a:ln>
            <a:solidFill>
              <a:srgbClr val="17FF1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For </a:t>
            </a:r>
            <a:r>
              <a:rPr lang="en-US" sz="1800" dirty="0"/>
              <a:t>example, </a:t>
            </a:r>
            <a:r>
              <a:rPr lang="en-US" sz="1800" dirty="0">
                <a:solidFill>
                  <a:srgbClr val="17FF13"/>
                </a:solidFill>
              </a:rPr>
              <a:t>true positives </a:t>
            </a:r>
            <a:r>
              <a:rPr lang="en-US" sz="1800" dirty="0"/>
              <a:t>are documents that are indeed spam (indicated by human-created gold labels) and our system said they were spam.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CC0000"/>
                </a:solidFill>
              </a:rPr>
              <a:t>False negatives</a:t>
            </a:r>
            <a:r>
              <a:rPr lang="en-US" sz="1800" dirty="0"/>
              <a:t> are documents that are indeed spam but our system labeled as non-spam. </a:t>
            </a:r>
          </a:p>
        </p:txBody>
      </p:sp>
    </p:spTree>
    <p:extLst>
      <p:ext uri="{BB962C8B-B14F-4D97-AF65-F5344CB8AC3E}">
        <p14:creationId xmlns:p14="http://schemas.microsoft.com/office/powerpoint/2010/main" val="312779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Accuracy, Precision </a:t>
            </a:r>
            <a:r>
              <a:rPr lang="en-US" dirty="0"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Recall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1" dirty="0" smtClean="0"/>
              <a:t>Accuracy</a:t>
            </a:r>
            <a:r>
              <a:rPr lang="en-US" sz="2000" dirty="0" smtClean="0"/>
              <a:t>: what </a:t>
            </a:r>
            <a:r>
              <a:rPr lang="en-US" sz="2000" dirty="0"/>
              <a:t>percentage of all the observations (for the spam </a:t>
            </a:r>
            <a:r>
              <a:rPr lang="en-US" sz="2000" dirty="0" smtClean="0"/>
              <a:t>examples </a:t>
            </a:r>
            <a:r>
              <a:rPr lang="en-US" sz="2000" dirty="0"/>
              <a:t>that means all </a:t>
            </a:r>
            <a:r>
              <a:rPr lang="en-US" sz="2000" dirty="0" smtClean="0"/>
              <a:t>emails) </a:t>
            </a:r>
            <a:r>
              <a:rPr lang="en-US" sz="2000" dirty="0"/>
              <a:t>our system labeled correctly. </a:t>
            </a:r>
          </a:p>
          <a:p>
            <a:r>
              <a:rPr lang="en-US" sz="2000" dirty="0" smtClean="0"/>
              <a:t>Accuracy </a:t>
            </a:r>
            <a:r>
              <a:rPr lang="en-US" sz="2000" dirty="0"/>
              <a:t>doesn’t work well when the </a:t>
            </a:r>
            <a:r>
              <a:rPr lang="en-US" sz="2000" dirty="0">
                <a:solidFill>
                  <a:srgbClr val="CC0000"/>
                </a:solidFill>
              </a:rPr>
              <a:t>classes are </a:t>
            </a:r>
            <a:r>
              <a:rPr lang="en-US" sz="2000" dirty="0" smtClean="0">
                <a:solidFill>
                  <a:srgbClr val="CC0000"/>
                </a:solidFill>
              </a:rPr>
              <a:t>unbalanced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</a:rPr>
              <a:t>For example: </a:t>
            </a:r>
            <a:r>
              <a:rPr lang="en-US" dirty="0" smtClean="0"/>
              <a:t>In one </a:t>
            </a:r>
            <a:r>
              <a:rPr lang="en-US" dirty="0"/>
              <a:t>million tweets, </a:t>
            </a:r>
            <a:r>
              <a:rPr lang="en-US" dirty="0" smtClean="0"/>
              <a:t>only </a:t>
            </a:r>
            <a:r>
              <a:rPr lang="en-US" dirty="0">
                <a:solidFill>
                  <a:srgbClr val="CC0000"/>
                </a:solidFill>
              </a:rPr>
              <a:t>100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discussing their love (or hatred) </a:t>
            </a:r>
            <a:r>
              <a:rPr lang="en-US" dirty="0">
                <a:solidFill>
                  <a:srgbClr val="CC0000"/>
                </a:solidFill>
              </a:rPr>
              <a:t>for our pie</a:t>
            </a:r>
            <a:r>
              <a:rPr lang="en-US" dirty="0"/>
              <a:t>, while the other </a:t>
            </a:r>
            <a:r>
              <a:rPr lang="en-US" dirty="0">
                <a:solidFill>
                  <a:srgbClr val="CC0000"/>
                </a:solidFill>
              </a:rPr>
              <a:t>999,900</a:t>
            </a:r>
            <a:r>
              <a:rPr lang="en-US" dirty="0"/>
              <a:t> are tweets about something completely unrelated. </a:t>
            </a:r>
            <a:endParaRPr lang="en-US" dirty="0" smtClean="0"/>
          </a:p>
          <a:p>
            <a:pPr lvl="1"/>
            <a:r>
              <a:rPr lang="en-US" dirty="0" smtClean="0"/>
              <a:t>Imagine a simple </a:t>
            </a:r>
            <a:r>
              <a:rPr lang="en-US" dirty="0">
                <a:solidFill>
                  <a:srgbClr val="CC0000"/>
                </a:solidFill>
              </a:rPr>
              <a:t>classifier </a:t>
            </a:r>
            <a:r>
              <a:rPr lang="en-US" dirty="0" smtClean="0">
                <a:solidFill>
                  <a:srgbClr val="CC0000"/>
                </a:solidFill>
              </a:rPr>
              <a:t>stupidly </a:t>
            </a:r>
            <a:r>
              <a:rPr lang="en-US" dirty="0">
                <a:solidFill>
                  <a:srgbClr val="CC0000"/>
                </a:solidFill>
              </a:rPr>
              <a:t>classified</a:t>
            </a:r>
            <a:r>
              <a:rPr lang="en-US" dirty="0"/>
              <a:t> every tweet as </a:t>
            </a:r>
            <a:r>
              <a:rPr lang="en-US" b="1" dirty="0">
                <a:solidFill>
                  <a:srgbClr val="CC0000"/>
                </a:solidFill>
              </a:rPr>
              <a:t>“not about pie”</a:t>
            </a:r>
            <a:r>
              <a:rPr lang="en-US" dirty="0"/>
              <a:t>. This classifier would have </a:t>
            </a:r>
            <a:r>
              <a:rPr lang="en-US" dirty="0">
                <a:solidFill>
                  <a:srgbClr val="CC0000"/>
                </a:solidFill>
              </a:rPr>
              <a:t>999,900 true negatives</a:t>
            </a:r>
            <a:r>
              <a:rPr lang="en-US" dirty="0"/>
              <a:t> and only </a:t>
            </a:r>
            <a:r>
              <a:rPr lang="en-US" dirty="0">
                <a:solidFill>
                  <a:srgbClr val="CC0000"/>
                </a:solidFill>
              </a:rPr>
              <a:t>100 false negatives</a:t>
            </a:r>
            <a:r>
              <a:rPr lang="en-US" dirty="0"/>
              <a:t> for an accuracy of 999,900/1,000,000 or </a:t>
            </a:r>
            <a:r>
              <a:rPr lang="en-US" dirty="0">
                <a:solidFill>
                  <a:srgbClr val="CC0000"/>
                </a:solidFill>
              </a:rPr>
              <a:t>99.99%</a:t>
            </a:r>
            <a:r>
              <a:rPr lang="en-US" dirty="0"/>
              <a:t>! </a:t>
            </a:r>
            <a:endParaRPr lang="en-US" dirty="0" smtClean="0"/>
          </a:p>
          <a:p>
            <a:r>
              <a:rPr lang="en-US" sz="2000" dirty="0" smtClean="0"/>
              <a:t>Accuracy </a:t>
            </a:r>
            <a:r>
              <a:rPr lang="en-US" sz="2000" dirty="0"/>
              <a:t>is not a good metric when the goal is to discover something that is </a:t>
            </a:r>
            <a:r>
              <a:rPr lang="en-US" sz="2000" dirty="0">
                <a:solidFill>
                  <a:srgbClr val="CC0000"/>
                </a:solidFill>
              </a:rPr>
              <a:t>rare</a:t>
            </a:r>
            <a:r>
              <a:rPr lang="en-US" sz="2000" dirty="0"/>
              <a:t>, or at least </a:t>
            </a:r>
            <a:r>
              <a:rPr lang="en-US" sz="2000" dirty="0">
                <a:solidFill>
                  <a:srgbClr val="CC0000"/>
                </a:solidFill>
              </a:rPr>
              <a:t>not completely balanced in </a:t>
            </a:r>
            <a:r>
              <a:rPr lang="en-US" sz="2000" dirty="0" smtClean="0">
                <a:solidFill>
                  <a:srgbClr val="CC0000"/>
                </a:solidFill>
              </a:rPr>
              <a:t>frequency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0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Accuracy, Precision </a:t>
            </a:r>
            <a:r>
              <a:rPr lang="en-US" dirty="0"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Recall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What percent of positive predictions </a:t>
            </a:r>
            <a:r>
              <a:rPr lang="en-US" sz="2000" b="1" dirty="0" smtClean="0"/>
              <a:t>(system based) were </a:t>
            </a:r>
            <a:r>
              <a:rPr lang="en-US" sz="2000" b="1" dirty="0"/>
              <a:t>correct</a:t>
            </a:r>
            <a:r>
              <a:rPr lang="en-US" sz="2000" b="1" dirty="0" smtClean="0"/>
              <a:t>?</a:t>
            </a:r>
          </a:p>
          <a:p>
            <a:pPr lvl="1"/>
            <a:r>
              <a:rPr lang="en-US" sz="1600" b="1" dirty="0" smtClean="0"/>
              <a:t>Precision</a:t>
            </a:r>
            <a:r>
              <a:rPr lang="en-US" sz="1600" dirty="0" smtClean="0"/>
              <a:t> </a:t>
            </a:r>
            <a:r>
              <a:rPr lang="en-US" sz="1600" dirty="0"/>
              <a:t>measures the percentage of the items that the system detected (i.e., the system labeled as positive) that are in fact positive (i.e., are positive </a:t>
            </a:r>
            <a:r>
              <a:rPr lang="en-US" sz="1600" dirty="0" smtClean="0"/>
              <a:t>according </a:t>
            </a:r>
            <a:r>
              <a:rPr lang="en-US" sz="1600" dirty="0"/>
              <a:t>to the human gold labels). Precision is defined as </a:t>
            </a:r>
          </a:p>
          <a:p>
            <a:pPr eaLnBrk="1" hangingPunct="1"/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000" b="1" dirty="0"/>
              <a:t>What percent of the positive cases </a:t>
            </a:r>
            <a:r>
              <a:rPr lang="en-US" sz="2000" b="1" dirty="0" smtClean="0"/>
              <a:t>(given positive cases) did </a:t>
            </a:r>
            <a:r>
              <a:rPr lang="en-US" sz="2000" b="1" dirty="0"/>
              <a:t>you </a:t>
            </a:r>
            <a:r>
              <a:rPr lang="en-US" sz="2000" b="1" dirty="0" smtClean="0"/>
              <a:t>catch</a:t>
            </a:r>
            <a:endParaRPr lang="en-US" sz="2000" b="1" dirty="0"/>
          </a:p>
          <a:p>
            <a:pPr lvl="1"/>
            <a:r>
              <a:rPr lang="en-US" sz="1600" dirty="0" smtClean="0"/>
              <a:t>Recall </a:t>
            </a:r>
            <a:r>
              <a:rPr lang="en-US" sz="1600" dirty="0"/>
              <a:t>measures the percentage of items actually present in the </a:t>
            </a:r>
            <a:r>
              <a:rPr lang="en-US" sz="1600" dirty="0" smtClean="0"/>
              <a:t>input (given) </a:t>
            </a:r>
            <a:r>
              <a:rPr lang="en-US" sz="1600" dirty="0"/>
              <a:t>that were correctly identified by the system. </a:t>
            </a:r>
          </a:p>
          <a:p>
            <a:pPr marL="0" indent="0"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54605"/>
            <a:ext cx="3733800" cy="626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171950"/>
            <a:ext cx="3797300" cy="6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Accuracy, Precision </a:t>
            </a:r>
            <a:r>
              <a:rPr lang="en-US" dirty="0"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Recall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Precision and recall </a:t>
            </a:r>
            <a:r>
              <a:rPr lang="en-US" sz="2000" dirty="0" smtClean="0"/>
              <a:t>helps in solving </a:t>
            </a:r>
            <a:r>
              <a:rPr lang="en-US" sz="2000" dirty="0"/>
              <a:t>the problem with the useless </a:t>
            </a:r>
            <a:r>
              <a:rPr lang="en-US" sz="2000" dirty="0">
                <a:solidFill>
                  <a:srgbClr val="CC0000"/>
                </a:solidFill>
              </a:rPr>
              <a:t>“</a:t>
            </a:r>
            <a:r>
              <a:rPr lang="en-US" sz="2000" dirty="0" smtClean="0">
                <a:solidFill>
                  <a:srgbClr val="CC0000"/>
                </a:solidFill>
              </a:rPr>
              <a:t>not about </a:t>
            </a:r>
            <a:r>
              <a:rPr lang="en-US" sz="2000" dirty="0">
                <a:solidFill>
                  <a:srgbClr val="CC0000"/>
                </a:solidFill>
              </a:rPr>
              <a:t>pie” classifier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CC0000"/>
                </a:solidFill>
              </a:rPr>
              <a:t>This </a:t>
            </a:r>
            <a:r>
              <a:rPr lang="en-US" sz="2000" dirty="0">
                <a:solidFill>
                  <a:srgbClr val="CC0000"/>
                </a:solidFill>
              </a:rPr>
              <a:t>classifier</a:t>
            </a:r>
            <a:r>
              <a:rPr lang="en-US" sz="2000" dirty="0"/>
              <a:t>, despite having a fabulous accuracy of 99.99%, has a terrible </a:t>
            </a:r>
            <a:r>
              <a:rPr lang="en-US" sz="2000" dirty="0">
                <a:solidFill>
                  <a:srgbClr val="CC0000"/>
                </a:solidFill>
              </a:rPr>
              <a:t>recall of 0</a:t>
            </a:r>
            <a:r>
              <a:rPr lang="en-US" sz="2000" dirty="0"/>
              <a:t> (since there are </a:t>
            </a:r>
            <a:r>
              <a:rPr lang="en-US" sz="2000" dirty="0">
                <a:solidFill>
                  <a:srgbClr val="CC0000"/>
                </a:solidFill>
              </a:rPr>
              <a:t>no true positives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CC0000"/>
                </a:solidFill>
              </a:rPr>
              <a:t>100 false negatives</a:t>
            </a:r>
            <a:r>
              <a:rPr lang="en-US" sz="2000" dirty="0"/>
              <a:t>, the recall is 0/100). </a:t>
            </a:r>
            <a:endParaRPr lang="en-US" sz="2000" dirty="0" smtClean="0"/>
          </a:p>
          <a:p>
            <a:r>
              <a:rPr lang="en-US" sz="2000" dirty="0" smtClean="0"/>
              <a:t>Precision </a:t>
            </a:r>
            <a:r>
              <a:rPr lang="en-US" sz="2000" dirty="0"/>
              <a:t>at finding relevant tweets is </a:t>
            </a:r>
            <a:r>
              <a:rPr lang="en-US" sz="2000" dirty="0">
                <a:solidFill>
                  <a:srgbClr val="CC0000"/>
                </a:solidFill>
              </a:rPr>
              <a:t>equally problematic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CC0000"/>
                </a:solidFill>
              </a:rPr>
              <a:t>Precision </a:t>
            </a:r>
            <a:r>
              <a:rPr lang="en-US" sz="2000" dirty="0">
                <a:solidFill>
                  <a:srgbClr val="CC0000"/>
                </a:solidFill>
              </a:rPr>
              <a:t>and recall</a:t>
            </a:r>
            <a:r>
              <a:rPr lang="en-US" sz="2000" dirty="0"/>
              <a:t>, unlike accuracy, </a:t>
            </a:r>
            <a:r>
              <a:rPr lang="en-US" sz="2000" dirty="0">
                <a:solidFill>
                  <a:srgbClr val="CC0000"/>
                </a:solidFill>
              </a:rPr>
              <a:t>emphasize true positives</a:t>
            </a:r>
            <a:r>
              <a:rPr lang="en-US" sz="2000" dirty="0"/>
              <a:t>: finding the things that we are supposed to be looking for. </a:t>
            </a:r>
          </a:p>
          <a:p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combined measure: F</a:t>
            </a:r>
            <a:endParaRPr lang="en-US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 combined measure that assesses the P and R tradeoff is </a:t>
            </a:r>
            <a:r>
              <a:rPr lang="en-US" sz="2000" i="1" dirty="0"/>
              <a:t>F</a:t>
            </a:r>
            <a:r>
              <a:rPr lang="en-US" sz="2000" dirty="0"/>
              <a:t>-measure (van </a:t>
            </a:r>
            <a:r>
              <a:rPr lang="en-US" sz="2000" dirty="0" err="1"/>
              <a:t>Rijsbergen</a:t>
            </a:r>
            <a:r>
              <a:rPr lang="en-US" sz="2000" dirty="0"/>
              <a:t>, 1975)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>
                <a:sym typeface="Symbol" charset="0"/>
              </a:rPr>
              <a:t></a:t>
            </a:r>
            <a:r>
              <a:rPr lang="en-US" sz="2000" dirty="0" smtClean="0"/>
              <a:t> </a:t>
            </a:r>
            <a:r>
              <a:rPr lang="en-US" sz="2000" dirty="0"/>
              <a:t>parameter </a:t>
            </a:r>
            <a:r>
              <a:rPr lang="en-US" sz="2000" dirty="0" smtClean="0"/>
              <a:t>weights the recall </a:t>
            </a:r>
            <a:r>
              <a:rPr lang="en-US" sz="2000" dirty="0"/>
              <a:t>and </a:t>
            </a:r>
            <a:r>
              <a:rPr lang="en-US" sz="2000" dirty="0" smtClean="0"/>
              <a:t>precision. </a:t>
            </a:r>
            <a:r>
              <a:rPr lang="en-US" sz="2000" dirty="0"/>
              <a:t>Values of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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&gt; 1</a:t>
            </a:r>
            <a:r>
              <a:rPr lang="en-US" sz="2000" dirty="0"/>
              <a:t> favor </a:t>
            </a:r>
            <a:r>
              <a:rPr lang="en-US" sz="2000" dirty="0">
                <a:solidFill>
                  <a:srgbClr val="FF0000"/>
                </a:solidFill>
              </a:rPr>
              <a:t>recall</a:t>
            </a:r>
            <a:r>
              <a:rPr lang="en-US" sz="2000" dirty="0"/>
              <a:t>, while values of </a:t>
            </a:r>
            <a:r>
              <a:rPr lang="en-US" sz="2000" dirty="0">
                <a:solidFill>
                  <a:srgbClr val="008000"/>
                </a:solidFill>
                <a:sym typeface="Symbol" charset="0"/>
              </a:rPr>
              <a:t>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&lt; 1</a:t>
            </a:r>
            <a:r>
              <a:rPr lang="en-US" sz="2000" dirty="0"/>
              <a:t> favor </a:t>
            </a:r>
            <a:r>
              <a:rPr lang="en-US" sz="2000" dirty="0">
                <a:solidFill>
                  <a:srgbClr val="008000"/>
                </a:solidFill>
              </a:rPr>
              <a:t>precision</a:t>
            </a:r>
            <a:r>
              <a:rPr lang="en-US" sz="2000" dirty="0"/>
              <a:t>. When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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1</a:t>
            </a:r>
            <a:r>
              <a:rPr lang="en-US" sz="2000" dirty="0"/>
              <a:t>, precision and recall are </a:t>
            </a:r>
            <a:r>
              <a:rPr lang="en-US" sz="2000" dirty="0">
                <a:solidFill>
                  <a:srgbClr val="0000FF"/>
                </a:solidFill>
              </a:rPr>
              <a:t>equally </a:t>
            </a:r>
            <a:r>
              <a:rPr lang="en-US" sz="2000" dirty="0" smtClean="0">
                <a:solidFill>
                  <a:srgbClr val="0000FF"/>
                </a:solidFill>
              </a:rPr>
              <a:t>balanced</a:t>
            </a:r>
            <a:r>
              <a:rPr lang="en-US" sz="2000" dirty="0"/>
              <a:t>; </a:t>
            </a:r>
            <a:r>
              <a:rPr lang="en-US" sz="2000" dirty="0" smtClean="0"/>
              <a:t>This </a:t>
            </a:r>
            <a:r>
              <a:rPr lang="en-US" sz="2000" dirty="0"/>
              <a:t>is the </a:t>
            </a:r>
            <a:r>
              <a:rPr lang="en-US" sz="2000" dirty="0">
                <a:solidFill>
                  <a:srgbClr val="A50021"/>
                </a:solidFill>
              </a:rPr>
              <a:t>most frequently used metric</a:t>
            </a:r>
            <a:r>
              <a:rPr lang="en-US" sz="2000" dirty="0"/>
              <a:t>, and is called </a:t>
            </a:r>
            <a:r>
              <a:rPr lang="en-US" sz="2000" i="1" dirty="0" smtClean="0"/>
              <a:t>F</a:t>
            </a:r>
            <a:r>
              <a:rPr lang="en-US" sz="2000" baseline="-25000" dirty="0">
                <a:sym typeface="Symbol" charset="0"/>
              </a:rPr>
              <a:t></a:t>
            </a:r>
            <a:r>
              <a:rPr lang="en-US" sz="2000" dirty="0" smtClean="0"/>
              <a:t>=</a:t>
            </a:r>
            <a:r>
              <a:rPr lang="en-US" sz="2000" dirty="0"/>
              <a:t>1 or just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33550"/>
            <a:ext cx="1943100" cy="73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562350"/>
            <a:ext cx="1473200" cy="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negative movie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7924800" cy="3333750"/>
          </a:xfrm>
        </p:spPr>
        <p:txBody>
          <a:bodyPr/>
          <a:lstStyle/>
          <a:p>
            <a:r>
              <a:rPr lang="en-US" dirty="0" smtClean="0"/>
              <a:t>unbelievably </a:t>
            </a:r>
            <a:r>
              <a:rPr lang="en-US" dirty="0"/>
              <a:t>disappointing </a:t>
            </a:r>
            <a:endParaRPr lang="en-US" dirty="0" smtClean="0"/>
          </a:p>
          <a:p>
            <a:r>
              <a:rPr lang="en-US" dirty="0" smtClean="0"/>
              <a:t>Full of </a:t>
            </a:r>
            <a:r>
              <a:rPr lang="en-US" dirty="0"/>
              <a:t>zany </a:t>
            </a:r>
            <a:r>
              <a:rPr lang="en-US" dirty="0" smtClean="0"/>
              <a:t>(unconventional humor) characters </a:t>
            </a:r>
            <a:r>
              <a:rPr lang="en-US" dirty="0"/>
              <a:t>and richly applied </a:t>
            </a:r>
            <a:r>
              <a:rPr lang="en-US" dirty="0" smtClean="0"/>
              <a:t>satire (</a:t>
            </a:r>
            <a:r>
              <a:rPr lang="en-US" dirty="0"/>
              <a:t>exaggeration</a:t>
            </a:r>
            <a:r>
              <a:rPr lang="en-US" dirty="0" smtClean="0"/>
              <a:t>), </a:t>
            </a:r>
            <a:r>
              <a:rPr lang="en-US" dirty="0"/>
              <a:t>and some great plot </a:t>
            </a:r>
            <a:r>
              <a:rPr lang="en-US" dirty="0" smtClean="0"/>
              <a:t>twists</a:t>
            </a:r>
          </a:p>
          <a:p>
            <a:r>
              <a:rPr lang="en-US" dirty="0"/>
              <a:t> this is the greatest screwball </a:t>
            </a:r>
            <a:r>
              <a:rPr lang="en-US" dirty="0" smtClean="0"/>
              <a:t>(crazy) comedy </a:t>
            </a:r>
            <a:r>
              <a:rPr lang="en-US" dirty="0"/>
              <a:t>ever </a:t>
            </a:r>
            <a:r>
              <a:rPr lang="en-US" dirty="0" smtClean="0"/>
              <a:t>filmed</a:t>
            </a:r>
          </a:p>
          <a:p>
            <a:r>
              <a:rPr lang="en-US" dirty="0"/>
              <a:t> It was pathetic. The worst part about it was the boxing scenes.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1350"/>
            <a:ext cx="558800" cy="503632"/>
          </a:xfrm>
          <a:prstGeom prst="rect">
            <a:avLst/>
          </a:prstGeom>
        </p:spPr>
      </p:pic>
      <p:pic>
        <p:nvPicPr>
          <p:cNvPr id="6" name="Picture 5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5951"/>
            <a:ext cx="591828" cy="533399"/>
          </a:xfrm>
          <a:prstGeom prst="rect">
            <a:avLst/>
          </a:prstGeom>
        </p:spPr>
      </p:pic>
      <p:pic>
        <p:nvPicPr>
          <p:cNvPr id="7" name="Picture 6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558800" cy="503632"/>
          </a:xfrm>
          <a:prstGeom prst="rect">
            <a:avLst/>
          </a:prstGeom>
        </p:spPr>
      </p:pic>
      <p:pic>
        <p:nvPicPr>
          <p:cNvPr id="8" name="Picture 7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550"/>
            <a:ext cx="59182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876550"/>
            <a:ext cx="60198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Text Classification: Evaluation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53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2AF2582C-5254-7A4F-91A6-4BD07F8621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More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Than Two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Classes: 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Sets of binary classifiers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kinds of multi-class classification tasks. 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Any-of or multi-label classification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 document can belong to 0, 1, or &gt;1 classes.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For each class </a:t>
            </a:r>
            <a:r>
              <a:rPr lang="en-US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∈C</a:t>
            </a:r>
            <a:endParaRPr lang="en-US" dirty="0" smtClean="0">
              <a:solidFill>
                <a:srgbClr val="FF0000"/>
              </a:solidFill>
              <a:latin typeface="Symbol" charset="2"/>
              <a:ea typeface="ＭＳ Ｐゴシック" charset="0"/>
              <a:cs typeface="Symbol" charset="2"/>
            </a:endParaRPr>
          </a:p>
          <a:p>
            <a:pPr lvl="3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Build a classifier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γ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to distinguish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from all other classes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c’ ∈C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Given test doc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pPr lvl="3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Evaluate it for membership in each class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using each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γ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</a:t>
            </a:r>
            <a:endParaRPr lang="en-US" dirty="0" smtClean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belongs to any class for which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γ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returns true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Sec.14.5</a:t>
            </a:r>
          </a:p>
        </p:txBody>
      </p:sp>
    </p:spTree>
    <p:extLst>
      <p:ext uri="{BB962C8B-B14F-4D97-AF65-F5344CB8AC3E}">
        <p14:creationId xmlns:p14="http://schemas.microsoft.com/office/powerpoint/2010/main" val="4177543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2AF2582C-5254-7A4F-91A6-4BD07F8621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More Than Two Classes: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Sets of binary classifiers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One</a:t>
            </a:r>
            <a:r>
              <a:rPr lang="en-US" b="1" i="1" dirty="0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-of or multinomial </a:t>
            </a:r>
            <a:r>
              <a:rPr lang="en-US" b="1" i="1" dirty="0" smtClean="0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classification</a:t>
            </a:r>
            <a:r>
              <a:rPr lang="en-US" i="1" dirty="0" smtClean="0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1" dirty="0" smtClean="0">
                <a:solidFill>
                  <a:srgbClr val="CC0000"/>
                </a:solidFill>
                <a:latin typeface="Calibri" charset="0"/>
                <a:ea typeface="ＭＳ Ｐゴシック" charset="0"/>
              </a:rPr>
              <a:t>Classes are mutually exclusive,  each document in exactly </a:t>
            </a:r>
            <a:r>
              <a:rPr lang="en-US" i="1" dirty="0">
                <a:solidFill>
                  <a:srgbClr val="CC0000"/>
                </a:solidFill>
                <a:latin typeface="Calibri" charset="0"/>
                <a:ea typeface="ＭＳ Ｐゴシック" charset="0"/>
              </a:rPr>
              <a:t>one </a:t>
            </a:r>
            <a:r>
              <a:rPr lang="en-US" i="1" dirty="0" smtClean="0">
                <a:solidFill>
                  <a:srgbClr val="CC0000"/>
                </a:solidFill>
                <a:latin typeface="Calibri" charset="0"/>
                <a:ea typeface="ＭＳ Ｐゴシック" charset="0"/>
              </a:rPr>
              <a:t>class.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class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∈C</a:t>
            </a:r>
            <a:endParaRPr lang="en-US" dirty="0">
              <a:solidFill>
                <a:srgbClr val="FF0000"/>
              </a:solidFill>
              <a:latin typeface="Symbol" charset="2"/>
              <a:ea typeface="ＭＳ Ｐゴシック" charset="0"/>
              <a:cs typeface="Symbol" charset="2"/>
            </a:endParaRPr>
          </a:p>
          <a:p>
            <a:pPr lvl="3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Build a classifier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γ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to distinguish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from all other classes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c’ ∈C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Given test doc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pPr lvl="3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Evaluate it for membership in each class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each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γ</a:t>
            </a:r>
            <a:r>
              <a:rPr lang="en-US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ci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belongs to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one class with maximum score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Sec.14.5</a:t>
            </a:r>
          </a:p>
        </p:txBody>
      </p:sp>
    </p:spTree>
    <p:extLst>
      <p:ext uri="{BB962C8B-B14F-4D97-AF65-F5344CB8AC3E}">
        <p14:creationId xmlns:p14="http://schemas.microsoft.com/office/powerpoint/2010/main" val="2256353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2AF2582C-5254-7A4F-91A6-4BD07F8621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534400" cy="35814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How </a:t>
            </a:r>
            <a:r>
              <a:rPr lang="en-US" dirty="0">
                <a:solidFill>
                  <a:srgbClr val="CC0000"/>
                </a:solidFill>
              </a:rPr>
              <a:t>to compute a distinct precision and recall value for each </a:t>
            </a:r>
            <a:r>
              <a:rPr lang="en-US" dirty="0" smtClean="0">
                <a:solidFill>
                  <a:srgbClr val="CC0000"/>
                </a:solidFill>
              </a:rPr>
              <a:t>class?</a:t>
            </a:r>
          </a:p>
          <a:p>
            <a:pPr lvl="1"/>
            <a:r>
              <a:rPr lang="en-US" dirty="0" smtClean="0"/>
              <a:t>For example confusion </a:t>
            </a:r>
            <a:r>
              <a:rPr lang="en-US" dirty="0"/>
              <a:t>matrix for a hypothetical </a:t>
            </a:r>
            <a:r>
              <a:rPr lang="en-US" dirty="0" smtClean="0"/>
              <a:t>3 </a:t>
            </a:r>
            <a:r>
              <a:rPr lang="en-US" dirty="0"/>
              <a:t>way </a:t>
            </a:r>
            <a:r>
              <a:rPr lang="en-US" i="1" dirty="0">
                <a:solidFill>
                  <a:srgbClr val="CC0000"/>
                </a:solidFill>
              </a:rPr>
              <a:t>one-of</a:t>
            </a:r>
            <a:r>
              <a:rPr lang="en-US" i="1" dirty="0"/>
              <a:t> </a:t>
            </a:r>
            <a:r>
              <a:rPr lang="en-US" dirty="0"/>
              <a:t>email categorization decision (urgent, normal, spam</a:t>
            </a:r>
            <a:r>
              <a:rPr lang="en-US" dirty="0" smtClean="0"/>
              <a:t>).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47950"/>
            <a:ext cx="510063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2AF2582C-5254-7A4F-91A6-4BD07F8621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Derive a single </a:t>
            </a:r>
            <a:r>
              <a:rPr lang="en-US" dirty="0">
                <a:solidFill>
                  <a:srgbClr val="CC0000"/>
                </a:solidFill>
              </a:rPr>
              <a:t>metric that tells us how well the system is doing, we can combine these values in two ways. </a:t>
            </a:r>
            <a:endParaRPr lang="en-US" dirty="0" smtClean="0">
              <a:solidFill>
                <a:srgbClr val="CC0000"/>
              </a:solidFill>
            </a:endParaRPr>
          </a:p>
          <a:p>
            <a:pPr lvl="1"/>
            <a:r>
              <a:rPr lang="en-US" dirty="0" smtClean="0"/>
              <a:t>In </a:t>
            </a:r>
            <a:r>
              <a:rPr lang="en-US" dirty="0" err="1">
                <a:solidFill>
                  <a:srgbClr val="CC0000"/>
                </a:solidFill>
              </a:rPr>
              <a:t>macroaveraging</a:t>
            </a:r>
            <a:r>
              <a:rPr lang="en-US" dirty="0"/>
              <a:t>, we compute the performance for each class, and then average over classes.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>
                <a:solidFill>
                  <a:srgbClr val="CC0000"/>
                </a:solidFill>
              </a:rPr>
              <a:t>microaveraging</a:t>
            </a:r>
            <a:r>
              <a:rPr lang="en-US" dirty="0"/>
              <a:t>, we collect the decisions for all classes into a single contingency table, and then compute precision and recall from that table. 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Sec.14.5</a:t>
            </a:r>
          </a:p>
        </p:txBody>
      </p:sp>
    </p:spTree>
    <p:extLst>
      <p:ext uri="{BB962C8B-B14F-4D97-AF65-F5344CB8AC3E}">
        <p14:creationId xmlns:p14="http://schemas.microsoft.com/office/powerpoint/2010/main" val="1997007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2AF2582C-5254-7A4F-91A6-4BD07F8621D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pPr lvl="1"/>
            <a:r>
              <a:rPr lang="en-US" dirty="0" smtClean="0"/>
              <a:t>A </a:t>
            </a:r>
            <a:r>
              <a:rPr lang="en-US" dirty="0" err="1">
                <a:solidFill>
                  <a:srgbClr val="CC0000"/>
                </a:solidFill>
              </a:rPr>
              <a:t>microaverage</a:t>
            </a:r>
            <a:r>
              <a:rPr lang="en-US" dirty="0"/>
              <a:t> is dominated by the more frequent class (in this case spam), since the counts are pooled.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>
                <a:solidFill>
                  <a:srgbClr val="CC0000"/>
                </a:solidFill>
              </a:rPr>
              <a:t>macroaverage</a:t>
            </a:r>
            <a:r>
              <a:rPr lang="en-US" dirty="0"/>
              <a:t> better reflects the statistics of the smaller classes, and so is more appropriate when performance on all the classes is equally important. 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620001" y="-67479"/>
            <a:ext cx="1033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00350"/>
            <a:ext cx="6324600" cy="223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2575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9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772400" cy="742950"/>
          </a:xfrm>
        </p:spPr>
        <p:txBody>
          <a:bodyPr/>
          <a:lstStyle/>
          <a:p>
            <a:r>
              <a:rPr lang="en-US" dirty="0" smtClean="0"/>
              <a:t>Development Test Sets and Cross-validation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23950"/>
            <a:ext cx="8458200" cy="3790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</a:rPr>
              <a:t>Having </a:t>
            </a:r>
            <a:r>
              <a:rPr lang="en-US" i="1" dirty="0">
                <a:solidFill>
                  <a:srgbClr val="CC0000"/>
                </a:solidFill>
              </a:rPr>
              <a:t>a fixed training set, </a:t>
            </a:r>
            <a:r>
              <a:rPr lang="en-US" i="1" dirty="0" err="1">
                <a:solidFill>
                  <a:srgbClr val="CC0000"/>
                </a:solidFill>
              </a:rPr>
              <a:t>devset</a:t>
            </a:r>
            <a:r>
              <a:rPr lang="en-US" i="1" dirty="0">
                <a:solidFill>
                  <a:srgbClr val="CC0000"/>
                </a:solidFill>
              </a:rPr>
              <a:t>, and test set </a:t>
            </a:r>
            <a:r>
              <a:rPr lang="en-US" i="1" dirty="0" smtClean="0">
                <a:solidFill>
                  <a:srgbClr val="CC0000"/>
                </a:solidFill>
              </a:rPr>
              <a:t>creates problem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i="1" dirty="0" smtClean="0">
                <a:solidFill>
                  <a:srgbClr val="CC0000"/>
                </a:solidFill>
              </a:rPr>
              <a:t>the </a:t>
            </a:r>
            <a:r>
              <a:rPr lang="en-US" i="1" dirty="0">
                <a:solidFill>
                  <a:srgbClr val="CC0000"/>
                </a:solidFill>
              </a:rPr>
              <a:t>test set (or </a:t>
            </a:r>
            <a:r>
              <a:rPr lang="en-US" i="1" dirty="0" err="1">
                <a:solidFill>
                  <a:srgbClr val="CC0000"/>
                </a:solidFill>
              </a:rPr>
              <a:t>devset</a:t>
            </a:r>
            <a:r>
              <a:rPr lang="en-US" i="1" dirty="0">
                <a:solidFill>
                  <a:srgbClr val="CC0000"/>
                </a:solidFill>
              </a:rPr>
              <a:t>) might not be large enough to be representative.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Better to use </a:t>
            </a:r>
            <a:r>
              <a:rPr lang="en-US" dirty="0"/>
              <a:t>all </a:t>
            </a:r>
            <a:r>
              <a:rPr lang="en-US" dirty="0" smtClean="0"/>
              <a:t>data for </a:t>
            </a:r>
            <a:r>
              <a:rPr lang="en-US" dirty="0"/>
              <a:t>training and </a:t>
            </a:r>
            <a:r>
              <a:rPr lang="en-US" dirty="0" smtClean="0"/>
              <a:t>test</a:t>
            </a:r>
            <a:r>
              <a:rPr lang="en-US" dirty="0"/>
              <a:t> by </a:t>
            </a:r>
            <a:r>
              <a:rPr lang="en-US" b="1" dirty="0"/>
              <a:t>cross-</a:t>
            </a:r>
            <a:r>
              <a:rPr lang="en-US" b="1" dirty="0" smtClean="0"/>
              <a:t>validation:</a:t>
            </a:r>
            <a:r>
              <a:rPr lang="en-US" dirty="0" smtClean="0"/>
              <a:t> 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Randomly </a:t>
            </a:r>
            <a:r>
              <a:rPr lang="en-US" dirty="0"/>
              <a:t>choose a training and test set division of </a:t>
            </a:r>
            <a:r>
              <a:rPr lang="en-US" dirty="0" smtClean="0"/>
              <a:t>data</a:t>
            </a:r>
            <a:r>
              <a:rPr lang="en-US" dirty="0"/>
              <a:t>, train </a:t>
            </a:r>
            <a:r>
              <a:rPr lang="en-US" dirty="0" smtClean="0"/>
              <a:t>classifier</a:t>
            </a:r>
            <a:r>
              <a:rPr lang="en-US" dirty="0"/>
              <a:t>, and then compute the error rate on the test set. </a:t>
            </a: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Repeat step 1 with </a:t>
            </a:r>
            <a:r>
              <a:rPr lang="en-US" dirty="0"/>
              <a:t>a different randomly selected training </a:t>
            </a:r>
            <a:r>
              <a:rPr lang="en-US" dirty="0" smtClean="0"/>
              <a:t>and </a:t>
            </a:r>
            <a:r>
              <a:rPr lang="en-US" dirty="0"/>
              <a:t>test </a:t>
            </a:r>
            <a:r>
              <a:rPr lang="en-US" dirty="0" smtClean="0"/>
              <a:t>sets.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this </a:t>
            </a:r>
            <a:r>
              <a:rPr lang="en-US" dirty="0" smtClean="0"/>
              <a:t>process </a:t>
            </a:r>
            <a:r>
              <a:rPr lang="en-US" dirty="0"/>
              <a:t>10 times and average these 10 runs to get an average error rate. This is called </a:t>
            </a:r>
            <a:r>
              <a:rPr lang="en-US" b="1" dirty="0"/>
              <a:t>10-fold cross-</a:t>
            </a:r>
            <a:r>
              <a:rPr lang="en-US" b="1" dirty="0" smtClean="0"/>
              <a:t>validation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32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772400" cy="742950"/>
          </a:xfrm>
        </p:spPr>
        <p:txBody>
          <a:bodyPr/>
          <a:lstStyle/>
          <a:p>
            <a:r>
              <a:rPr lang="en-US" dirty="0" smtClean="0"/>
              <a:t>Development Test Sets and Cross-validation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23950"/>
            <a:ext cx="8458200" cy="3790950"/>
          </a:xfrm>
        </p:spPr>
        <p:txBody>
          <a:bodyPr/>
          <a:lstStyle/>
          <a:p>
            <a:r>
              <a:rPr lang="en-US" dirty="0" smtClean="0"/>
              <a:t>Cross</a:t>
            </a:r>
            <a:r>
              <a:rPr lang="en-US" dirty="0"/>
              <a:t>-validation </a:t>
            </a:r>
            <a:r>
              <a:rPr lang="en-US" dirty="0" smtClean="0"/>
              <a:t>has a problem of all data usage </a:t>
            </a:r>
            <a:r>
              <a:rPr lang="en-US" dirty="0"/>
              <a:t>for </a:t>
            </a:r>
            <a:r>
              <a:rPr lang="en-US" dirty="0" smtClean="0"/>
              <a:t>testing means known test data which should be blind.</a:t>
            </a:r>
          </a:p>
          <a:p>
            <a:endParaRPr lang="en-US" dirty="0" smtClean="0"/>
          </a:p>
          <a:p>
            <a:r>
              <a:rPr lang="en-US" dirty="0" smtClean="0"/>
              <a:t>Looking </a:t>
            </a:r>
            <a:r>
              <a:rPr lang="en-US" dirty="0"/>
              <a:t>at the corpus is often important for designing the </a:t>
            </a:r>
            <a:r>
              <a:rPr lang="en-US" dirty="0" smtClean="0"/>
              <a:t>system to suggest possible features or to see what’s going on. </a:t>
            </a: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Create </a:t>
            </a:r>
            <a:r>
              <a:rPr lang="en-US" dirty="0">
                <a:solidFill>
                  <a:srgbClr val="CC0000"/>
                </a:solidFill>
              </a:rPr>
              <a:t>a fixed training set and test set, then do 10-fold cross-validation inside the training set, but compute error rate the normal way in the test set, as shown in </a:t>
            </a:r>
            <a:r>
              <a:rPr lang="en-US" dirty="0" smtClean="0">
                <a:solidFill>
                  <a:srgbClr val="CC0000"/>
                </a:solidFill>
              </a:rPr>
              <a:t>Fig next. </a:t>
            </a:r>
            <a:endParaRPr lang="en-US" dirty="0">
              <a:solidFill>
                <a:srgbClr val="CC0000"/>
              </a:solidFill>
            </a:endParaRP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23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772400" cy="742950"/>
          </a:xfrm>
        </p:spPr>
        <p:txBody>
          <a:bodyPr/>
          <a:lstStyle/>
          <a:p>
            <a:r>
              <a:rPr lang="en-US" dirty="0" smtClean="0"/>
              <a:t>Development Test Sets and Cross-validation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721" r="-3721"/>
          <a:stretch>
            <a:fillRect/>
          </a:stretch>
        </p:blipFill>
        <p:spPr>
          <a:xfrm>
            <a:off x="381000" y="1123950"/>
            <a:ext cx="8458200" cy="3790950"/>
          </a:xfrm>
        </p:spPr>
      </p:pic>
    </p:spTree>
    <p:extLst>
      <p:ext uri="{BB962C8B-B14F-4D97-AF65-F5344CB8AC3E}">
        <p14:creationId xmlns:p14="http://schemas.microsoft.com/office/powerpoint/2010/main" val="3967886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Text Classification: </a:t>
            </a:r>
            <a:r>
              <a:rPr lang="en-US" sz="3600" dirty="0">
                <a:solidFill>
                  <a:srgbClr val="A4001D"/>
                </a:solidFill>
              </a:rPr>
              <a:t>Statistical Significance Testing </a:t>
            </a:r>
          </a:p>
        </p:txBody>
      </p:sp>
    </p:spTree>
    <p:extLst>
      <p:ext uri="{BB962C8B-B14F-4D97-AF65-F5344CB8AC3E}">
        <p14:creationId xmlns:p14="http://schemas.microsoft.com/office/powerpoint/2010/main" val="1810086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 bwMode="auto">
          <a:xfrm>
            <a:off x="3124200" y="2571750"/>
            <a:ext cx="1219200" cy="10668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895350"/>
          </a:xfrm>
        </p:spPr>
        <p:txBody>
          <a:bodyPr/>
          <a:lstStyle/>
          <a:p>
            <a:r>
              <a:rPr lang="en-US" dirty="0" smtClean="0"/>
              <a:t>What is the subject of this 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810000" cy="3333750"/>
          </a:xfrm>
        </p:spPr>
        <p:txBody>
          <a:bodyPr/>
          <a:lstStyle/>
          <a:p>
            <a:r>
              <a:rPr lang="en-US" dirty="0" err="1" smtClean="0"/>
              <a:t>Antogonists</a:t>
            </a:r>
            <a:r>
              <a:rPr lang="en-US" dirty="0" smtClean="0"/>
              <a:t> and Inhibitors</a:t>
            </a:r>
          </a:p>
          <a:p>
            <a:r>
              <a:rPr lang="en-US" dirty="0" smtClean="0"/>
              <a:t>Blood Supply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Drug Therapy</a:t>
            </a:r>
          </a:p>
          <a:p>
            <a:r>
              <a:rPr lang="en-US" dirty="0" smtClean="0"/>
              <a:t>Embryology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2945" y="1276350"/>
            <a:ext cx="605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MeSH</a:t>
            </a:r>
            <a:r>
              <a:rPr lang="en-US" b="1" dirty="0" smtClean="0">
                <a:latin typeface="+mn-lt"/>
              </a:rPr>
              <a:t> (Thesaurus) Subject Category Hierarchy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1" y="2724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525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Lucida Sans" pitchFamily="-65" charset="0"/>
              </a:rPr>
              <a:t>MEDLINE Article</a:t>
            </a:r>
            <a:endParaRPr lang="en-US" sz="1800" dirty="0">
              <a:latin typeface="Lucida Sans" pitchFamily="-65" charset="0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10" name="Picture 9" descr="med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9750"/>
            <a:ext cx="2009622" cy="2673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497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E93D819E-6B48-E24C-8E34-4D8EC5CE1E3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Testing 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534400" cy="3581400"/>
          </a:xfrm>
        </p:spPr>
        <p:txBody>
          <a:bodyPr/>
          <a:lstStyle/>
          <a:p>
            <a:r>
              <a:rPr lang="en-US" sz="1800" dirty="0"/>
              <a:t>Often </a:t>
            </a:r>
            <a:r>
              <a:rPr lang="en-US" sz="1800" dirty="0" smtClean="0"/>
              <a:t>we want </a:t>
            </a:r>
            <a:r>
              <a:rPr lang="en-US" sz="1800" dirty="0"/>
              <a:t>to compare </a:t>
            </a:r>
            <a:r>
              <a:rPr lang="en-US" sz="1800" dirty="0" smtClean="0"/>
              <a:t>our </a:t>
            </a:r>
            <a:r>
              <a:rPr lang="en-US" sz="1800" dirty="0"/>
              <a:t>new version of the system to the unaugmented version. Or we want to compare our algorithm to a previously published one to know </a:t>
            </a:r>
            <a:r>
              <a:rPr lang="en-US" sz="1800" dirty="0">
                <a:solidFill>
                  <a:srgbClr val="A4001D"/>
                </a:solidFill>
              </a:rPr>
              <a:t>which is better</a:t>
            </a:r>
            <a:r>
              <a:rPr lang="en-US" sz="1800" dirty="0"/>
              <a:t>. </a:t>
            </a:r>
          </a:p>
          <a:p>
            <a:r>
              <a:rPr lang="en-US" sz="1800" dirty="0" smtClean="0"/>
              <a:t>In NLP, we can answer it through </a:t>
            </a:r>
            <a:r>
              <a:rPr lang="en-US" sz="1800" dirty="0">
                <a:solidFill>
                  <a:srgbClr val="A4001D"/>
                </a:solidFill>
              </a:rPr>
              <a:t>bootstrap test </a:t>
            </a:r>
            <a:r>
              <a:rPr lang="en-US" sz="1800" dirty="0"/>
              <a:t>(</a:t>
            </a:r>
            <a:r>
              <a:rPr lang="en-US" sz="1800" dirty="0" err="1"/>
              <a:t>Efron</a:t>
            </a:r>
            <a:r>
              <a:rPr lang="en-US" sz="1800" dirty="0"/>
              <a:t> and </a:t>
            </a:r>
            <a:r>
              <a:rPr lang="en-US" sz="1800" dirty="0" err="1"/>
              <a:t>Tibshirani</a:t>
            </a:r>
            <a:r>
              <a:rPr lang="en-US" sz="1800" dirty="0"/>
              <a:t>, 1993) or a similar test, </a:t>
            </a:r>
            <a:r>
              <a:rPr lang="en-US" sz="1800" dirty="0">
                <a:solidFill>
                  <a:srgbClr val="A4001D"/>
                </a:solidFill>
              </a:rPr>
              <a:t>approximate randomization</a:t>
            </a:r>
            <a:r>
              <a:rPr lang="en-US" sz="1800" dirty="0"/>
              <a:t> (Noreen, 1989)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Let’s say we have a test set </a:t>
            </a:r>
            <a:r>
              <a:rPr lang="en-US" sz="1800" i="1" dirty="0" smtClean="0"/>
              <a:t>x </a:t>
            </a:r>
            <a:r>
              <a:rPr lang="en-US" sz="1800" dirty="0" smtClean="0"/>
              <a:t>of </a:t>
            </a:r>
            <a:r>
              <a:rPr lang="en-US" sz="1800" i="1" dirty="0" smtClean="0"/>
              <a:t>n </a:t>
            </a:r>
            <a:r>
              <a:rPr lang="en-US" sz="1800" dirty="0" smtClean="0"/>
              <a:t>observations </a:t>
            </a:r>
            <a:r>
              <a:rPr lang="en-US" sz="1800" i="1" dirty="0" smtClean="0"/>
              <a:t>x </a:t>
            </a:r>
            <a:r>
              <a:rPr lang="en-US" sz="1800" dirty="0" smtClean="0"/>
              <a:t>= </a:t>
            </a:r>
            <a:r>
              <a:rPr lang="en-US" sz="1800" i="1" dirty="0" smtClean="0"/>
              <a:t>x</a:t>
            </a:r>
            <a:r>
              <a:rPr lang="en-US" sz="1800" dirty="0" smtClean="0"/>
              <a:t>1,</a:t>
            </a:r>
            <a:r>
              <a:rPr lang="en-US" sz="1800" i="1" dirty="0" smtClean="0"/>
              <a:t>x</a:t>
            </a:r>
            <a:r>
              <a:rPr lang="en-US" sz="1800" dirty="0" smtClean="0"/>
              <a:t>2,..,</a:t>
            </a:r>
            <a:r>
              <a:rPr lang="en-US" sz="1800" i="1" dirty="0" smtClean="0"/>
              <a:t>xn </a:t>
            </a:r>
            <a:r>
              <a:rPr lang="en-US" sz="1800" dirty="0" smtClean="0"/>
              <a:t>on which A’s performance is better than B by </a:t>
            </a:r>
            <a:r>
              <a:rPr lang="en-US" sz="1800" dirty="0" err="1" smtClean="0"/>
              <a:t>δ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dirty="0" smtClean="0"/>
              <a:t>). </a:t>
            </a:r>
          </a:p>
          <a:p>
            <a:endParaRPr lang="en-US" sz="1800" dirty="0" smtClean="0"/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620001" y="-67479"/>
            <a:ext cx="129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15.3.1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57550"/>
            <a:ext cx="6400800" cy="17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1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E93D819E-6B48-E24C-8E34-4D8EC5CE1E3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Testing 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534400" cy="3581400"/>
          </a:xfrm>
        </p:spPr>
        <p:txBody>
          <a:bodyPr/>
          <a:lstStyle/>
          <a:p>
            <a:r>
              <a:rPr lang="en-US" sz="1800" dirty="0"/>
              <a:t>If we assume for simplicity that our metric is accuracy, A has an accuracy of .70 and B of .50, so </a:t>
            </a:r>
            <a:r>
              <a:rPr lang="en-US" sz="1800" dirty="0" err="1" smtClean="0"/>
              <a:t>δ</a:t>
            </a:r>
            <a:r>
              <a:rPr lang="en-US" sz="1800" dirty="0" smtClean="0"/>
              <a:t>(</a:t>
            </a:r>
            <a:r>
              <a:rPr lang="en-US" sz="1800" i="1" dirty="0"/>
              <a:t>x</a:t>
            </a:r>
            <a:r>
              <a:rPr lang="en-US" sz="1800" dirty="0"/>
              <a:t>) is .20. 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620001" y="-67479"/>
            <a:ext cx="129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92069"/>
            <a:ext cx="5943600" cy="23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smtClean="0">
                <a:latin typeface="Calibri (Headings)"/>
                <a:cs typeface="Calibri (Headings)"/>
              </a:rPr>
              <a:t>Text Classification and Na</a:t>
            </a:r>
            <a:r>
              <a:rPr lang="fr-FR" sz="4000" smtClean="0">
                <a:latin typeface="Calibri (Headings)"/>
                <a:cs typeface="Calibri (Headings)"/>
              </a:rPr>
              <a:t>ï</a:t>
            </a:r>
            <a:r>
              <a:rPr lang="en-US" sz="4000" smtClean="0">
                <a:latin typeface="Calibri (Headings)"/>
                <a:cs typeface="Calibri (Headings)"/>
              </a:rPr>
              <a:t>ve Bayes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Text Classification: </a:t>
            </a:r>
            <a:r>
              <a:rPr lang="en-US" sz="3600" dirty="0" smtClean="0">
                <a:solidFill>
                  <a:srgbClr val="A4001D"/>
                </a:solidFill>
              </a:rPr>
              <a:t>Practical Issues</a:t>
            </a:r>
            <a:endParaRPr lang="en-US" sz="3600" dirty="0">
              <a:solidFill>
                <a:srgbClr val="A4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01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E93D819E-6B48-E24C-8E34-4D8EC5CE1E3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 (Headings)"/>
                <a:ea typeface="ＭＳ Ｐゴシック" charset="0"/>
                <a:cs typeface="Calibri (Headings)"/>
              </a:rPr>
              <a:t>Practical Issues</a:t>
            </a:r>
            <a:endParaRPr lang="en-US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What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should I do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?</a:t>
            </a:r>
          </a:p>
          <a:p>
            <a:pPr eaLnBrk="1" hangingPunct="1"/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Manually written rules (need careful crafting).</a:t>
            </a:r>
          </a:p>
          <a:p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Very little data (use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Naïve 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Bayes or semi supervised training methods).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A reasonable amount of data or huge data (SVM,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Regularized Logistic 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Regression,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Naïve 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Bayes)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Accuracy as a function of data 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size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800" dirty="0">
                <a:latin typeface="Calibri"/>
                <a:cs typeface="Calibri"/>
              </a:rPr>
              <a:t>Real-world systems generally </a:t>
            </a:r>
            <a:r>
              <a:rPr lang="en-US" sz="1800" dirty="0" smtClean="0">
                <a:latin typeface="Calibri"/>
                <a:cs typeface="Calibri"/>
              </a:rPr>
              <a:t>combine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Automatic classification 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and </a:t>
            </a:r>
            <a:r>
              <a:rPr lang="en-US" sz="1800" dirty="0">
                <a:latin typeface="Calibri"/>
                <a:ea typeface="ＭＳ Ｐゴシック" charset="0"/>
                <a:cs typeface="Calibri"/>
              </a:rPr>
              <a:t>Manual review of uncertain/difficult/"new” cases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800" dirty="0">
                <a:latin typeface="Calibri"/>
                <a:cs typeface="Calibri"/>
              </a:rPr>
              <a:t>Underflow Prevention: log </a:t>
            </a:r>
            <a:r>
              <a:rPr lang="en-US" sz="1800" dirty="0" smtClean="0">
                <a:latin typeface="Calibri"/>
                <a:cs typeface="Calibri"/>
              </a:rPr>
              <a:t>space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Etc.</a:t>
            </a:r>
          </a:p>
          <a:p>
            <a:pPr marL="342900" lvl="1" indent="-342900">
              <a:buClr>
                <a:srgbClr val="CC0000"/>
              </a:buClr>
            </a:pP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marL="342900" lvl="1" indent="-342900">
              <a:buClr>
                <a:srgbClr val="CC0000"/>
              </a:buClr>
            </a:pPr>
            <a:endParaRPr lang="en-US" sz="1800" dirty="0" smtClean="0">
              <a:latin typeface="Calibri"/>
              <a:ea typeface="ＭＳ Ｐゴシック" charset="0"/>
              <a:cs typeface="Calibri"/>
            </a:endParaRPr>
          </a:p>
          <a:p>
            <a:pPr marL="342900" lvl="1" indent="-342900">
              <a:buClr>
                <a:srgbClr val="CC0000"/>
              </a:buClr>
            </a:pPr>
            <a:endParaRPr lang="en-US" sz="1800" dirty="0" smtClean="0">
              <a:latin typeface="Calibri"/>
              <a:ea typeface="ＭＳ Ｐゴシック" charset="0"/>
              <a:cs typeface="Calibri"/>
            </a:endParaRPr>
          </a:p>
          <a:p>
            <a:pPr marL="342900" lvl="1" indent="-342900">
              <a:buClr>
                <a:srgbClr val="CC0000"/>
              </a:buClr>
            </a:pP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endParaRPr lang="en-US" sz="1800" dirty="0" smtClean="0">
              <a:latin typeface="Calibri"/>
              <a:ea typeface="ＭＳ Ｐゴシック" charset="0"/>
              <a:cs typeface="Calibri"/>
            </a:endParaRPr>
          </a:p>
          <a:p>
            <a:endParaRPr lang="en-US" sz="18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18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18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620001" y="-67479"/>
            <a:ext cx="129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15.3.1</a:t>
            </a:r>
          </a:p>
        </p:txBody>
      </p:sp>
    </p:spTree>
    <p:extLst>
      <p:ext uri="{BB962C8B-B14F-4D97-AF65-F5344CB8AC3E}">
        <p14:creationId xmlns:p14="http://schemas.microsoft.com/office/powerpoint/2010/main" val="2471849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#04 Use Python for all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(a</a:t>
            </a:r>
            <a:r>
              <a:rPr lang="en-US" sz="2000" dirty="0" smtClean="0"/>
              <a:t>): Assume </a:t>
            </a:r>
            <a:r>
              <a:rPr lang="en-US" sz="2000" dirty="0"/>
              <a:t>the following likelihoods for each word being part of a positive or negative movie review, and equal prior probabilities for each class.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class will Naive </a:t>
            </a:r>
            <a:r>
              <a:rPr lang="en-US" sz="2000" dirty="0" err="1"/>
              <a:t>bayes</a:t>
            </a:r>
            <a:r>
              <a:rPr lang="en-US" sz="2000" dirty="0"/>
              <a:t> assign to the sentence “I always like foreign films.”?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22" y="2038350"/>
            <a:ext cx="1898178" cy="16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568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(b</a:t>
            </a:r>
            <a:r>
              <a:rPr lang="en-US" sz="2000" dirty="0" smtClean="0"/>
              <a:t>): Given </a:t>
            </a:r>
            <a:r>
              <a:rPr lang="en-US" sz="2000" dirty="0"/>
              <a:t>the following short movie reviews, each labeled with a genre, either comedy or action: </a:t>
            </a:r>
          </a:p>
          <a:p>
            <a:pPr lvl="1"/>
            <a:r>
              <a:rPr lang="en-US" dirty="0"/>
              <a:t>fun, couple, love, love </a:t>
            </a:r>
            <a:r>
              <a:rPr lang="en-US" b="1" dirty="0"/>
              <a:t>comedy </a:t>
            </a:r>
          </a:p>
          <a:p>
            <a:pPr lvl="1"/>
            <a:r>
              <a:rPr lang="en-US" dirty="0"/>
              <a:t>fast, furious, shoot </a:t>
            </a:r>
            <a:r>
              <a:rPr lang="en-US" b="1" dirty="0"/>
              <a:t>action </a:t>
            </a:r>
          </a:p>
          <a:p>
            <a:pPr lvl="1"/>
            <a:r>
              <a:rPr lang="en-US" dirty="0"/>
              <a:t>couple, fly, fast, fun, fun </a:t>
            </a:r>
            <a:r>
              <a:rPr lang="en-US" b="1" dirty="0"/>
              <a:t>comedy </a:t>
            </a:r>
          </a:p>
          <a:p>
            <a:pPr lvl="1"/>
            <a:r>
              <a:rPr lang="en-US" dirty="0"/>
              <a:t>furious, shoot, shoot, fun </a:t>
            </a:r>
            <a:r>
              <a:rPr lang="en-US" b="1" dirty="0"/>
              <a:t>action </a:t>
            </a:r>
          </a:p>
          <a:p>
            <a:pPr lvl="1"/>
            <a:r>
              <a:rPr lang="en-US" dirty="0"/>
              <a:t>fly, fast, shoot, love </a:t>
            </a:r>
            <a:r>
              <a:rPr lang="en-US" b="1" dirty="0"/>
              <a:t>action </a:t>
            </a:r>
          </a:p>
          <a:p>
            <a:r>
              <a:rPr lang="en-US" sz="2000" dirty="0"/>
              <a:t>and a new document D: </a:t>
            </a:r>
            <a:r>
              <a:rPr lang="en-US" sz="2000" i="1" dirty="0"/>
              <a:t>fast, couple, shoot, fly </a:t>
            </a:r>
          </a:p>
          <a:p>
            <a:r>
              <a:rPr lang="en-US" sz="2000" dirty="0"/>
              <a:t>compute the most likely class for D. Assume a naive Bayes classifier and use add-1 smoothing for the likelihoods. 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5334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 smtClean="0"/>
              <a:t>Homework #04 Use Python for all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6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(c): Train </a:t>
            </a:r>
            <a:r>
              <a:rPr lang="en-US" sz="2000" dirty="0"/>
              <a:t>two models, </a:t>
            </a:r>
            <a:r>
              <a:rPr lang="en-US" sz="2000" dirty="0" err="1"/>
              <a:t>multinominal</a:t>
            </a:r>
            <a:r>
              <a:rPr lang="en-US" sz="2000" dirty="0"/>
              <a:t> naive Bayes and </a:t>
            </a:r>
            <a:r>
              <a:rPr lang="en-US" sz="2000" dirty="0" err="1"/>
              <a:t>binarized</a:t>
            </a:r>
            <a:r>
              <a:rPr lang="en-US" sz="2000" dirty="0"/>
              <a:t> naive Bayes, both with add-1 smoothing, on the following document counts for key sentiment words, with positive or negative class assigned as noted.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Use </a:t>
            </a:r>
            <a:r>
              <a:rPr lang="en-US" sz="2000" dirty="0"/>
              <a:t>both naive Bayes models to assign a class (</a:t>
            </a:r>
            <a:r>
              <a:rPr lang="en-US" sz="2000" dirty="0" err="1"/>
              <a:t>pos</a:t>
            </a:r>
            <a:r>
              <a:rPr lang="en-US" sz="2000" dirty="0"/>
              <a:t> or </a:t>
            </a:r>
            <a:r>
              <a:rPr lang="en-US" sz="2000" dirty="0" err="1"/>
              <a:t>neg</a:t>
            </a:r>
            <a:r>
              <a:rPr lang="en-US" sz="2000" dirty="0"/>
              <a:t>) to this sentence: A good, good plot and great characters, but poor acting. </a:t>
            </a:r>
          </a:p>
          <a:p>
            <a:r>
              <a:rPr lang="en-US" sz="2000" dirty="0"/>
              <a:t>Do the two models agree or disagree? 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19350"/>
            <a:ext cx="2819400" cy="13871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dirty="0" smtClean="0"/>
              <a:t>Homework #04 Use Python for all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2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Text 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28750"/>
            <a:ext cx="7467600" cy="371475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Assigning subject categories, topics, or genres</a:t>
            </a:r>
          </a:p>
          <a:p>
            <a:r>
              <a:rPr lang="en-US" sz="2800" dirty="0" smtClean="0">
                <a:latin typeface="Calibri" charset="0"/>
              </a:rPr>
              <a:t>Spam detection</a:t>
            </a:r>
          </a:p>
          <a:p>
            <a:r>
              <a:rPr lang="en-US" sz="2800" dirty="0" smtClean="0">
                <a:latin typeface="Calibri" charset="0"/>
              </a:rPr>
              <a:t>Authorship </a:t>
            </a:r>
            <a:r>
              <a:rPr lang="en-US" sz="2800" dirty="0">
                <a:latin typeface="Calibri" charset="0"/>
              </a:rPr>
              <a:t>identification</a:t>
            </a:r>
          </a:p>
          <a:p>
            <a:r>
              <a:rPr lang="en-US" sz="2800" dirty="0">
                <a:latin typeface="Calibri" charset="0"/>
              </a:rPr>
              <a:t>Age/gender identification</a:t>
            </a:r>
          </a:p>
          <a:p>
            <a:r>
              <a:rPr lang="en-US" sz="2800" dirty="0">
                <a:latin typeface="Calibri" charset="0"/>
              </a:rPr>
              <a:t>Language </a:t>
            </a:r>
            <a:r>
              <a:rPr lang="en-US" sz="2800" dirty="0" smtClean="0">
                <a:latin typeface="Calibri" charset="0"/>
              </a:rPr>
              <a:t>Identification</a:t>
            </a:r>
          </a:p>
          <a:p>
            <a:r>
              <a:rPr lang="en-US" sz="2800" dirty="0" smtClean="0">
                <a:latin typeface="Calibri" charset="0"/>
              </a:rPr>
              <a:t>Sentiment analysis</a:t>
            </a:r>
          </a:p>
          <a:p>
            <a:r>
              <a:rPr lang="en-US" sz="2800" dirty="0" smtClean="0">
                <a:latin typeface="Calibri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3096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Classification: definition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i="1" dirty="0" smtClean="0">
                <a:latin typeface="Calibri" charset="0"/>
              </a:rPr>
              <a:t>Input</a:t>
            </a:r>
            <a:r>
              <a:rPr lang="en-US" sz="3200" dirty="0" smtClean="0">
                <a:latin typeface="Calibri" charset="0"/>
              </a:rPr>
              <a:t>:</a:t>
            </a:r>
          </a:p>
          <a:p>
            <a:pPr lvl="1"/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a document </a:t>
            </a:r>
            <a:r>
              <a:rPr lang="en-US" sz="2800" i="1" dirty="0" smtClean="0">
                <a:solidFill>
                  <a:srgbClr val="FF0000"/>
                </a:solidFill>
                <a:latin typeface="Calibri" charset="0"/>
              </a:rPr>
              <a:t>d</a:t>
            </a:r>
          </a:p>
          <a:p>
            <a:pPr lvl="1"/>
            <a:r>
              <a:rPr lang="en-US" sz="2800" i="1" dirty="0" smtClean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 </a:t>
            </a:r>
            <a:r>
              <a:rPr lang="en-US" sz="2800" dirty="0">
                <a:latin typeface="Calibri" charset="0"/>
                <a:ea typeface="ＭＳ Ｐゴシック" charset="0"/>
              </a:rPr>
              <a:t>fixed set of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classes  </a:t>
            </a:r>
            <a:r>
              <a:rPr lang="en-US" sz="2800" i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=</a:t>
            </a:r>
            <a:r>
              <a:rPr lang="en-US" sz="28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{</a:t>
            </a:r>
            <a:r>
              <a:rPr lang="en-US" sz="28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,…, </a:t>
            </a:r>
            <a:r>
              <a:rPr lang="en-US" sz="2800" i="1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800" i="1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}</a:t>
            </a:r>
          </a:p>
          <a:p>
            <a:pPr lvl="1"/>
            <a:endParaRPr lang="en-US" sz="2800" i="1" dirty="0">
              <a:latin typeface="Calibri" charset="0"/>
            </a:endParaRPr>
          </a:p>
          <a:p>
            <a:r>
              <a:rPr lang="en-US" sz="3200" i="1" dirty="0">
                <a:latin typeface="Calibri" charset="0"/>
              </a:rPr>
              <a:t>Output</a:t>
            </a:r>
            <a:r>
              <a:rPr lang="en-US" sz="3200" dirty="0">
                <a:latin typeface="Calibri" charset="0"/>
              </a:rPr>
              <a:t>: a predicted class </a:t>
            </a: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32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endParaRPr lang="en-US" sz="3200" i="1" baseline="-250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Classification Methods: </a:t>
            </a:r>
            <a:br>
              <a:rPr lang="en-US" sz="3600" dirty="0" smtClean="0"/>
            </a:br>
            <a:r>
              <a:rPr lang="en-US" sz="3600" dirty="0" smtClean="0"/>
              <a:t>Hand-coded rules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Rules based on combinations of words or other features</a:t>
            </a:r>
          </a:p>
          <a:p>
            <a:pPr lvl="1"/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spam: black-list-address OR (“dollars” </a:t>
            </a:r>
            <a:r>
              <a:rPr lang="en-US" dirty="0" err="1" smtClean="0">
                <a:latin typeface="Calibri" charset="0"/>
              </a:rPr>
              <a:t>AND“have</a:t>
            </a:r>
            <a:r>
              <a:rPr lang="en-US" dirty="0" smtClean="0">
                <a:latin typeface="Calibri" charset="0"/>
              </a:rPr>
              <a:t> been selected”)</a:t>
            </a:r>
          </a:p>
          <a:p>
            <a:r>
              <a:rPr lang="en-US" dirty="0" smtClean="0">
                <a:latin typeface="Calibri" charset="0"/>
              </a:rPr>
              <a:t>Accuracy can be high</a:t>
            </a:r>
          </a:p>
          <a:p>
            <a:pPr lvl="1"/>
            <a:r>
              <a:rPr lang="en-US" dirty="0" smtClean="0">
                <a:latin typeface="Calibri" charset="0"/>
              </a:rPr>
              <a:t>If rules carefully refined by expert</a:t>
            </a:r>
          </a:p>
          <a:p>
            <a:r>
              <a:rPr lang="en-US" dirty="0" smtClean="0">
                <a:latin typeface="Calibri" charset="0"/>
              </a:rPr>
              <a:t>But building and maintaining these rules is expensive</a:t>
            </a:r>
          </a:p>
        </p:txBody>
      </p:sp>
    </p:spTree>
    <p:extLst>
      <p:ext uri="{BB962C8B-B14F-4D97-AF65-F5344CB8AC3E}">
        <p14:creationId xmlns:p14="http://schemas.microsoft.com/office/powerpoint/2010/main" val="1903313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14897</TotalTime>
  <Words>4321</Words>
  <Application>Microsoft Macintosh PowerPoint</Application>
  <PresentationFormat>On-screen Show (16:9)</PresentationFormat>
  <Paragraphs>533</Paragraphs>
  <Slides>66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NLP-jurafsky</vt:lpstr>
      <vt:lpstr>Equation</vt:lpstr>
      <vt:lpstr>Text Classification and Naïve Bayes</vt:lpstr>
      <vt:lpstr>Is this spam?</vt:lpstr>
      <vt:lpstr>Who wrote which Federalist papers?</vt:lpstr>
      <vt:lpstr>Male or female author?</vt:lpstr>
      <vt:lpstr>Positive or negative movie review?</vt:lpstr>
      <vt:lpstr>What is the subject of this article?</vt:lpstr>
      <vt:lpstr>Text Classification</vt:lpstr>
      <vt:lpstr>Text Classification: definition</vt:lpstr>
      <vt:lpstr>Classification Methods:  Hand-coded rules</vt:lpstr>
      <vt:lpstr>Classification Methods: Supervised Machine Learning</vt:lpstr>
      <vt:lpstr>Classification Methods: Supervised Machine Learning</vt:lpstr>
      <vt:lpstr>Text Classification and Naïve Bayes</vt:lpstr>
      <vt:lpstr>Naïve Bayes Intuition</vt:lpstr>
      <vt:lpstr>The Bag of Words Representation</vt:lpstr>
      <vt:lpstr>The bag of words representation</vt:lpstr>
      <vt:lpstr>Text Classification and Naïve Bayes</vt:lpstr>
      <vt:lpstr>Bayes’ Rule Applied to Documents and Classes</vt:lpstr>
      <vt:lpstr>Naïve Bayes Classifier (I)</vt:lpstr>
      <vt:lpstr>Naïve Bayes Classifier (II)</vt:lpstr>
      <vt:lpstr>Naïve Bayes Classifier (IV)</vt:lpstr>
      <vt:lpstr>Multinomial (more than two parts) Naïve Bayes Independence Assumptions</vt:lpstr>
      <vt:lpstr>Multinomial (polynomial) Naïve Bayes Classifier</vt:lpstr>
      <vt:lpstr>Applying Multinomial Naive Bayes Classifiers to Text Classification</vt:lpstr>
      <vt:lpstr>Text Classification and Naïve Bayes</vt:lpstr>
      <vt:lpstr>Learning the Multinomial Naïve Bayes Model</vt:lpstr>
      <vt:lpstr>Parameter estimation</vt:lpstr>
      <vt:lpstr>Problem with Maximum Likelihood</vt:lpstr>
      <vt:lpstr>Laplace (add-1) smoothing for Naïve Bayes</vt:lpstr>
      <vt:lpstr>Multinomial Naïve Bayes: Learning</vt:lpstr>
      <vt:lpstr>Text Classification and Naïve Bayes</vt:lpstr>
      <vt:lpstr>PowerPoint Presentation</vt:lpstr>
      <vt:lpstr>Naïve Bayes in Spam Filtering</vt:lpstr>
      <vt:lpstr>Summary: Naive Bayes is Not So Naive</vt:lpstr>
      <vt:lpstr>Text Classification and Naïve Bayes</vt:lpstr>
      <vt:lpstr>Optimizing Sentiment Analysis </vt:lpstr>
      <vt:lpstr>Binary multinomial NB or binary NB. </vt:lpstr>
      <vt:lpstr>Dealing with Negation:</vt:lpstr>
      <vt:lpstr>Insufficient labeled training data:</vt:lpstr>
      <vt:lpstr>Text Classification and Naïve Bayes</vt:lpstr>
      <vt:lpstr>Naïve Bayes and Language Modeling</vt:lpstr>
      <vt:lpstr>Each class = a unigram language model</vt:lpstr>
      <vt:lpstr>Naïve Bayes as a Language Model</vt:lpstr>
      <vt:lpstr>Text Classification and Naïve Bayes</vt:lpstr>
      <vt:lpstr>Evaluation Example</vt:lpstr>
      <vt:lpstr>Contingency Table</vt:lpstr>
      <vt:lpstr>Accuracy, Precision and Recall</vt:lpstr>
      <vt:lpstr>Accuracy, Precision and Recall</vt:lpstr>
      <vt:lpstr>Accuracy, Precision and Recall</vt:lpstr>
      <vt:lpstr>A combined measure: F</vt:lpstr>
      <vt:lpstr>Text Classification and Naïve Bayes</vt:lpstr>
      <vt:lpstr>More Than Two Classes:  Sets of binary classifiers</vt:lpstr>
      <vt:lpstr>More Than Two Classes:  Sets of binary classifiers</vt:lpstr>
      <vt:lpstr>Evaluation</vt:lpstr>
      <vt:lpstr>Evaluation</vt:lpstr>
      <vt:lpstr>Evaluation</vt:lpstr>
      <vt:lpstr>Development Test Sets and Cross-validation</vt:lpstr>
      <vt:lpstr>Development Test Sets and Cross-validation</vt:lpstr>
      <vt:lpstr>Development Test Sets and Cross-validation</vt:lpstr>
      <vt:lpstr>Text Classification and Naïve Bayes</vt:lpstr>
      <vt:lpstr>Statistical Significance Testing </vt:lpstr>
      <vt:lpstr>Statistical Significance Testing </vt:lpstr>
      <vt:lpstr>Text Classification and Naïve Bayes</vt:lpstr>
      <vt:lpstr>Practical Issues</vt:lpstr>
      <vt:lpstr>Homework #04 Use Python for all parts</vt:lpstr>
      <vt:lpstr>PowerPoint Presentation</vt:lpstr>
      <vt:lpstr>Homework #04 Use Python for all parts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.Qaisar Abbas</cp:lastModifiedBy>
  <cp:revision>332</cp:revision>
  <cp:lastPrinted>2012-03-27T19:39:52Z</cp:lastPrinted>
  <dcterms:created xsi:type="dcterms:W3CDTF">2010-04-19T15:31:24Z</dcterms:created>
  <dcterms:modified xsi:type="dcterms:W3CDTF">2019-01-10T08:08:30Z</dcterms:modified>
</cp:coreProperties>
</file>