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51"/>
  </p:notesMasterIdLst>
  <p:handoutMasterIdLst>
    <p:handoutMasterId r:id="rId52"/>
  </p:handoutMasterIdLst>
  <p:sldIdLst>
    <p:sldId id="409" r:id="rId2"/>
    <p:sldId id="410" r:id="rId3"/>
    <p:sldId id="411" r:id="rId4"/>
    <p:sldId id="412" r:id="rId5"/>
    <p:sldId id="413" r:id="rId6"/>
    <p:sldId id="414" r:id="rId7"/>
    <p:sldId id="415" r:id="rId8"/>
    <p:sldId id="454" r:id="rId9"/>
    <p:sldId id="456" r:id="rId10"/>
    <p:sldId id="416" r:id="rId11"/>
    <p:sldId id="453" r:id="rId12"/>
    <p:sldId id="417" r:id="rId13"/>
    <p:sldId id="418" r:id="rId14"/>
    <p:sldId id="422" r:id="rId15"/>
    <p:sldId id="423" r:id="rId16"/>
    <p:sldId id="424" r:id="rId17"/>
    <p:sldId id="425" r:id="rId18"/>
    <p:sldId id="426" r:id="rId19"/>
    <p:sldId id="463" r:id="rId20"/>
    <p:sldId id="427" r:id="rId21"/>
    <p:sldId id="428" r:id="rId22"/>
    <p:sldId id="429" r:id="rId23"/>
    <p:sldId id="430" r:id="rId24"/>
    <p:sldId id="431" r:id="rId25"/>
    <p:sldId id="432" r:id="rId26"/>
    <p:sldId id="433" r:id="rId27"/>
    <p:sldId id="434" r:id="rId28"/>
    <p:sldId id="462" r:id="rId29"/>
    <p:sldId id="436" r:id="rId30"/>
    <p:sldId id="437" r:id="rId31"/>
    <p:sldId id="438" r:id="rId32"/>
    <p:sldId id="439" r:id="rId33"/>
    <p:sldId id="440" r:id="rId34"/>
    <p:sldId id="464" r:id="rId35"/>
    <p:sldId id="465" r:id="rId36"/>
    <p:sldId id="441" r:id="rId37"/>
    <p:sldId id="466" r:id="rId38"/>
    <p:sldId id="467" r:id="rId39"/>
    <p:sldId id="468" r:id="rId40"/>
    <p:sldId id="469" r:id="rId41"/>
    <p:sldId id="470" r:id="rId42"/>
    <p:sldId id="471" r:id="rId43"/>
    <p:sldId id="475" r:id="rId44"/>
    <p:sldId id="476" r:id="rId45"/>
    <p:sldId id="477" r:id="rId46"/>
    <p:sldId id="447" r:id="rId47"/>
    <p:sldId id="472" r:id="rId48"/>
    <p:sldId id="473" r:id="rId49"/>
    <p:sldId id="474" r:id="rId50"/>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18" autoAdjust="0"/>
    <p:restoredTop sz="86851" autoAdjust="0"/>
  </p:normalViewPr>
  <p:slideViewPr>
    <p:cSldViewPr>
      <p:cViewPr varScale="1">
        <p:scale>
          <a:sx n="105" d="100"/>
          <a:sy n="105" d="100"/>
        </p:scale>
        <p:origin x="-808" y="-1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346639-C8C4-9A48-A995-2E425D4B1E5C}"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9687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346639-C8C4-9A48-A995-2E425D4B1E5C}" type="slidenum">
              <a:rPr lang="en-US"/>
              <a:pPr/>
              <a:t>15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0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13C6E27-0B5E-554F-99E3-D944B2DAB7CD}" type="slidenum">
              <a:rPr lang="en-US"/>
              <a:pPr/>
              <a:t>16</a:t>
            </a:fld>
            <a:endParaRPr lang="en-US"/>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89305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9A3B974-C2D4-8B41-AE93-F0BDF356406D}" type="slidenum">
              <a:rPr lang="en-US"/>
              <a:pPr/>
              <a:t>17</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0134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95EC786-90C9-B845-9111-8E3E763FE7DB}" type="slidenum">
              <a:rPr lang="en-US"/>
              <a:pPr/>
              <a:t>21</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8951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0651CC7-184B-FE41-B411-1713AAE7DA86}" type="slidenum">
              <a:rPr lang="en-US"/>
              <a:pPr/>
              <a:t>22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10402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2E73B70-6BD1-6D4B-9F6E-5CC283986628}" type="slidenum">
              <a:rPr lang="en-US"/>
              <a:pPr/>
              <a:t>23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5523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346639-C8C4-9A48-A995-2E425D4B1E5C}" type="slidenum">
              <a:rPr lang="en-US"/>
              <a:pPr/>
              <a:t>24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54963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92C5E02-D1A9-3348-91F2-7B092968B812}" type="slidenum">
              <a:rPr lang="en-US"/>
              <a:pPr/>
              <a:t>25</a:t>
            </a:fld>
            <a:endParaRPr lang="en-US"/>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06612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28</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346639-C8C4-9A48-A995-2E425D4B1E5C}" type="slidenum">
              <a:rPr lang="en-US"/>
              <a:pPr/>
              <a:t>30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263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55EBA51-E221-6F4B-9ECF-31AD9B977258}" type="slidenum">
              <a:rPr lang="en-US"/>
              <a:pPr/>
              <a:t>2</a:t>
            </a:fld>
            <a:endParaRPr lang="en-US"/>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554938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A3C518A-BCD5-5640-854E-370E2A1D0B53}" type="slidenum">
              <a:rPr lang="en-US"/>
              <a:pPr/>
              <a:t>31</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635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36</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37</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38</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39</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40</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41</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42</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43</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44</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919174B-7304-3A45-9ED1-3169AE6E584D}" type="slidenum">
              <a:rPr lang="en-US"/>
              <a:pPr/>
              <a:t>3</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53592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45</a:t>
            </a:fld>
            <a:endParaRPr lang="en-US"/>
          </a:p>
        </p:txBody>
      </p:sp>
    </p:spTree>
    <p:extLst>
      <p:ext uri="{BB962C8B-B14F-4D97-AF65-F5344CB8AC3E}">
        <p14:creationId xmlns:p14="http://schemas.microsoft.com/office/powerpoint/2010/main" val="2544107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C395D07-CA9A-894F-8C7D-8EEE36138543}" type="slidenum">
              <a:rPr lang="en-US"/>
              <a:pPr/>
              <a:t>46</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42661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C395D07-CA9A-894F-8C7D-8EEE36138543}" type="slidenum">
              <a:rPr lang="en-US"/>
              <a:pPr/>
              <a:t>47</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42661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C395D07-CA9A-894F-8C7D-8EEE36138543}" type="slidenum">
              <a:rPr lang="en-US"/>
              <a:pPr/>
              <a:t>48</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42661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C395D07-CA9A-894F-8C7D-8EEE36138543}" type="slidenum">
              <a:rPr lang="en-US"/>
              <a:pPr/>
              <a:t>49</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4266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0651CC7-184B-FE41-B411-1713AAE7DA86}" type="slidenum">
              <a:rPr lang="en-US"/>
              <a:pPr/>
              <a:t>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7698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D9EE444-6282-C242-93C0-393321149F9D}" type="slidenum">
              <a:rPr lang="en-US"/>
              <a:pPr/>
              <a:t>5</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1252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charset="0"/>
                <a:ea typeface="ＭＳ Ｐゴシック" charset="0"/>
                <a:cs typeface="ＭＳ Ｐゴシック" charset="0"/>
              </a:defRPr>
            </a:lvl1pPr>
            <a:lvl2pPr marL="37931725" indent="-37474525" eaLnBrk="0" hangingPunct="0">
              <a:defRPr sz="1600">
                <a:solidFill>
                  <a:srgbClr val="009900"/>
                </a:solidFill>
                <a:latin typeface="Tahoma" charset="0"/>
                <a:ea typeface="ＭＳ Ｐゴシック" charset="0"/>
              </a:defRPr>
            </a:lvl2pPr>
            <a:lvl3pPr eaLnBrk="0" hangingPunct="0">
              <a:defRPr sz="1600">
                <a:solidFill>
                  <a:srgbClr val="009900"/>
                </a:solidFill>
                <a:latin typeface="Tahoma" charset="0"/>
                <a:ea typeface="ＭＳ Ｐゴシック" charset="0"/>
              </a:defRPr>
            </a:lvl3pPr>
            <a:lvl4pPr eaLnBrk="0" hangingPunct="0">
              <a:defRPr sz="1600">
                <a:solidFill>
                  <a:srgbClr val="009900"/>
                </a:solidFill>
                <a:latin typeface="Tahoma" charset="0"/>
                <a:ea typeface="ＭＳ Ｐゴシック" charset="0"/>
              </a:defRPr>
            </a:lvl4pPr>
            <a:lvl5pPr eaLnBrk="0" hangingPunct="0">
              <a:defRPr sz="1600">
                <a:solidFill>
                  <a:srgbClr val="009900"/>
                </a:solidFill>
                <a:latin typeface="Tahoma" charset="0"/>
                <a:ea typeface="ＭＳ Ｐゴシック" charset="0"/>
              </a:defRPr>
            </a:lvl5pPr>
            <a:lvl6pPr marL="457200" eaLnBrk="0" fontAlgn="base" hangingPunct="0">
              <a:spcBef>
                <a:spcPct val="0"/>
              </a:spcBef>
              <a:spcAft>
                <a:spcPct val="0"/>
              </a:spcAft>
              <a:defRPr sz="1600">
                <a:solidFill>
                  <a:srgbClr val="009900"/>
                </a:solidFill>
                <a:latin typeface="Tahoma" charset="0"/>
                <a:ea typeface="ＭＳ Ｐゴシック" charset="0"/>
              </a:defRPr>
            </a:lvl6pPr>
            <a:lvl7pPr marL="914400" eaLnBrk="0" fontAlgn="base" hangingPunct="0">
              <a:spcBef>
                <a:spcPct val="0"/>
              </a:spcBef>
              <a:spcAft>
                <a:spcPct val="0"/>
              </a:spcAft>
              <a:defRPr sz="1600">
                <a:solidFill>
                  <a:srgbClr val="009900"/>
                </a:solidFill>
                <a:latin typeface="Tahoma" charset="0"/>
                <a:ea typeface="ＭＳ Ｐゴシック" charset="0"/>
              </a:defRPr>
            </a:lvl7pPr>
            <a:lvl8pPr marL="1371600" eaLnBrk="0" fontAlgn="base" hangingPunct="0">
              <a:spcBef>
                <a:spcPct val="0"/>
              </a:spcBef>
              <a:spcAft>
                <a:spcPct val="0"/>
              </a:spcAft>
              <a:defRPr sz="1600">
                <a:solidFill>
                  <a:srgbClr val="009900"/>
                </a:solidFill>
                <a:latin typeface="Tahoma" charset="0"/>
                <a:ea typeface="ＭＳ Ｐゴシック" charset="0"/>
              </a:defRPr>
            </a:lvl8pPr>
            <a:lvl9pPr marL="1828800" eaLnBrk="0" fontAlgn="base" hangingPunct="0">
              <a:spcBef>
                <a:spcPct val="0"/>
              </a:spcBef>
              <a:spcAft>
                <a:spcPct val="0"/>
              </a:spcAft>
              <a:defRPr sz="1600">
                <a:solidFill>
                  <a:srgbClr val="009900"/>
                </a:solidFill>
                <a:latin typeface="Tahoma" charset="0"/>
                <a:ea typeface="ＭＳ Ｐゴシック" charset="0"/>
              </a:defRPr>
            </a:lvl9pPr>
          </a:lstStyle>
          <a:p>
            <a:pPr eaLnBrk="1" hangingPunct="1"/>
            <a:fld id="{2DBBC272-86A8-B54C-AFFC-48DBE25965CF}" type="slidenum">
              <a:rPr lang="en-US" sz="1200">
                <a:solidFill>
                  <a:schemeClr val="tx1"/>
                </a:solidFill>
                <a:latin typeface="Times New Roman" charset="0"/>
              </a:rPr>
              <a:pPr eaLnBrk="1" hangingPunct="1"/>
              <a:t>8</a:t>
            </a:fld>
            <a:endParaRPr lang="en-US" sz="1200">
              <a:solidFill>
                <a:schemeClr val="tx1"/>
              </a:solidFill>
              <a:latin typeface="Times New Roman" charset="0"/>
            </a:endParaRPr>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2707" y="4463296"/>
            <a:ext cx="5019887" cy="4228386"/>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7496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charset="0"/>
                <a:ea typeface="ＭＳ Ｐゴシック" charset="0"/>
                <a:cs typeface="ＭＳ Ｐゴシック" charset="0"/>
              </a:defRPr>
            </a:lvl1pPr>
            <a:lvl2pPr marL="37931725" indent="-37474525" eaLnBrk="0" hangingPunct="0">
              <a:defRPr sz="1600">
                <a:solidFill>
                  <a:srgbClr val="009900"/>
                </a:solidFill>
                <a:latin typeface="Tahoma" charset="0"/>
                <a:ea typeface="ＭＳ Ｐゴシック" charset="0"/>
              </a:defRPr>
            </a:lvl2pPr>
            <a:lvl3pPr eaLnBrk="0" hangingPunct="0">
              <a:defRPr sz="1600">
                <a:solidFill>
                  <a:srgbClr val="009900"/>
                </a:solidFill>
                <a:latin typeface="Tahoma" charset="0"/>
                <a:ea typeface="ＭＳ Ｐゴシック" charset="0"/>
              </a:defRPr>
            </a:lvl3pPr>
            <a:lvl4pPr eaLnBrk="0" hangingPunct="0">
              <a:defRPr sz="1600">
                <a:solidFill>
                  <a:srgbClr val="009900"/>
                </a:solidFill>
                <a:latin typeface="Tahoma" charset="0"/>
                <a:ea typeface="ＭＳ Ｐゴシック" charset="0"/>
              </a:defRPr>
            </a:lvl4pPr>
            <a:lvl5pPr eaLnBrk="0" hangingPunct="0">
              <a:defRPr sz="1600">
                <a:solidFill>
                  <a:srgbClr val="009900"/>
                </a:solidFill>
                <a:latin typeface="Tahoma" charset="0"/>
                <a:ea typeface="ＭＳ Ｐゴシック" charset="0"/>
              </a:defRPr>
            </a:lvl5pPr>
            <a:lvl6pPr marL="457200" eaLnBrk="0" fontAlgn="base" hangingPunct="0">
              <a:spcBef>
                <a:spcPct val="0"/>
              </a:spcBef>
              <a:spcAft>
                <a:spcPct val="0"/>
              </a:spcAft>
              <a:defRPr sz="1600">
                <a:solidFill>
                  <a:srgbClr val="009900"/>
                </a:solidFill>
                <a:latin typeface="Tahoma" charset="0"/>
                <a:ea typeface="ＭＳ Ｐゴシック" charset="0"/>
              </a:defRPr>
            </a:lvl6pPr>
            <a:lvl7pPr marL="914400" eaLnBrk="0" fontAlgn="base" hangingPunct="0">
              <a:spcBef>
                <a:spcPct val="0"/>
              </a:spcBef>
              <a:spcAft>
                <a:spcPct val="0"/>
              </a:spcAft>
              <a:defRPr sz="1600">
                <a:solidFill>
                  <a:srgbClr val="009900"/>
                </a:solidFill>
                <a:latin typeface="Tahoma" charset="0"/>
                <a:ea typeface="ＭＳ Ｐゴシック" charset="0"/>
              </a:defRPr>
            </a:lvl7pPr>
            <a:lvl8pPr marL="1371600" eaLnBrk="0" fontAlgn="base" hangingPunct="0">
              <a:spcBef>
                <a:spcPct val="0"/>
              </a:spcBef>
              <a:spcAft>
                <a:spcPct val="0"/>
              </a:spcAft>
              <a:defRPr sz="1600">
                <a:solidFill>
                  <a:srgbClr val="009900"/>
                </a:solidFill>
                <a:latin typeface="Tahoma" charset="0"/>
                <a:ea typeface="ＭＳ Ｐゴシック" charset="0"/>
              </a:defRPr>
            </a:lvl8pPr>
            <a:lvl9pPr marL="1828800" eaLnBrk="0" fontAlgn="base" hangingPunct="0">
              <a:spcBef>
                <a:spcPct val="0"/>
              </a:spcBef>
              <a:spcAft>
                <a:spcPct val="0"/>
              </a:spcAft>
              <a:defRPr sz="1600">
                <a:solidFill>
                  <a:srgbClr val="009900"/>
                </a:solidFill>
                <a:latin typeface="Tahoma" charset="0"/>
                <a:ea typeface="ＭＳ Ｐゴシック" charset="0"/>
              </a:defRPr>
            </a:lvl9pPr>
          </a:lstStyle>
          <a:p>
            <a:pPr eaLnBrk="1" hangingPunct="1"/>
            <a:fld id="{D86BE477-4654-8746-8CBD-AE3C40EAA3DF}" type="slidenum">
              <a:rPr lang="en-US" sz="1200">
                <a:solidFill>
                  <a:schemeClr val="tx1"/>
                </a:solidFill>
                <a:latin typeface="Times New Roman" charset="0"/>
              </a:rPr>
              <a:pPr eaLnBrk="1" hangingPunct="1"/>
              <a:t>9</a:t>
            </a:fld>
            <a:endParaRPr lang="en-US" sz="1200">
              <a:solidFill>
                <a:schemeClr val="tx1"/>
              </a:solidFill>
              <a:latin typeface="Times New Roman" charset="0"/>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xfrm>
            <a:off x="912707" y="4463296"/>
            <a:ext cx="5019887" cy="4228386"/>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777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8346639-C8C4-9A48-A995-2E425D4B1E5C}" type="slidenum">
              <a:rPr lang="en-US"/>
              <a:pPr/>
              <a:t>11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0651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9AD5FB1-F71F-D44B-8F15-528B3F5166D9}" type="slidenum">
              <a:rPr lang="en-US"/>
              <a:pPr/>
              <a:t>14</a:t>
            </a:fld>
            <a:endParaRPr lang="en-US"/>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xfrm>
            <a:off x="912707" y="4463296"/>
            <a:ext cx="5019887" cy="4228386"/>
          </a:xfrm>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89617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5"/>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hyperlink" Target="http://dornsife.usc.edu/assets/sites/516/docs/papers/msw_papers/msw-042.pdf" TargetMode="External"/><Relationship Id="rId4" Type="http://schemas.openxmlformats.org/officeDocument/2006/relationships/hyperlink" Target="https://en.wikipedia.org/wiki/Journal_of_Molecular_Biology"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3" Type="http://schemas.openxmlformats.org/officeDocument/2006/relationships/hyperlink" Target="https://nlp.stanford.edu/software/tokenizer.shtml" TargetMode="External"/><Relationship Id="rId4" Type="http://schemas.openxmlformats.org/officeDocument/2006/relationships/hyperlink" Target="http://sentiment.christopherpotts.net/tokenizing.html" TargetMode="External"/><Relationship Id="rId5" Type="http://schemas.openxmlformats.org/officeDocument/2006/relationships/hyperlink" Target="http://www.nltk.org"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510778"/>
            <a:ext cx="4800600" cy="1298972"/>
          </a:xfrm>
        </p:spPr>
        <p:txBody>
          <a:bodyPr/>
          <a:lstStyle/>
          <a:p>
            <a:r>
              <a:rPr lang="en-US" sz="4400" dirty="0" smtClean="0"/>
              <a:t>Minimum Edit Distance</a:t>
            </a:r>
            <a:endParaRPr lang="en-US" sz="4400" dirty="0"/>
          </a:p>
        </p:txBody>
      </p:sp>
      <p:sp>
        <p:nvSpPr>
          <p:cNvPr id="8"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Definition of Minimum Edit Distance</a:t>
            </a:r>
            <a:endParaRPr lang="en-US" sz="32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42122334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a:t>Defining Min Edit Distance</a:t>
            </a:r>
          </a:p>
        </p:txBody>
      </p:sp>
      <p:sp>
        <p:nvSpPr>
          <p:cNvPr id="80899" name="Content Placeholder 2"/>
          <p:cNvSpPr>
            <a:spLocks noGrp="1"/>
          </p:cNvSpPr>
          <p:nvPr>
            <p:ph sz="quarter" idx="1"/>
          </p:nvPr>
        </p:nvSpPr>
        <p:spPr/>
        <p:txBody>
          <a:bodyPr/>
          <a:lstStyle/>
          <a:p>
            <a:r>
              <a:rPr lang="en-US" sz="2800" dirty="0"/>
              <a:t>For two </a:t>
            </a:r>
            <a:r>
              <a:rPr lang="en-US" sz="2800" dirty="0" smtClean="0"/>
              <a:t>strings</a:t>
            </a:r>
          </a:p>
          <a:p>
            <a:pPr lvl="1"/>
            <a:r>
              <a:rPr lang="en-US" sz="2400" dirty="0" smtClean="0"/>
              <a:t>X of length </a:t>
            </a:r>
            <a:r>
              <a:rPr lang="en-US" sz="2400" i="1" dirty="0" smtClean="0"/>
              <a:t>n</a:t>
            </a:r>
            <a:r>
              <a:rPr lang="en-US" sz="2400" dirty="0" smtClean="0"/>
              <a:t> </a:t>
            </a:r>
          </a:p>
          <a:p>
            <a:pPr lvl="1"/>
            <a:r>
              <a:rPr lang="en-US" sz="2400" dirty="0" smtClean="0"/>
              <a:t>Y of length </a:t>
            </a:r>
            <a:r>
              <a:rPr lang="en-US" sz="2400" i="1" dirty="0" smtClean="0"/>
              <a:t>m</a:t>
            </a:r>
            <a:endParaRPr lang="en-US" sz="2400" i="1" baseline="-25000" dirty="0"/>
          </a:p>
          <a:p>
            <a:r>
              <a:rPr lang="en-US" sz="2800" dirty="0" smtClean="0"/>
              <a:t>We define D</a:t>
            </a:r>
            <a:r>
              <a:rPr lang="en-US" sz="2800" dirty="0"/>
              <a:t>(</a:t>
            </a:r>
            <a:r>
              <a:rPr lang="en-US" sz="2800" i="1" dirty="0" err="1"/>
              <a:t>i,j</a:t>
            </a:r>
            <a:r>
              <a:rPr lang="en-US" sz="2800" dirty="0"/>
              <a:t>)</a:t>
            </a:r>
          </a:p>
          <a:p>
            <a:pPr lvl="1"/>
            <a:r>
              <a:rPr lang="en-US" sz="2400" dirty="0" smtClean="0"/>
              <a:t>the edit </a:t>
            </a:r>
            <a:r>
              <a:rPr lang="en-US" sz="2400" dirty="0"/>
              <a:t>distance </a:t>
            </a:r>
            <a:r>
              <a:rPr lang="en-US" sz="2400" dirty="0" smtClean="0"/>
              <a:t>between X[</a:t>
            </a:r>
            <a:r>
              <a:rPr lang="en-US" sz="2400" dirty="0"/>
              <a:t>1..</a:t>
            </a:r>
            <a:r>
              <a:rPr lang="en-US" sz="2400" i="1" dirty="0"/>
              <a:t>i</a:t>
            </a:r>
            <a:r>
              <a:rPr lang="en-US" sz="2400" dirty="0"/>
              <a:t>] and </a:t>
            </a:r>
            <a:r>
              <a:rPr lang="en-US" sz="2400" dirty="0" smtClean="0"/>
              <a:t>Y[</a:t>
            </a:r>
            <a:r>
              <a:rPr lang="en-US" sz="2400" dirty="0"/>
              <a:t>1..</a:t>
            </a:r>
            <a:r>
              <a:rPr lang="en-US" sz="2400" i="1" dirty="0"/>
              <a:t>j</a:t>
            </a:r>
            <a:r>
              <a:rPr lang="en-US" sz="2400" dirty="0" smtClean="0"/>
              <a:t>] </a:t>
            </a:r>
          </a:p>
          <a:p>
            <a:pPr lvl="2"/>
            <a:r>
              <a:rPr lang="en-US" sz="2200" dirty="0" smtClean="0"/>
              <a:t>i.e., the first </a:t>
            </a:r>
            <a:r>
              <a:rPr lang="en-US" sz="2200" i="1" dirty="0" err="1" smtClean="0"/>
              <a:t>i</a:t>
            </a:r>
            <a:r>
              <a:rPr lang="en-US" sz="2200" dirty="0" smtClean="0"/>
              <a:t> characters of X and the first </a:t>
            </a:r>
            <a:r>
              <a:rPr lang="en-US" sz="2200" i="1" dirty="0" smtClean="0"/>
              <a:t>j</a:t>
            </a:r>
            <a:r>
              <a:rPr lang="en-US" sz="2200" dirty="0" smtClean="0"/>
              <a:t> characters of Y</a:t>
            </a:r>
          </a:p>
          <a:p>
            <a:pPr lvl="1"/>
            <a:r>
              <a:rPr lang="en-US" sz="2400" dirty="0" smtClean="0"/>
              <a:t>The </a:t>
            </a:r>
            <a:r>
              <a:rPr lang="en-US" sz="2400" dirty="0"/>
              <a:t>edit distance </a:t>
            </a:r>
            <a:r>
              <a:rPr lang="en-US" sz="2400" dirty="0" smtClean="0"/>
              <a:t>between X and Y is thus D</a:t>
            </a:r>
            <a:r>
              <a:rPr lang="en-US" sz="2400" dirty="0"/>
              <a:t>(</a:t>
            </a:r>
            <a:r>
              <a:rPr lang="en-US" sz="2400" i="1" dirty="0" err="1"/>
              <a:t>n,m</a:t>
            </a:r>
            <a:r>
              <a:rPr lang="en-US" sz="2400" dirty="0" smtClean="0"/>
              <a:t>)</a:t>
            </a:r>
            <a:endParaRPr lang="en-US" sz="2400" dirty="0"/>
          </a:p>
        </p:txBody>
      </p:sp>
    </p:spTree>
    <p:extLst>
      <p:ext uri="{BB962C8B-B14F-4D97-AF65-F5344CB8AC3E}">
        <p14:creationId xmlns:p14="http://schemas.microsoft.com/office/powerpoint/2010/main" val="4256670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510778"/>
            <a:ext cx="4800600" cy="1298972"/>
          </a:xfrm>
        </p:spPr>
        <p:txBody>
          <a:bodyPr/>
          <a:lstStyle/>
          <a:p>
            <a:r>
              <a:rPr lang="en-US" sz="4400" dirty="0" smtClean="0"/>
              <a:t>Minimum Edit Distance</a:t>
            </a:r>
            <a:endParaRPr lang="en-US" sz="4400" dirty="0"/>
          </a:p>
        </p:txBody>
      </p:sp>
      <p:sp>
        <p:nvSpPr>
          <p:cNvPr id="8"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Computing Minimum Edit Distance</a:t>
            </a:r>
            <a:endParaRPr lang="en-US" sz="32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2041506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Programming for</a:t>
            </a:r>
            <a:br>
              <a:rPr lang="en-US" dirty="0" smtClean="0"/>
            </a:br>
            <a:r>
              <a:rPr lang="en-US" dirty="0" smtClean="0"/>
              <a:t>Minimum Edit Distance</a:t>
            </a:r>
            <a:endParaRPr lang="en-US" dirty="0"/>
          </a:p>
        </p:txBody>
      </p:sp>
      <p:sp>
        <p:nvSpPr>
          <p:cNvPr id="3" name="Content Placeholder 2"/>
          <p:cNvSpPr>
            <a:spLocks noGrp="1"/>
          </p:cNvSpPr>
          <p:nvPr>
            <p:ph idx="1"/>
          </p:nvPr>
        </p:nvSpPr>
        <p:spPr/>
        <p:txBody>
          <a:bodyPr/>
          <a:lstStyle/>
          <a:p>
            <a:r>
              <a:rPr lang="en-US" b="1" dirty="0" smtClean="0"/>
              <a:t>Dynamic programming</a:t>
            </a:r>
            <a:r>
              <a:rPr lang="en-US" dirty="0" smtClean="0"/>
              <a:t>: A </a:t>
            </a:r>
            <a:r>
              <a:rPr lang="en-US" dirty="0"/>
              <a:t>tabular computation of D(</a:t>
            </a:r>
            <a:r>
              <a:rPr lang="en-US" i="1" dirty="0" err="1"/>
              <a:t>n,m</a:t>
            </a:r>
            <a:r>
              <a:rPr lang="en-US" dirty="0" smtClean="0"/>
              <a:t>)</a:t>
            </a:r>
            <a:endParaRPr lang="en-US" b="1" dirty="0" smtClean="0"/>
          </a:p>
          <a:p>
            <a:r>
              <a:rPr lang="en-US" dirty="0" smtClean="0"/>
              <a:t>Solving problems by combining solutions to </a:t>
            </a:r>
            <a:r>
              <a:rPr lang="en-US" dirty="0" err="1" smtClean="0"/>
              <a:t>subproblems</a:t>
            </a:r>
            <a:r>
              <a:rPr lang="en-US" dirty="0" smtClean="0"/>
              <a:t>.</a:t>
            </a:r>
          </a:p>
          <a:p>
            <a:r>
              <a:rPr lang="en-US" dirty="0" smtClean="0"/>
              <a:t>Bottom</a:t>
            </a:r>
            <a:r>
              <a:rPr lang="en-US" dirty="0"/>
              <a:t>-up</a:t>
            </a:r>
          </a:p>
          <a:p>
            <a:pPr lvl="1"/>
            <a:r>
              <a:rPr lang="en-US" dirty="0"/>
              <a:t>We compute D(</a:t>
            </a:r>
            <a:r>
              <a:rPr lang="en-US" dirty="0" err="1"/>
              <a:t>i,j</a:t>
            </a:r>
            <a:r>
              <a:rPr lang="en-US" dirty="0"/>
              <a:t>) for small </a:t>
            </a:r>
            <a:r>
              <a:rPr lang="en-US" i="1" dirty="0" err="1"/>
              <a:t>i,j</a:t>
            </a:r>
            <a:r>
              <a:rPr lang="en-US" i="1" dirty="0"/>
              <a:t> </a:t>
            </a:r>
          </a:p>
          <a:p>
            <a:pPr lvl="1"/>
            <a:r>
              <a:rPr lang="en-US" dirty="0"/>
              <a:t>And </a:t>
            </a:r>
            <a:r>
              <a:rPr lang="en-US" dirty="0" smtClean="0"/>
              <a:t>compute larger D</a:t>
            </a:r>
            <a:r>
              <a:rPr lang="en-US" dirty="0"/>
              <a:t>(</a:t>
            </a:r>
            <a:r>
              <a:rPr lang="en-US" dirty="0" err="1"/>
              <a:t>i,j</a:t>
            </a:r>
            <a:r>
              <a:rPr lang="en-US" dirty="0"/>
              <a:t>) based on previously computed smaller </a:t>
            </a:r>
            <a:r>
              <a:rPr lang="en-US" dirty="0" smtClean="0"/>
              <a:t>values</a:t>
            </a:r>
          </a:p>
          <a:p>
            <a:pPr lvl="1"/>
            <a:r>
              <a:rPr lang="en-US" dirty="0" smtClean="0"/>
              <a:t>i.e., compute </a:t>
            </a:r>
            <a:r>
              <a:rPr lang="en-US" dirty="0"/>
              <a:t>D(</a:t>
            </a:r>
            <a:r>
              <a:rPr lang="en-US" i="1" dirty="0" err="1"/>
              <a:t>i,j</a:t>
            </a:r>
            <a:r>
              <a:rPr lang="en-US" dirty="0"/>
              <a:t>) for all </a:t>
            </a:r>
            <a:r>
              <a:rPr lang="en-US" i="1" dirty="0" err="1"/>
              <a:t>i</a:t>
            </a:r>
            <a:r>
              <a:rPr lang="en-US" dirty="0"/>
              <a:t> (0 &lt; </a:t>
            </a:r>
            <a:r>
              <a:rPr lang="en-US" i="1" dirty="0" err="1"/>
              <a:t>i</a:t>
            </a:r>
            <a:r>
              <a:rPr lang="en-US" dirty="0"/>
              <a:t> &lt; n)  and</a:t>
            </a:r>
            <a:r>
              <a:rPr lang="en-US" i="1" dirty="0"/>
              <a:t> j </a:t>
            </a:r>
            <a:r>
              <a:rPr lang="en-US" dirty="0"/>
              <a:t>(0 &lt; j &lt; m)</a:t>
            </a:r>
          </a:p>
          <a:p>
            <a:endParaRPr lang="en-US" dirty="0"/>
          </a:p>
          <a:p>
            <a:endParaRPr lang="en-US" baseline="-25000" dirty="0"/>
          </a:p>
          <a:p>
            <a:endParaRPr lang="en-US" dirty="0"/>
          </a:p>
        </p:txBody>
      </p:sp>
    </p:spTree>
    <p:extLst>
      <p:ext uri="{BB962C8B-B14F-4D97-AF65-F5344CB8AC3E}">
        <p14:creationId xmlns:p14="http://schemas.microsoft.com/office/powerpoint/2010/main" val="3819072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Defining Min Edit </a:t>
            </a:r>
            <a:r>
              <a:rPr lang="en-US" dirty="0" smtClean="0"/>
              <a:t>Distance (</a:t>
            </a:r>
            <a:r>
              <a:rPr lang="en-US" dirty="0" err="1" smtClean="0"/>
              <a:t>Levenshtein</a:t>
            </a:r>
            <a:r>
              <a:rPr lang="en-US" dirty="0" smtClean="0"/>
              <a:t>)</a:t>
            </a:r>
            <a:endParaRPr lang="en-US" dirty="0"/>
          </a:p>
        </p:txBody>
      </p:sp>
      <p:pic>
        <p:nvPicPr>
          <p:cNvPr id="3" name="Picture 2"/>
          <p:cNvPicPr>
            <a:picLocks noChangeAspect="1"/>
          </p:cNvPicPr>
          <p:nvPr/>
        </p:nvPicPr>
        <p:blipFill>
          <a:blip r:embed="rId2"/>
          <a:stretch>
            <a:fillRect/>
          </a:stretch>
        </p:blipFill>
        <p:spPr>
          <a:xfrm>
            <a:off x="1447800" y="1123950"/>
            <a:ext cx="5423148" cy="3810000"/>
          </a:xfrm>
          <a:prstGeom prst="rect">
            <a:avLst/>
          </a:prstGeom>
        </p:spPr>
      </p:pic>
    </p:spTree>
    <p:extLst>
      <p:ext uri="{BB962C8B-B14F-4D97-AF65-F5344CB8AC3E}">
        <p14:creationId xmlns:p14="http://schemas.microsoft.com/office/powerpoint/2010/main" val="2009567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371600" y="381000"/>
            <a:ext cx="7467600" cy="742950"/>
          </a:xfrm>
          <a:prstGeom prst="rect">
            <a:avLst/>
          </a:prstGeom>
        </p:spPr>
        <p:txBody>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smtClean="0"/>
              <a:t>The Edit Distance Table</a:t>
            </a:r>
            <a:endParaRPr lang="en-US" dirty="0"/>
          </a:p>
        </p:txBody>
      </p:sp>
      <p:pic>
        <p:nvPicPr>
          <p:cNvPr id="2" name="Picture 1"/>
          <p:cNvPicPr>
            <a:picLocks noChangeAspect="1"/>
          </p:cNvPicPr>
          <p:nvPr/>
        </p:nvPicPr>
        <p:blipFill>
          <a:blip r:embed="rId3"/>
          <a:stretch>
            <a:fillRect/>
          </a:stretch>
        </p:blipFill>
        <p:spPr>
          <a:xfrm>
            <a:off x="594360" y="1276350"/>
            <a:ext cx="8168640" cy="3429000"/>
          </a:xfrm>
          <a:prstGeom prst="rect">
            <a:avLst/>
          </a:prstGeom>
        </p:spPr>
      </p:pic>
    </p:spTree>
    <p:extLst>
      <p:ext uri="{BB962C8B-B14F-4D97-AF65-F5344CB8AC3E}">
        <p14:creationId xmlns:p14="http://schemas.microsoft.com/office/powerpoint/2010/main" val="21084360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510778"/>
            <a:ext cx="4800600" cy="1298972"/>
          </a:xfrm>
        </p:spPr>
        <p:txBody>
          <a:bodyPr/>
          <a:lstStyle/>
          <a:p>
            <a:r>
              <a:rPr lang="en-US" sz="4400" dirty="0" smtClean="0"/>
              <a:t>Minimum Edit Distance</a:t>
            </a:r>
            <a:endParaRPr lang="en-US" sz="4400" dirty="0"/>
          </a:p>
        </p:txBody>
      </p:sp>
      <p:sp>
        <p:nvSpPr>
          <p:cNvPr id="8"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err="1" smtClean="0">
                <a:solidFill>
                  <a:srgbClr val="A50021"/>
                </a:solidFill>
                <a:latin typeface="Calibri" charset="0"/>
              </a:rPr>
              <a:t>Backtrace</a:t>
            </a:r>
            <a:r>
              <a:rPr lang="en-US" sz="3200" dirty="0" smtClean="0">
                <a:solidFill>
                  <a:srgbClr val="A50021"/>
                </a:solidFill>
                <a:latin typeface="Calibri" charset="0"/>
              </a:rPr>
              <a:t> for Computing Alignments</a:t>
            </a:r>
            <a:endParaRPr lang="en-US" sz="32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20023131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Computing alignments</a:t>
            </a:r>
            <a:endParaRPr lang="en-US" dirty="0"/>
          </a:p>
        </p:txBody>
      </p:sp>
      <p:sp>
        <p:nvSpPr>
          <p:cNvPr id="90115" name="Rectangle 3"/>
          <p:cNvSpPr>
            <a:spLocks noGrp="1" noChangeArrowheads="1"/>
          </p:cNvSpPr>
          <p:nvPr>
            <p:ph sz="quarter" idx="1"/>
          </p:nvPr>
        </p:nvSpPr>
        <p:spPr/>
        <p:txBody>
          <a:bodyPr/>
          <a:lstStyle/>
          <a:p>
            <a:r>
              <a:rPr lang="en-US" dirty="0" smtClean="0"/>
              <a:t>Edit distance isn’t sufficient</a:t>
            </a:r>
          </a:p>
          <a:p>
            <a:pPr lvl="1"/>
            <a:r>
              <a:rPr lang="en-US" dirty="0" smtClean="0"/>
              <a:t>We often need to </a:t>
            </a:r>
            <a:r>
              <a:rPr lang="en-US" b="1" dirty="0" smtClean="0"/>
              <a:t>align</a:t>
            </a:r>
            <a:r>
              <a:rPr lang="en-US" dirty="0" smtClean="0"/>
              <a:t> each character of the two strings to each other</a:t>
            </a:r>
          </a:p>
          <a:p>
            <a:r>
              <a:rPr lang="en-US" dirty="0" smtClean="0"/>
              <a:t>We do this by keeping </a:t>
            </a:r>
            <a:r>
              <a:rPr lang="en-US" dirty="0"/>
              <a:t>a “</a:t>
            </a:r>
            <a:r>
              <a:rPr lang="en-US" dirty="0" err="1"/>
              <a:t>backtrace</a:t>
            </a:r>
            <a:r>
              <a:rPr lang="en-US" dirty="0"/>
              <a:t>”</a:t>
            </a:r>
          </a:p>
          <a:p>
            <a:r>
              <a:rPr lang="en-US" dirty="0"/>
              <a:t>Every time we enter a cell, remember where we came from</a:t>
            </a:r>
          </a:p>
          <a:p>
            <a:r>
              <a:rPr lang="en-US" dirty="0" smtClean="0"/>
              <a:t>When we reach </a:t>
            </a:r>
            <a:r>
              <a:rPr lang="en-US" dirty="0"/>
              <a:t>the end, </a:t>
            </a:r>
            <a:endParaRPr lang="en-US" dirty="0" smtClean="0"/>
          </a:p>
          <a:p>
            <a:pPr lvl="1"/>
            <a:r>
              <a:rPr lang="en-US" dirty="0" smtClean="0"/>
              <a:t>Trace </a:t>
            </a:r>
            <a:r>
              <a:rPr lang="en-US" dirty="0"/>
              <a:t>back </a:t>
            </a:r>
            <a:r>
              <a:rPr lang="en-US" dirty="0" smtClean="0"/>
              <a:t>the </a:t>
            </a:r>
            <a:r>
              <a:rPr lang="en-US" smtClean="0"/>
              <a:t>path </a:t>
            </a:r>
            <a:r>
              <a:rPr lang="en-US" smtClean="0"/>
              <a:t>towards</a:t>
            </a:r>
            <a:r>
              <a:rPr lang="en-US" smtClean="0"/>
              <a:t> </a:t>
            </a:r>
            <a:r>
              <a:rPr lang="en-US" dirty="0"/>
              <a:t>the upper right corner to </a:t>
            </a:r>
            <a:r>
              <a:rPr lang="en-US" dirty="0" smtClean="0"/>
              <a:t>read off the </a:t>
            </a:r>
            <a:r>
              <a:rPr lang="en-US" dirty="0"/>
              <a:t>alignment</a:t>
            </a:r>
          </a:p>
        </p:txBody>
      </p:sp>
    </p:spTree>
    <p:extLst>
      <p:ext uri="{BB962C8B-B14F-4D97-AF65-F5344CB8AC3E}">
        <p14:creationId xmlns:p14="http://schemas.microsoft.com/office/powerpoint/2010/main" val="618044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7906" name="Group 2"/>
          <p:cNvGraphicFramePr>
            <a:graphicFrameLocks noGrp="1"/>
          </p:cNvGraphicFramePr>
          <p:nvPr/>
        </p:nvGraphicFramePr>
        <p:xfrm>
          <a:off x="1066800" y="1233487"/>
          <a:ext cx="6934200" cy="3395663"/>
        </p:xfrm>
        <a:graphic>
          <a:graphicData uri="http://schemas.openxmlformats.org/drawingml/2006/table">
            <a:tbl>
              <a:tblPr/>
              <a:tblGrid>
                <a:gridCol w="630238"/>
                <a:gridCol w="630237"/>
                <a:gridCol w="630238"/>
                <a:gridCol w="630237"/>
                <a:gridCol w="630238"/>
                <a:gridCol w="631825"/>
                <a:gridCol w="630237"/>
                <a:gridCol w="630238"/>
                <a:gridCol w="630237"/>
                <a:gridCol w="630238"/>
                <a:gridCol w="630237"/>
              </a:tblGrid>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9</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1" i="0" u="none" strike="noStrike" cap="none" normalizeH="0" baseline="0">
                        <a:ln>
                          <a:noFill/>
                        </a:ln>
                        <a:solidFill>
                          <a:schemeClr val="accent2"/>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O</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8</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chemeClr val="accent2"/>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I</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chemeClr val="accent2"/>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6</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chemeClr val="accent2"/>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5</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chemeClr val="accent2"/>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dirty="0">
                          <a:ln>
                            <a:noFill/>
                          </a:ln>
                          <a:solidFill>
                            <a:srgbClr val="5400A8"/>
                          </a:solidFill>
                          <a:effectLst/>
                          <a:latin typeface="Tahoma" charset="0"/>
                          <a:ea typeface="ＭＳ Ｐゴシック" charset="-128"/>
                          <a:cs typeface="ＭＳ Ｐゴシック" charset="-128"/>
                        </a:rPr>
                        <a:t>4</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3</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2</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I</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1</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1" i="0" u="none" strike="noStrike" cap="none" normalizeH="0" baseline="0">
                          <a:ln>
                            <a:noFill/>
                          </a:ln>
                          <a:solidFill>
                            <a:schemeClr val="accent2"/>
                          </a:solidFill>
                          <a:effectLst/>
                          <a:latin typeface="Tahoma" charset="0"/>
                          <a:ea typeface="ＭＳ Ｐゴシック" charset="-128"/>
                          <a:cs typeface="ＭＳ Ｐゴシック" charset="-128"/>
                        </a:rPr>
                        <a:t>0</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1</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2</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3</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4</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5</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6</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7</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8</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9</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1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endPar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U</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I</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a:ln>
                            <a:noFill/>
                          </a:ln>
                          <a:solidFill>
                            <a:srgbClr val="5400A8"/>
                          </a:solidFill>
                          <a:effectLst/>
                          <a:latin typeface="Tahoma" charset="0"/>
                          <a:ea typeface="ＭＳ Ｐゴシック" charset="-128"/>
                          <a:cs typeface="ＭＳ Ｐゴシック" charset="-128"/>
                        </a:rPr>
                        <a:t>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500" b="0" i="0" u="none" strike="noStrike" cap="none" normalizeH="0" baseline="0" dirty="0">
                          <a:ln>
                            <a:noFill/>
                          </a:ln>
                          <a:solidFill>
                            <a:srgbClr val="5400A8"/>
                          </a:solidFill>
                          <a:effectLst/>
                          <a:latin typeface="Tahoma" charset="0"/>
                          <a:ea typeface="ＭＳ Ｐゴシック" charset="-128"/>
                          <a:cs typeface="ＭＳ Ｐゴシック" charset="-128"/>
                        </a:rPr>
                        <a:t>N</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116" name="Title 2"/>
          <p:cNvSpPr>
            <a:spLocks noGrp="1"/>
          </p:cNvSpPr>
          <p:nvPr>
            <p:ph type="title"/>
          </p:nvPr>
        </p:nvSpPr>
        <p:spPr>
          <a:xfrm>
            <a:off x="1371600" y="285750"/>
            <a:ext cx="7467600" cy="742950"/>
          </a:xfrm>
        </p:spPr>
        <p:txBody>
          <a:bodyPr/>
          <a:lstStyle/>
          <a:p>
            <a:r>
              <a:rPr lang="en-US" dirty="0" smtClean="0"/>
              <a:t>Edit Distance</a:t>
            </a:r>
            <a:endParaRPr lang="en-US" dirty="0"/>
          </a:p>
        </p:txBody>
      </p:sp>
      <p:pic>
        <p:nvPicPr>
          <p:cNvPr id="5" name="Picture 5" descr="rec2.tiff"/>
          <p:cNvPicPr>
            <a:picLocks noChangeAspect="1"/>
          </p:cNvPicPr>
          <p:nvPr/>
        </p:nvPicPr>
        <p:blipFill>
          <a:blip r:embed="rId3"/>
          <a:srcRect/>
          <a:stretch>
            <a:fillRect/>
          </a:stretch>
        </p:blipFill>
        <p:spPr bwMode="auto">
          <a:xfrm>
            <a:off x="3962400" y="26196"/>
            <a:ext cx="3766159" cy="1112838"/>
          </a:xfrm>
          <a:prstGeom prst="rect">
            <a:avLst/>
          </a:prstGeom>
          <a:noFill/>
          <a:ln w="9525">
            <a:noFill/>
            <a:miter lim="800000"/>
            <a:headEnd/>
            <a:tailEnd/>
          </a:ln>
        </p:spPr>
      </p:pic>
    </p:spTree>
    <p:extLst>
      <p:ext uri="{BB962C8B-B14F-4D97-AF65-F5344CB8AC3E}">
        <p14:creationId xmlns:p14="http://schemas.microsoft.com/office/powerpoint/2010/main" val="40519422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t>MinEdit with Backtrace</a:t>
            </a:r>
          </a:p>
        </p:txBody>
      </p:sp>
      <p:pic>
        <p:nvPicPr>
          <p:cNvPr id="7" name="Picture 5" descr="minedit2.tiff"/>
          <p:cNvPicPr>
            <a:picLocks noChangeAspect="1"/>
          </p:cNvPicPr>
          <p:nvPr/>
        </p:nvPicPr>
        <p:blipFill>
          <a:blip r:embed="rId2"/>
          <a:srcRect/>
          <a:stretch>
            <a:fillRect/>
          </a:stretch>
        </p:blipFill>
        <p:spPr bwMode="auto">
          <a:xfrm>
            <a:off x="457200" y="1428750"/>
            <a:ext cx="8229600" cy="3283268"/>
          </a:xfrm>
          <a:prstGeom prst="rect">
            <a:avLst/>
          </a:prstGeom>
          <a:noFill/>
          <a:ln w="9525">
            <a:noFill/>
            <a:miter lim="800000"/>
            <a:headEnd/>
            <a:tailEnd/>
          </a:ln>
        </p:spPr>
      </p:pic>
    </p:spTree>
    <p:extLst>
      <p:ext uri="{BB962C8B-B14F-4D97-AF65-F5344CB8AC3E}">
        <p14:creationId xmlns:p14="http://schemas.microsoft.com/office/powerpoint/2010/main" val="30811322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t>MinEdit with Backtrace</a:t>
            </a:r>
          </a:p>
        </p:txBody>
      </p:sp>
      <p:pic>
        <p:nvPicPr>
          <p:cNvPr id="2" name="Picture 1"/>
          <p:cNvPicPr>
            <a:picLocks noChangeAspect="1"/>
          </p:cNvPicPr>
          <p:nvPr/>
        </p:nvPicPr>
        <p:blipFill rotWithShape="1">
          <a:blip r:embed="rId2"/>
          <a:srcRect t="8756" b="7938"/>
          <a:stretch/>
        </p:blipFill>
        <p:spPr>
          <a:xfrm>
            <a:off x="2667000" y="1352550"/>
            <a:ext cx="3594100" cy="3253619"/>
          </a:xfrm>
          <a:prstGeom prst="rect">
            <a:avLst/>
          </a:prstGeom>
        </p:spPr>
      </p:pic>
    </p:spTree>
    <p:extLst>
      <p:ext uri="{BB962C8B-B14F-4D97-AF65-F5344CB8AC3E}">
        <p14:creationId xmlns:p14="http://schemas.microsoft.com/office/powerpoint/2010/main" val="29783250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3200" dirty="0" smtClean="0"/>
              <a:t>How similar are two strings?</a:t>
            </a:r>
            <a:endParaRPr lang="en-US" dirty="0"/>
          </a:p>
        </p:txBody>
      </p:sp>
      <p:sp>
        <p:nvSpPr>
          <p:cNvPr id="46083" name="Rectangle 3"/>
          <p:cNvSpPr>
            <a:spLocks noGrp="1" noChangeArrowheads="1"/>
          </p:cNvSpPr>
          <p:nvPr>
            <p:ph sz="quarter" idx="1"/>
          </p:nvPr>
        </p:nvSpPr>
        <p:spPr>
          <a:xfrm>
            <a:off x="228600" y="1352550"/>
            <a:ext cx="3886200" cy="3429000"/>
          </a:xfrm>
        </p:spPr>
        <p:txBody>
          <a:bodyPr/>
          <a:lstStyle/>
          <a:p>
            <a:r>
              <a:rPr lang="en-US" dirty="0" smtClean="0"/>
              <a:t>Spell correction</a:t>
            </a:r>
            <a:endParaRPr lang="en-US" dirty="0"/>
          </a:p>
          <a:p>
            <a:pPr lvl="1"/>
            <a:r>
              <a:rPr lang="en-US" dirty="0" smtClean="0"/>
              <a:t>The user typed “</a:t>
            </a:r>
            <a:r>
              <a:rPr lang="en-US" dirty="0" err="1" smtClean="0"/>
              <a:t>graffe</a:t>
            </a:r>
            <a:r>
              <a:rPr lang="en-US" dirty="0" smtClean="0"/>
              <a:t>”</a:t>
            </a:r>
          </a:p>
          <a:p>
            <a:pPr marL="457200" lvl="1" indent="0">
              <a:buNone/>
            </a:pPr>
            <a:r>
              <a:rPr lang="en-US" dirty="0"/>
              <a:t>W</a:t>
            </a:r>
            <a:r>
              <a:rPr lang="en-US" dirty="0" smtClean="0"/>
              <a:t>hich is closest? </a:t>
            </a:r>
          </a:p>
          <a:p>
            <a:pPr lvl="2">
              <a:lnSpc>
                <a:spcPct val="80000"/>
              </a:lnSpc>
            </a:pPr>
            <a:r>
              <a:rPr lang="en-US" dirty="0" err="1"/>
              <a:t>g</a:t>
            </a:r>
            <a:r>
              <a:rPr lang="en-US" dirty="0" err="1" smtClean="0"/>
              <a:t>raf</a:t>
            </a:r>
            <a:endParaRPr lang="en-US" dirty="0"/>
          </a:p>
          <a:p>
            <a:pPr lvl="2">
              <a:lnSpc>
                <a:spcPct val="80000"/>
              </a:lnSpc>
            </a:pPr>
            <a:r>
              <a:rPr lang="en-US" dirty="0"/>
              <a:t>g</a:t>
            </a:r>
            <a:r>
              <a:rPr lang="en-US" dirty="0" smtClean="0"/>
              <a:t>raft</a:t>
            </a:r>
            <a:endParaRPr lang="en-US" dirty="0"/>
          </a:p>
          <a:p>
            <a:pPr lvl="2">
              <a:lnSpc>
                <a:spcPct val="80000"/>
              </a:lnSpc>
            </a:pPr>
            <a:r>
              <a:rPr lang="en-US" dirty="0" smtClean="0"/>
              <a:t>grail</a:t>
            </a:r>
            <a:endParaRPr lang="en-US" dirty="0"/>
          </a:p>
          <a:p>
            <a:pPr lvl="2">
              <a:lnSpc>
                <a:spcPct val="80000"/>
              </a:lnSpc>
            </a:pPr>
            <a:r>
              <a:rPr lang="en-US" dirty="0" smtClean="0"/>
              <a:t>giraffe</a:t>
            </a:r>
          </a:p>
          <a:p>
            <a:endParaRPr lang="en-US" sz="2000" dirty="0" smtClean="0"/>
          </a:p>
          <a:p>
            <a:endParaRPr lang="en-US" sz="2000" dirty="0"/>
          </a:p>
          <a:p>
            <a:endParaRPr lang="en-US" sz="2000" dirty="0" smtClean="0"/>
          </a:p>
        </p:txBody>
      </p:sp>
      <p:sp>
        <p:nvSpPr>
          <p:cNvPr id="4" name="Rectangle 3"/>
          <p:cNvSpPr txBox="1">
            <a:spLocks noChangeArrowheads="1"/>
          </p:cNvSpPr>
          <p:nvPr/>
        </p:nvSpPr>
        <p:spPr bwMode="auto">
          <a:xfrm>
            <a:off x="3657600" y="1352550"/>
            <a:ext cx="525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dirty="0" smtClean="0"/>
              <a:t>Computational Biology</a:t>
            </a:r>
          </a:p>
          <a:p>
            <a:pPr lvl="1"/>
            <a:r>
              <a:rPr lang="en-US" dirty="0" smtClean="0"/>
              <a:t>Align two sequences of nucleotides</a:t>
            </a:r>
          </a:p>
          <a:p>
            <a:pPr lvl="1"/>
            <a:endParaRPr lang="en-US" dirty="0"/>
          </a:p>
          <a:p>
            <a:pPr lvl="1"/>
            <a:endParaRPr lang="en-US" dirty="0" smtClean="0"/>
          </a:p>
          <a:p>
            <a:pPr lvl="1"/>
            <a:r>
              <a:rPr lang="en-US" dirty="0" smtClean="0"/>
              <a:t>Resulting alignment:</a:t>
            </a:r>
          </a:p>
        </p:txBody>
      </p:sp>
      <p:sp>
        <p:nvSpPr>
          <p:cNvPr id="5" name="Rectangle 3"/>
          <p:cNvSpPr txBox="1">
            <a:spLocks noChangeArrowheads="1"/>
          </p:cNvSpPr>
          <p:nvPr/>
        </p:nvSpPr>
        <p:spPr bwMode="auto">
          <a:xfrm>
            <a:off x="381000" y="424815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000" dirty="0" smtClean="0"/>
              <a:t>Also for Machine Translation, Information Extraction, Speech Recognition</a:t>
            </a:r>
            <a:endParaRPr lang="en-US" sz="2000" dirty="0"/>
          </a:p>
        </p:txBody>
      </p:sp>
      <p:sp>
        <p:nvSpPr>
          <p:cNvPr id="6" name="Text Box 5"/>
          <p:cNvSpPr txBox="1">
            <a:spLocks noChangeArrowheads="1"/>
          </p:cNvSpPr>
          <p:nvPr/>
        </p:nvSpPr>
        <p:spPr bwMode="auto">
          <a:xfrm>
            <a:off x="4495800" y="2266950"/>
            <a:ext cx="4342338" cy="584776"/>
          </a:xfrm>
          <a:prstGeom prst="rect">
            <a:avLst/>
          </a:prstGeom>
          <a:noFill/>
          <a:ln w="38100">
            <a:noFill/>
            <a:miter lim="800000"/>
            <a:headEnd/>
            <a:tailEnd/>
          </a:ln>
        </p:spPr>
        <p:txBody>
          <a:bodyPr wrap="square">
            <a:prstTxWarp prst="textNoShape">
              <a:avLst/>
            </a:prstTxWarp>
            <a:spAutoFit/>
          </a:bodyPr>
          <a:lstStyle/>
          <a:p>
            <a:r>
              <a:rPr lang="en-US" sz="1600" dirty="0">
                <a:solidFill>
                  <a:srgbClr val="006699"/>
                </a:solidFill>
                <a:latin typeface="Courier New" charset="0"/>
              </a:rPr>
              <a:t>AGGCTATCACCTGACCTCCAGGCCGATGCCC</a:t>
            </a:r>
          </a:p>
          <a:p>
            <a:r>
              <a:rPr lang="en-US" sz="1600" dirty="0">
                <a:solidFill>
                  <a:srgbClr val="006699"/>
                </a:solidFill>
                <a:latin typeface="Courier New" charset="0"/>
              </a:rPr>
              <a:t>TAGCTATCACGACCGCGGTCGATTTGCCCGAC</a:t>
            </a:r>
          </a:p>
        </p:txBody>
      </p:sp>
      <p:sp>
        <p:nvSpPr>
          <p:cNvPr id="7" name="Text Box 3"/>
          <p:cNvSpPr txBox="1">
            <a:spLocks noChangeArrowheads="1"/>
          </p:cNvSpPr>
          <p:nvPr/>
        </p:nvSpPr>
        <p:spPr bwMode="auto">
          <a:xfrm>
            <a:off x="4341934" y="3311664"/>
            <a:ext cx="4802066" cy="707886"/>
          </a:xfrm>
          <a:prstGeom prst="rect">
            <a:avLst/>
          </a:prstGeom>
          <a:noFill/>
          <a:ln w="38100">
            <a:noFill/>
            <a:miter lim="800000"/>
            <a:headEnd/>
            <a:tailEnd/>
          </a:ln>
        </p:spPr>
        <p:txBody>
          <a:bodyPr wrap="none">
            <a:prstTxWarp prst="textNoShape">
              <a:avLst/>
            </a:prstTxWarp>
            <a:spAutoFit/>
          </a:bodyPr>
          <a:lstStyle/>
          <a:p>
            <a:r>
              <a:rPr lang="en-US" sz="2400" dirty="0">
                <a:solidFill>
                  <a:srgbClr val="006699"/>
                </a:solidFill>
                <a:latin typeface="Courier New" charset="0"/>
              </a:rPr>
              <a:t>-</a:t>
            </a:r>
            <a:r>
              <a:rPr lang="en-US" sz="1600" b="1" dirty="0">
                <a:solidFill>
                  <a:srgbClr val="000066"/>
                </a:solidFill>
                <a:latin typeface="Courier New" charset="0"/>
              </a:rPr>
              <a:t>AG</a:t>
            </a:r>
            <a:r>
              <a:rPr lang="en-US" sz="1600" dirty="0">
                <a:solidFill>
                  <a:srgbClr val="006699"/>
                </a:solidFill>
                <a:latin typeface="Courier New" charset="0"/>
              </a:rPr>
              <a:t>G</a:t>
            </a:r>
            <a:r>
              <a:rPr lang="en-US" sz="1600" b="1" dirty="0">
                <a:solidFill>
                  <a:srgbClr val="000066"/>
                </a:solidFill>
                <a:latin typeface="Courier New" charset="0"/>
              </a:rPr>
              <a:t>CTATCAC</a:t>
            </a:r>
            <a:r>
              <a:rPr lang="en-US" sz="1600" dirty="0">
                <a:solidFill>
                  <a:srgbClr val="006699"/>
                </a:solidFill>
                <a:latin typeface="Courier New" charset="0"/>
              </a:rPr>
              <a:t>CT</a:t>
            </a:r>
            <a:r>
              <a:rPr lang="en-US" sz="1600" b="1" dirty="0">
                <a:solidFill>
                  <a:srgbClr val="000066"/>
                </a:solidFill>
                <a:latin typeface="Courier New" charset="0"/>
              </a:rPr>
              <a:t>GACC</a:t>
            </a:r>
            <a:r>
              <a:rPr lang="en-US" sz="1600" dirty="0">
                <a:solidFill>
                  <a:srgbClr val="006699"/>
                </a:solidFill>
                <a:latin typeface="Courier New" charset="0"/>
              </a:rPr>
              <a:t>T</a:t>
            </a:r>
            <a:r>
              <a:rPr lang="en-US" sz="1600" b="1" dirty="0">
                <a:solidFill>
                  <a:srgbClr val="000066"/>
                </a:solidFill>
                <a:latin typeface="Courier New" charset="0"/>
              </a:rPr>
              <a:t>C</a:t>
            </a:r>
            <a:r>
              <a:rPr lang="en-US" sz="1600" dirty="0">
                <a:solidFill>
                  <a:srgbClr val="006699"/>
                </a:solidFill>
                <a:latin typeface="Courier New" charset="0"/>
              </a:rPr>
              <a:t>CA</a:t>
            </a:r>
            <a:r>
              <a:rPr lang="en-US" sz="1600" b="1" dirty="0">
                <a:solidFill>
                  <a:srgbClr val="000066"/>
                </a:solidFill>
                <a:latin typeface="Courier New" charset="0"/>
              </a:rPr>
              <a:t>GG</a:t>
            </a:r>
            <a:r>
              <a:rPr lang="en-US" sz="1600" dirty="0">
                <a:solidFill>
                  <a:srgbClr val="006699"/>
                </a:solidFill>
                <a:latin typeface="Courier New" charset="0"/>
              </a:rPr>
              <a:t>C</a:t>
            </a:r>
            <a:r>
              <a:rPr lang="en-US" sz="1600" b="1" dirty="0">
                <a:solidFill>
                  <a:srgbClr val="000066"/>
                </a:solidFill>
                <a:latin typeface="Courier New" charset="0"/>
              </a:rPr>
              <a:t>CGA</a:t>
            </a:r>
            <a:r>
              <a:rPr lang="en-US" sz="1600" dirty="0">
                <a:solidFill>
                  <a:srgbClr val="006699"/>
                </a:solidFill>
                <a:latin typeface="Courier New" charset="0"/>
              </a:rPr>
              <a:t>--</a:t>
            </a:r>
            <a:r>
              <a:rPr lang="en-US" sz="1600" b="1" dirty="0">
                <a:solidFill>
                  <a:srgbClr val="000066"/>
                </a:solidFill>
                <a:latin typeface="Courier New" charset="0"/>
              </a:rPr>
              <a:t>TGCCC</a:t>
            </a:r>
            <a:r>
              <a:rPr lang="en-US" sz="1600" dirty="0">
                <a:solidFill>
                  <a:srgbClr val="006699"/>
                </a:solidFill>
                <a:latin typeface="Courier New" charset="0"/>
              </a:rPr>
              <a:t>---</a:t>
            </a:r>
          </a:p>
          <a:p>
            <a:r>
              <a:rPr lang="en-US" sz="1600" dirty="0">
                <a:solidFill>
                  <a:srgbClr val="006699"/>
                </a:solidFill>
                <a:latin typeface="Courier New" charset="0"/>
              </a:rPr>
              <a:t>T</a:t>
            </a:r>
            <a:r>
              <a:rPr lang="en-US" sz="1600" b="1" dirty="0">
                <a:solidFill>
                  <a:srgbClr val="000066"/>
                </a:solidFill>
                <a:latin typeface="Courier New" charset="0"/>
              </a:rPr>
              <a:t>AG</a:t>
            </a:r>
            <a:r>
              <a:rPr lang="en-US" sz="1600" dirty="0">
                <a:solidFill>
                  <a:srgbClr val="006699"/>
                </a:solidFill>
                <a:latin typeface="Courier New" charset="0"/>
              </a:rPr>
              <a:t>-</a:t>
            </a:r>
            <a:r>
              <a:rPr lang="en-US" sz="1600" b="1" dirty="0">
                <a:solidFill>
                  <a:srgbClr val="000066"/>
                </a:solidFill>
                <a:latin typeface="Courier New" charset="0"/>
              </a:rPr>
              <a:t>CTATCAC</a:t>
            </a:r>
            <a:r>
              <a:rPr lang="en-US" sz="1600" dirty="0">
                <a:solidFill>
                  <a:srgbClr val="006699"/>
                </a:solidFill>
                <a:latin typeface="Courier New" charset="0"/>
              </a:rPr>
              <a:t>--</a:t>
            </a:r>
            <a:r>
              <a:rPr lang="en-US" sz="1600" b="1" dirty="0">
                <a:solidFill>
                  <a:srgbClr val="000066"/>
                </a:solidFill>
                <a:latin typeface="Courier New" charset="0"/>
              </a:rPr>
              <a:t>GACC</a:t>
            </a:r>
            <a:r>
              <a:rPr lang="en-US" sz="1600" dirty="0">
                <a:solidFill>
                  <a:srgbClr val="006699"/>
                </a:solidFill>
                <a:latin typeface="Courier New" charset="0"/>
              </a:rPr>
              <a:t>G</a:t>
            </a:r>
            <a:r>
              <a:rPr lang="en-US" sz="1600" b="1" dirty="0">
                <a:solidFill>
                  <a:srgbClr val="000066"/>
                </a:solidFill>
                <a:latin typeface="Courier New" charset="0"/>
              </a:rPr>
              <a:t>C</a:t>
            </a:r>
            <a:r>
              <a:rPr lang="en-US" sz="1600" dirty="0">
                <a:solidFill>
                  <a:srgbClr val="006699"/>
                </a:solidFill>
                <a:latin typeface="Courier New" charset="0"/>
              </a:rPr>
              <a:t>--</a:t>
            </a:r>
            <a:r>
              <a:rPr lang="en-US" sz="1600" b="1" dirty="0">
                <a:solidFill>
                  <a:srgbClr val="000066"/>
                </a:solidFill>
                <a:latin typeface="Courier New" charset="0"/>
              </a:rPr>
              <a:t>GG</a:t>
            </a:r>
            <a:r>
              <a:rPr lang="en-US" sz="1600" dirty="0">
                <a:solidFill>
                  <a:srgbClr val="006699"/>
                </a:solidFill>
                <a:latin typeface="Courier New" charset="0"/>
              </a:rPr>
              <a:t>T</a:t>
            </a:r>
            <a:r>
              <a:rPr lang="en-US" sz="1600" b="1" dirty="0">
                <a:solidFill>
                  <a:srgbClr val="000066"/>
                </a:solidFill>
                <a:latin typeface="Courier New" charset="0"/>
              </a:rPr>
              <a:t>CGA</a:t>
            </a:r>
            <a:r>
              <a:rPr lang="en-US" sz="1600" dirty="0">
                <a:solidFill>
                  <a:srgbClr val="006699"/>
                </a:solidFill>
                <a:latin typeface="Courier New" charset="0"/>
              </a:rPr>
              <a:t>TT</a:t>
            </a:r>
            <a:r>
              <a:rPr lang="en-US" sz="1600" b="1" dirty="0">
                <a:solidFill>
                  <a:srgbClr val="000066"/>
                </a:solidFill>
                <a:latin typeface="Courier New" charset="0"/>
              </a:rPr>
              <a:t>TGCCC</a:t>
            </a:r>
            <a:r>
              <a:rPr lang="en-US" sz="1600" dirty="0">
                <a:solidFill>
                  <a:srgbClr val="006699"/>
                </a:solidFill>
                <a:latin typeface="Courier New" charset="0"/>
              </a:rPr>
              <a:t>GAC</a:t>
            </a:r>
          </a:p>
        </p:txBody>
      </p:sp>
    </p:spTree>
    <p:extLst>
      <p:ext uri="{BB962C8B-B14F-4D97-AF65-F5344CB8AC3E}">
        <p14:creationId xmlns:p14="http://schemas.microsoft.com/office/powerpoint/2010/main" val="40774698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371600" y="0"/>
            <a:ext cx="7696200" cy="742950"/>
          </a:xfrm>
        </p:spPr>
        <p:txBody>
          <a:bodyPr/>
          <a:lstStyle/>
          <a:p>
            <a:r>
              <a:rPr lang="en-US" dirty="0"/>
              <a:t>Adding </a:t>
            </a:r>
            <a:r>
              <a:rPr lang="en-US" dirty="0" err="1"/>
              <a:t>Backtrace</a:t>
            </a:r>
            <a:r>
              <a:rPr lang="en-US" dirty="0"/>
              <a:t> to Minimum Edit Distance</a:t>
            </a:r>
          </a:p>
        </p:txBody>
      </p:sp>
      <p:sp>
        <p:nvSpPr>
          <p:cNvPr id="81923" name="Content Placeholder 2"/>
          <p:cNvSpPr>
            <a:spLocks noGrp="1"/>
          </p:cNvSpPr>
          <p:nvPr>
            <p:ph sz="quarter" idx="1"/>
          </p:nvPr>
        </p:nvSpPr>
        <p:spPr>
          <a:xfrm>
            <a:off x="152400" y="1200150"/>
            <a:ext cx="8763000" cy="3943350"/>
          </a:xfrm>
        </p:spPr>
        <p:txBody>
          <a:bodyPr/>
          <a:lstStyle/>
          <a:p>
            <a:pPr algn="just"/>
            <a:endParaRPr lang="en-US" sz="1800" dirty="0" smtClean="0"/>
          </a:p>
          <a:p>
            <a:pPr algn="just"/>
            <a:endParaRPr lang="en-US" sz="1800" dirty="0"/>
          </a:p>
          <a:p>
            <a:pPr algn="just"/>
            <a:r>
              <a:rPr lang="en-US" sz="1800" dirty="0" smtClean="0"/>
              <a:t>Recurrence </a:t>
            </a:r>
            <a:r>
              <a:rPr lang="en-US" sz="1800" dirty="0"/>
              <a:t>Relation</a:t>
            </a:r>
            <a:r>
              <a:rPr lang="en-US" sz="1800" i="1" dirty="0" smtClean="0"/>
              <a:t>:</a:t>
            </a:r>
            <a:endParaRPr lang="en-US" sz="1600" i="1" dirty="0" smtClean="0"/>
          </a:p>
          <a:p>
            <a:pPr marL="457200" lvl="1" indent="0">
              <a:buClr>
                <a:srgbClr val="000066"/>
              </a:buClr>
              <a:buNone/>
            </a:pPr>
            <a:r>
              <a:rPr lang="en-US" sz="1600" dirty="0">
                <a:latin typeface="Courier"/>
                <a:cs typeface="Courier"/>
              </a:rPr>
              <a:t>For each  </a:t>
            </a:r>
            <a:r>
              <a:rPr lang="en-US" sz="1600" dirty="0" err="1">
                <a:latin typeface="Courier"/>
                <a:cs typeface="Courier"/>
              </a:rPr>
              <a:t>i</a:t>
            </a:r>
            <a:r>
              <a:rPr lang="en-US" sz="1600" dirty="0">
                <a:latin typeface="Courier"/>
                <a:cs typeface="Courier"/>
              </a:rPr>
              <a:t> = 1…M</a:t>
            </a:r>
          </a:p>
          <a:p>
            <a:pPr marL="990600" lvl="1" indent="-533400">
              <a:lnSpc>
                <a:spcPct val="80000"/>
              </a:lnSpc>
              <a:buClr>
                <a:srgbClr val="000066"/>
              </a:buClr>
              <a:buFontTx/>
              <a:buNone/>
            </a:pPr>
            <a:r>
              <a:rPr lang="en-US" sz="1600" dirty="0">
                <a:latin typeface="Courier"/>
                <a:cs typeface="Courier"/>
              </a:rPr>
              <a:t>	 </a:t>
            </a:r>
            <a:r>
              <a:rPr lang="en-US" sz="1600" dirty="0" smtClean="0">
                <a:latin typeface="Courier"/>
                <a:cs typeface="Courier"/>
              </a:rPr>
              <a:t>For </a:t>
            </a:r>
            <a:r>
              <a:rPr lang="en-US" sz="1600" dirty="0">
                <a:latin typeface="Courier"/>
                <a:cs typeface="Courier"/>
              </a:rPr>
              <a:t>each  j = 1…</a:t>
            </a:r>
            <a:r>
              <a:rPr lang="en-US" sz="1600" dirty="0" smtClean="0">
                <a:latin typeface="Courier"/>
                <a:cs typeface="Courier"/>
              </a:rPr>
              <a:t>N</a:t>
            </a:r>
            <a:endParaRPr lang="en-US" sz="1800" i="1" dirty="0"/>
          </a:p>
          <a:p>
            <a:pPr lvl="1" algn="just">
              <a:lnSpc>
                <a:spcPct val="130000"/>
              </a:lnSpc>
              <a:buFont typeface="Wingdings" charset="2"/>
              <a:buNone/>
            </a:pPr>
            <a:r>
              <a:rPr lang="en-US" sz="1600" i="1" dirty="0">
                <a:latin typeface="Courier"/>
                <a:cs typeface="Courier"/>
              </a:rPr>
              <a:t>  </a:t>
            </a:r>
            <a:r>
              <a:rPr lang="en-US" sz="1600" i="1" dirty="0" smtClean="0">
                <a:latin typeface="Courier"/>
                <a:cs typeface="Courier"/>
              </a:rPr>
              <a:t>                    </a:t>
            </a:r>
            <a:r>
              <a:rPr lang="en-US" sz="1600" dirty="0" smtClean="0">
                <a:latin typeface="Courier"/>
                <a:cs typeface="Courier"/>
              </a:rPr>
              <a:t>D</a:t>
            </a:r>
            <a:r>
              <a:rPr lang="en-US" sz="1600" dirty="0">
                <a:latin typeface="Courier"/>
                <a:cs typeface="Courier"/>
              </a:rPr>
              <a:t>(i-1,j) + </a:t>
            </a:r>
            <a:r>
              <a:rPr lang="en-US" sz="1600" dirty="0" smtClean="0">
                <a:latin typeface="Courier"/>
                <a:cs typeface="Courier"/>
              </a:rPr>
              <a:t>1</a:t>
            </a:r>
            <a:endParaRPr lang="en-US" sz="1600" dirty="0">
              <a:latin typeface="Courier"/>
              <a:cs typeface="Courier"/>
            </a:endParaRPr>
          </a:p>
          <a:p>
            <a:pPr marL="457200" lvl="1" indent="0" algn="just">
              <a:buNone/>
            </a:pPr>
            <a:r>
              <a:rPr lang="en-US" sz="1600" dirty="0" smtClean="0">
                <a:latin typeface="Courier"/>
                <a:cs typeface="Courier"/>
              </a:rPr>
              <a:t>         D</a:t>
            </a:r>
            <a:r>
              <a:rPr lang="en-US" sz="1600" dirty="0">
                <a:latin typeface="Courier"/>
                <a:cs typeface="Courier"/>
              </a:rPr>
              <a:t>(</a:t>
            </a:r>
            <a:r>
              <a:rPr lang="en-US" sz="1600" dirty="0" err="1">
                <a:latin typeface="Courier"/>
                <a:cs typeface="Courier"/>
              </a:rPr>
              <a:t>i,j</a:t>
            </a:r>
            <a:r>
              <a:rPr lang="en-US" sz="1600" dirty="0" smtClean="0">
                <a:latin typeface="Courier"/>
                <a:cs typeface="Courier"/>
              </a:rPr>
              <a:t>)= min  D</a:t>
            </a:r>
            <a:r>
              <a:rPr lang="en-US" sz="1600" dirty="0">
                <a:latin typeface="Courier"/>
                <a:cs typeface="Courier"/>
              </a:rPr>
              <a:t>(i,j-1) + 1</a:t>
            </a:r>
          </a:p>
          <a:p>
            <a:pPr lvl="1" algn="just">
              <a:buFont typeface="Wingdings" charset="2"/>
              <a:buNone/>
            </a:pPr>
            <a:r>
              <a:rPr lang="en-US" sz="1600" dirty="0">
                <a:latin typeface="Courier"/>
                <a:cs typeface="Courier"/>
              </a:rPr>
              <a:t>      </a:t>
            </a:r>
            <a:r>
              <a:rPr lang="en-US" sz="1600" dirty="0" smtClean="0">
                <a:latin typeface="Courier"/>
                <a:cs typeface="Courier"/>
              </a:rPr>
              <a:t>                D</a:t>
            </a:r>
            <a:r>
              <a:rPr lang="en-US" sz="1600" dirty="0">
                <a:latin typeface="Courier"/>
                <a:cs typeface="Courier"/>
              </a:rPr>
              <a:t>(i-1,j-1</a:t>
            </a:r>
            <a:r>
              <a:rPr lang="en-US" sz="1600" dirty="0" smtClean="0">
                <a:latin typeface="Courier"/>
                <a:cs typeface="Courier"/>
              </a:rPr>
              <a:t>) +  2; if X(</a:t>
            </a:r>
            <a:r>
              <a:rPr lang="en-US" sz="1600" dirty="0" err="1">
                <a:latin typeface="Courier"/>
                <a:cs typeface="Courier"/>
              </a:rPr>
              <a:t>i</a:t>
            </a:r>
            <a:r>
              <a:rPr lang="en-US" sz="1600" dirty="0">
                <a:latin typeface="Courier"/>
                <a:cs typeface="Courier"/>
              </a:rPr>
              <a:t>) ≠ Y</a:t>
            </a:r>
            <a:r>
              <a:rPr lang="en-US" sz="1600" dirty="0" smtClean="0">
                <a:latin typeface="Courier"/>
                <a:cs typeface="Courier"/>
              </a:rPr>
              <a:t>(</a:t>
            </a:r>
            <a:r>
              <a:rPr lang="en-US" sz="1600" dirty="0">
                <a:latin typeface="Courier"/>
                <a:cs typeface="Courier"/>
              </a:rPr>
              <a:t>j)   </a:t>
            </a:r>
          </a:p>
          <a:p>
            <a:pPr lvl="1" algn="just">
              <a:buFont typeface="Wingdings" charset="2"/>
              <a:buNone/>
            </a:pPr>
            <a:r>
              <a:rPr lang="en-US" sz="1600" dirty="0" smtClean="0">
                <a:latin typeface="Courier"/>
                <a:cs typeface="Courier"/>
              </a:rPr>
              <a:t>                                    0; if X(</a:t>
            </a:r>
            <a:r>
              <a:rPr lang="en-US" sz="1600" dirty="0" err="1">
                <a:latin typeface="Courier"/>
                <a:cs typeface="Courier"/>
              </a:rPr>
              <a:t>i</a:t>
            </a:r>
            <a:r>
              <a:rPr lang="en-US" sz="1600" dirty="0">
                <a:latin typeface="Courier"/>
                <a:cs typeface="Courier"/>
              </a:rPr>
              <a:t>) = Y</a:t>
            </a:r>
            <a:r>
              <a:rPr lang="en-US" sz="1600" dirty="0" smtClean="0">
                <a:latin typeface="Courier"/>
                <a:cs typeface="Courier"/>
              </a:rPr>
              <a:t>(</a:t>
            </a:r>
            <a:r>
              <a:rPr lang="en-US" sz="1600" dirty="0">
                <a:latin typeface="Courier"/>
                <a:cs typeface="Courier"/>
              </a:rPr>
              <a:t>j</a:t>
            </a:r>
            <a:r>
              <a:rPr lang="en-US" sz="1600" dirty="0" smtClean="0">
                <a:latin typeface="Courier"/>
                <a:cs typeface="Courier"/>
              </a:rPr>
              <a:t>)</a:t>
            </a:r>
          </a:p>
          <a:p>
            <a:pPr lvl="1" algn="just">
              <a:buFont typeface="Wingdings" charset="2"/>
              <a:buNone/>
            </a:pPr>
            <a:r>
              <a:rPr lang="en-US" sz="1600" dirty="0">
                <a:latin typeface="Courier"/>
                <a:cs typeface="Courier"/>
              </a:rPr>
              <a:t> </a:t>
            </a:r>
            <a:r>
              <a:rPr lang="en-US" sz="1600" dirty="0" smtClean="0">
                <a:latin typeface="Courier"/>
                <a:cs typeface="Courier"/>
              </a:rPr>
              <a:t>                    LEFT</a:t>
            </a:r>
            <a:endParaRPr lang="en-US" sz="1600" dirty="0">
              <a:latin typeface="Courier"/>
              <a:cs typeface="Courier"/>
            </a:endParaRPr>
          </a:p>
          <a:p>
            <a:pPr lvl="1" algn="just">
              <a:buFont typeface="Wingdings" charset="2"/>
              <a:buNone/>
            </a:pPr>
            <a:r>
              <a:rPr lang="en-US" sz="1600" dirty="0" smtClean="0">
                <a:latin typeface="Courier"/>
                <a:cs typeface="Courier"/>
              </a:rPr>
              <a:t>         </a:t>
            </a:r>
            <a:r>
              <a:rPr lang="en-US" sz="1600" dirty="0" err="1" smtClean="0">
                <a:latin typeface="Courier"/>
                <a:cs typeface="Courier"/>
              </a:rPr>
              <a:t>ptr</a:t>
            </a:r>
            <a:r>
              <a:rPr lang="en-US" sz="1600" dirty="0">
                <a:latin typeface="Courier"/>
                <a:cs typeface="Courier"/>
              </a:rPr>
              <a:t>(</a:t>
            </a:r>
            <a:r>
              <a:rPr lang="en-US" sz="1600" dirty="0" err="1">
                <a:latin typeface="Courier"/>
                <a:cs typeface="Courier"/>
              </a:rPr>
              <a:t>i,j</a:t>
            </a:r>
            <a:r>
              <a:rPr lang="en-US" sz="1600" dirty="0" smtClean="0">
                <a:latin typeface="Courier"/>
                <a:cs typeface="Courier"/>
              </a:rPr>
              <a:t>)=   DOWN</a:t>
            </a:r>
            <a:endParaRPr lang="en-US" sz="1600" dirty="0">
              <a:latin typeface="Courier"/>
              <a:cs typeface="Courier"/>
            </a:endParaRPr>
          </a:p>
          <a:p>
            <a:pPr lvl="1" algn="just">
              <a:buFont typeface="Wingdings" charset="2"/>
              <a:buNone/>
            </a:pPr>
            <a:r>
              <a:rPr lang="en-US" sz="1600" dirty="0">
                <a:latin typeface="Courier"/>
                <a:cs typeface="Courier"/>
              </a:rPr>
              <a:t>    </a:t>
            </a:r>
            <a:r>
              <a:rPr lang="en-US" sz="1600" dirty="0" smtClean="0">
                <a:latin typeface="Courier"/>
                <a:cs typeface="Courier"/>
              </a:rPr>
              <a:t>                 DIAG</a:t>
            </a:r>
          </a:p>
          <a:p>
            <a:pPr lvl="1" algn="just">
              <a:buFont typeface="Wingdings" charset="2"/>
              <a:buNone/>
            </a:pPr>
            <a:endParaRPr lang="en-US" sz="1600" dirty="0">
              <a:latin typeface="Courier"/>
              <a:cs typeface="Courier"/>
            </a:endParaRPr>
          </a:p>
        </p:txBody>
      </p:sp>
      <p:sp>
        <p:nvSpPr>
          <p:cNvPr id="9" name="AutoShape 5"/>
          <p:cNvSpPr>
            <a:spLocks/>
          </p:cNvSpPr>
          <p:nvPr/>
        </p:nvSpPr>
        <p:spPr bwMode="auto">
          <a:xfrm>
            <a:off x="3200400" y="2724150"/>
            <a:ext cx="228600" cy="990600"/>
          </a:xfrm>
          <a:prstGeom prst="leftBrace">
            <a:avLst>
              <a:gd name="adj1" fmla="val 37516"/>
              <a:gd name="adj2" fmla="val 50000"/>
            </a:avLst>
          </a:prstGeom>
          <a:noFill/>
          <a:ln w="25400">
            <a:solidFill>
              <a:srgbClr val="000066"/>
            </a:solidFill>
            <a:round/>
            <a:headEnd/>
            <a:tailEnd/>
          </a:ln>
        </p:spPr>
        <p:txBody>
          <a:bodyPr wrap="none" anchor="ctr">
            <a:prstTxWarp prst="textNoShape">
              <a:avLst/>
            </a:prstTxWarp>
          </a:bodyPr>
          <a:lstStyle/>
          <a:p>
            <a:pPr algn="ctr"/>
            <a:endParaRPr lang="en-US" sz="2400" dirty="0">
              <a:solidFill>
                <a:srgbClr val="000066"/>
              </a:solidFill>
              <a:latin typeface="Times New Roman" charset="0"/>
            </a:endParaRPr>
          </a:p>
        </p:txBody>
      </p:sp>
      <p:sp>
        <p:nvSpPr>
          <p:cNvPr id="10" name="AutoShape 5"/>
          <p:cNvSpPr>
            <a:spLocks/>
          </p:cNvSpPr>
          <p:nvPr/>
        </p:nvSpPr>
        <p:spPr bwMode="auto">
          <a:xfrm>
            <a:off x="5334000" y="3352800"/>
            <a:ext cx="76200" cy="666750"/>
          </a:xfrm>
          <a:prstGeom prst="leftBrace">
            <a:avLst>
              <a:gd name="adj1" fmla="val 37495"/>
              <a:gd name="adj2" fmla="val 50000"/>
            </a:avLst>
          </a:prstGeom>
          <a:noFill/>
          <a:ln w="25400">
            <a:solidFill>
              <a:srgbClr val="000066"/>
            </a:solidFill>
            <a:round/>
            <a:headEnd/>
            <a:tailEnd/>
          </a:ln>
        </p:spPr>
        <p:txBody>
          <a:bodyPr wrap="none" anchor="ctr">
            <a:prstTxWarp prst="textNoShape">
              <a:avLst/>
            </a:prstTxWarp>
          </a:bodyPr>
          <a:lstStyle/>
          <a:p>
            <a:pPr algn="ctr"/>
            <a:endParaRPr lang="en-US" sz="2400">
              <a:solidFill>
                <a:srgbClr val="000066"/>
              </a:solidFill>
              <a:latin typeface="Times New Roman" charset="0"/>
            </a:endParaRPr>
          </a:p>
        </p:txBody>
      </p:sp>
      <p:sp>
        <p:nvSpPr>
          <p:cNvPr id="6" name="AutoShape 5"/>
          <p:cNvSpPr>
            <a:spLocks/>
          </p:cNvSpPr>
          <p:nvPr/>
        </p:nvSpPr>
        <p:spPr bwMode="auto">
          <a:xfrm>
            <a:off x="3048000" y="3867150"/>
            <a:ext cx="228600" cy="990600"/>
          </a:xfrm>
          <a:prstGeom prst="leftBrace">
            <a:avLst>
              <a:gd name="adj1" fmla="val 37516"/>
              <a:gd name="adj2" fmla="val 50000"/>
            </a:avLst>
          </a:prstGeom>
          <a:noFill/>
          <a:ln w="25400">
            <a:solidFill>
              <a:srgbClr val="000066"/>
            </a:solidFill>
            <a:round/>
            <a:headEnd/>
            <a:tailEnd/>
          </a:ln>
        </p:spPr>
        <p:txBody>
          <a:bodyPr wrap="none" anchor="ctr">
            <a:prstTxWarp prst="textNoShape">
              <a:avLst/>
            </a:prstTxWarp>
          </a:bodyPr>
          <a:lstStyle/>
          <a:p>
            <a:pPr algn="ctr"/>
            <a:endParaRPr lang="en-US" sz="2400">
              <a:solidFill>
                <a:srgbClr val="000066"/>
              </a:solidFill>
              <a:latin typeface="Times New Roman" charset="0"/>
            </a:endParaRPr>
          </a:p>
        </p:txBody>
      </p:sp>
      <p:sp>
        <p:nvSpPr>
          <p:cNvPr id="7" name="TextBox 15"/>
          <p:cNvSpPr txBox="1">
            <a:spLocks noChangeArrowheads="1"/>
          </p:cNvSpPr>
          <p:nvPr/>
        </p:nvSpPr>
        <p:spPr bwMode="auto">
          <a:xfrm>
            <a:off x="3962400" y="3943350"/>
            <a:ext cx="831365" cy="235962"/>
          </a:xfrm>
          <a:prstGeom prst="rect">
            <a:avLst/>
          </a:prstGeom>
          <a:solidFill>
            <a:srgbClr val="FFFF00"/>
          </a:solidFill>
          <a:ln w="9525">
            <a:solidFill>
              <a:schemeClr val="accent2"/>
            </a:solidFill>
            <a:miter lim="800000"/>
            <a:headEnd/>
            <a:tailEnd/>
          </a:ln>
        </p:spPr>
        <p:txBody>
          <a:bodyPr wrap="none">
            <a:prstTxWarp prst="textNoShape">
              <a:avLst/>
            </a:prstTxWarp>
            <a:spAutoFit/>
          </a:bodyPr>
          <a:lstStyle/>
          <a:p>
            <a:pPr>
              <a:lnSpc>
                <a:spcPct val="60000"/>
              </a:lnSpc>
            </a:pPr>
            <a:r>
              <a:rPr lang="en-US" sz="1400" dirty="0" smtClean="0">
                <a:latin typeface="Calibri"/>
                <a:cs typeface="Calibri"/>
              </a:rPr>
              <a:t>insertion</a:t>
            </a:r>
            <a:endParaRPr lang="en-US" sz="1400" dirty="0">
              <a:latin typeface="Calibri"/>
              <a:cs typeface="Calibri"/>
            </a:endParaRPr>
          </a:p>
        </p:txBody>
      </p:sp>
      <p:sp>
        <p:nvSpPr>
          <p:cNvPr id="8" name="TextBox 16"/>
          <p:cNvSpPr txBox="1">
            <a:spLocks noChangeArrowheads="1"/>
          </p:cNvSpPr>
          <p:nvPr/>
        </p:nvSpPr>
        <p:spPr bwMode="auto">
          <a:xfrm>
            <a:off x="3962400" y="4248150"/>
            <a:ext cx="787883" cy="235962"/>
          </a:xfrm>
          <a:prstGeom prst="rect">
            <a:avLst/>
          </a:prstGeom>
          <a:solidFill>
            <a:srgbClr val="FFFF00"/>
          </a:solidFill>
          <a:ln w="9525">
            <a:solidFill>
              <a:schemeClr val="accent2"/>
            </a:solidFill>
            <a:miter lim="800000"/>
            <a:headEnd/>
            <a:tailEnd/>
          </a:ln>
        </p:spPr>
        <p:txBody>
          <a:bodyPr wrap="none">
            <a:prstTxWarp prst="textNoShape">
              <a:avLst/>
            </a:prstTxWarp>
            <a:spAutoFit/>
          </a:bodyPr>
          <a:lstStyle/>
          <a:p>
            <a:pPr>
              <a:lnSpc>
                <a:spcPct val="60000"/>
              </a:lnSpc>
            </a:pPr>
            <a:r>
              <a:rPr lang="en-US" sz="1400" dirty="0" smtClean="0">
                <a:latin typeface="Calibri"/>
                <a:cs typeface="Calibri"/>
              </a:rPr>
              <a:t>deletion</a:t>
            </a:r>
            <a:endParaRPr lang="en-US" sz="1400" dirty="0">
              <a:latin typeface="Calibri"/>
              <a:cs typeface="Calibri"/>
            </a:endParaRPr>
          </a:p>
        </p:txBody>
      </p:sp>
      <p:sp>
        <p:nvSpPr>
          <p:cNvPr id="11" name="TextBox 17"/>
          <p:cNvSpPr txBox="1">
            <a:spLocks noChangeArrowheads="1"/>
          </p:cNvSpPr>
          <p:nvPr/>
        </p:nvSpPr>
        <p:spPr bwMode="auto">
          <a:xfrm>
            <a:off x="3962400" y="4552950"/>
            <a:ext cx="1066800" cy="235962"/>
          </a:xfrm>
          <a:prstGeom prst="rect">
            <a:avLst/>
          </a:prstGeom>
          <a:solidFill>
            <a:srgbClr val="FFFF00"/>
          </a:solidFill>
          <a:ln w="9525">
            <a:solidFill>
              <a:schemeClr val="accent2"/>
            </a:solidFill>
            <a:miter lim="800000"/>
            <a:headEnd/>
            <a:tailEnd/>
          </a:ln>
        </p:spPr>
        <p:txBody>
          <a:bodyPr wrap="square">
            <a:prstTxWarp prst="textNoShape">
              <a:avLst/>
            </a:prstTxWarp>
            <a:spAutoFit/>
          </a:bodyPr>
          <a:lstStyle/>
          <a:p>
            <a:pPr>
              <a:lnSpc>
                <a:spcPct val="60000"/>
              </a:lnSpc>
            </a:pPr>
            <a:r>
              <a:rPr lang="en-US" sz="1400" dirty="0" smtClean="0">
                <a:latin typeface="Calibri"/>
                <a:cs typeface="Calibri"/>
              </a:rPr>
              <a:t>substitution</a:t>
            </a:r>
            <a:endParaRPr lang="en-US" sz="1400" dirty="0">
              <a:latin typeface="Calibri"/>
              <a:cs typeface="Calibri"/>
            </a:endParaRPr>
          </a:p>
        </p:txBody>
      </p:sp>
      <p:sp>
        <p:nvSpPr>
          <p:cNvPr id="12" name="TextBox 15"/>
          <p:cNvSpPr txBox="1">
            <a:spLocks noChangeArrowheads="1"/>
          </p:cNvSpPr>
          <p:nvPr/>
        </p:nvSpPr>
        <p:spPr bwMode="auto">
          <a:xfrm>
            <a:off x="5493235" y="3105150"/>
            <a:ext cx="831365" cy="235962"/>
          </a:xfrm>
          <a:prstGeom prst="rect">
            <a:avLst/>
          </a:prstGeom>
          <a:solidFill>
            <a:srgbClr val="FFFF00"/>
          </a:solidFill>
          <a:ln w="9525">
            <a:solidFill>
              <a:schemeClr val="accent2"/>
            </a:solidFill>
            <a:miter lim="800000"/>
            <a:headEnd/>
            <a:tailEnd/>
          </a:ln>
        </p:spPr>
        <p:txBody>
          <a:bodyPr wrap="none">
            <a:prstTxWarp prst="textNoShape">
              <a:avLst/>
            </a:prstTxWarp>
            <a:spAutoFit/>
          </a:bodyPr>
          <a:lstStyle/>
          <a:p>
            <a:pPr>
              <a:lnSpc>
                <a:spcPct val="60000"/>
              </a:lnSpc>
            </a:pPr>
            <a:r>
              <a:rPr lang="en-US" sz="1400" dirty="0" smtClean="0">
                <a:latin typeface="Calibri"/>
                <a:cs typeface="Calibri"/>
              </a:rPr>
              <a:t>insertion</a:t>
            </a:r>
            <a:endParaRPr lang="en-US" sz="1400" dirty="0">
              <a:latin typeface="Calibri"/>
              <a:cs typeface="Calibri"/>
            </a:endParaRPr>
          </a:p>
        </p:txBody>
      </p:sp>
      <p:sp>
        <p:nvSpPr>
          <p:cNvPr id="13" name="TextBox 16"/>
          <p:cNvSpPr txBox="1">
            <a:spLocks noChangeArrowheads="1"/>
          </p:cNvSpPr>
          <p:nvPr/>
        </p:nvSpPr>
        <p:spPr bwMode="auto">
          <a:xfrm>
            <a:off x="5486400" y="2792988"/>
            <a:ext cx="787883" cy="235962"/>
          </a:xfrm>
          <a:prstGeom prst="rect">
            <a:avLst/>
          </a:prstGeom>
          <a:solidFill>
            <a:srgbClr val="FFFF00"/>
          </a:solidFill>
          <a:ln w="9525">
            <a:solidFill>
              <a:schemeClr val="accent2"/>
            </a:solidFill>
            <a:miter lim="800000"/>
            <a:headEnd/>
            <a:tailEnd/>
          </a:ln>
        </p:spPr>
        <p:txBody>
          <a:bodyPr wrap="none">
            <a:prstTxWarp prst="textNoShape">
              <a:avLst/>
            </a:prstTxWarp>
            <a:spAutoFit/>
          </a:bodyPr>
          <a:lstStyle/>
          <a:p>
            <a:pPr>
              <a:lnSpc>
                <a:spcPct val="60000"/>
              </a:lnSpc>
            </a:pPr>
            <a:r>
              <a:rPr lang="en-US" sz="1400" dirty="0" smtClean="0">
                <a:latin typeface="Calibri"/>
                <a:cs typeface="Calibri"/>
              </a:rPr>
              <a:t>deletion</a:t>
            </a:r>
            <a:endParaRPr lang="en-US" sz="1400" dirty="0">
              <a:latin typeface="Calibri"/>
              <a:cs typeface="Calibri"/>
            </a:endParaRPr>
          </a:p>
        </p:txBody>
      </p:sp>
      <p:sp>
        <p:nvSpPr>
          <p:cNvPr id="14" name="TextBox 17"/>
          <p:cNvSpPr txBox="1">
            <a:spLocks noChangeArrowheads="1"/>
          </p:cNvSpPr>
          <p:nvPr/>
        </p:nvSpPr>
        <p:spPr bwMode="auto">
          <a:xfrm>
            <a:off x="7391400" y="3402588"/>
            <a:ext cx="1066800" cy="235962"/>
          </a:xfrm>
          <a:prstGeom prst="rect">
            <a:avLst/>
          </a:prstGeom>
          <a:solidFill>
            <a:srgbClr val="FFFF00"/>
          </a:solidFill>
          <a:ln w="9525">
            <a:solidFill>
              <a:schemeClr val="accent2"/>
            </a:solidFill>
            <a:miter lim="800000"/>
            <a:headEnd/>
            <a:tailEnd/>
          </a:ln>
        </p:spPr>
        <p:txBody>
          <a:bodyPr wrap="square">
            <a:prstTxWarp prst="textNoShape">
              <a:avLst/>
            </a:prstTxWarp>
            <a:spAutoFit/>
          </a:bodyPr>
          <a:lstStyle/>
          <a:p>
            <a:pPr>
              <a:lnSpc>
                <a:spcPct val="60000"/>
              </a:lnSpc>
            </a:pPr>
            <a:r>
              <a:rPr lang="en-US" sz="1400" dirty="0" smtClean="0">
                <a:latin typeface="Calibri"/>
                <a:cs typeface="Calibri"/>
              </a:rPr>
              <a:t>substitution</a:t>
            </a:r>
            <a:endParaRPr lang="en-US" sz="1400" dirty="0">
              <a:latin typeface="Calibri"/>
              <a:cs typeface="Calibri"/>
            </a:endParaRPr>
          </a:p>
        </p:txBody>
      </p:sp>
    </p:spTree>
    <p:extLst>
      <p:ext uri="{BB962C8B-B14F-4D97-AF65-F5344CB8AC3E}">
        <p14:creationId xmlns:p14="http://schemas.microsoft.com/office/powerpoint/2010/main" val="25225509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752600" y="0"/>
            <a:ext cx="7772400" cy="857250"/>
          </a:xfrm>
        </p:spPr>
        <p:txBody>
          <a:bodyPr/>
          <a:lstStyle/>
          <a:p>
            <a:r>
              <a:rPr lang="en-US" dirty="0"/>
              <a:t>The </a:t>
            </a:r>
            <a:r>
              <a:rPr lang="en-US" dirty="0" smtClean="0"/>
              <a:t>Distance Matrix</a:t>
            </a:r>
            <a:endParaRPr lang="en-US" dirty="0"/>
          </a:p>
        </p:txBody>
      </p:sp>
      <p:sp>
        <p:nvSpPr>
          <p:cNvPr id="120921" name="Footer Placeholder 3"/>
          <p:cNvSpPr>
            <a:spLocks noGrp="1"/>
          </p:cNvSpPr>
          <p:nvPr>
            <p:ph type="ftr" sz="quarter" idx="11"/>
          </p:nvPr>
        </p:nvSpPr>
        <p:spPr>
          <a:xfrm>
            <a:off x="228600" y="4800600"/>
            <a:ext cx="3276600" cy="342900"/>
          </a:xfrm>
          <a:noFill/>
        </p:spPr>
        <p:txBody>
          <a:bodyPr/>
          <a:lstStyle/>
          <a:p>
            <a:r>
              <a:rPr lang="en-US" dirty="0"/>
              <a:t>Slide </a:t>
            </a:r>
            <a:r>
              <a:rPr lang="en-US" dirty="0" smtClean="0"/>
              <a:t>adapted from </a:t>
            </a:r>
            <a:r>
              <a:rPr lang="en-US" dirty="0" err="1" smtClean="0"/>
              <a:t>Serafim</a:t>
            </a:r>
            <a:r>
              <a:rPr lang="en-US" dirty="0" smtClean="0"/>
              <a:t> </a:t>
            </a:r>
            <a:r>
              <a:rPr lang="en-US" dirty="0" err="1"/>
              <a:t>Batzoglou</a:t>
            </a:r>
            <a:endParaRPr lang="en-US" dirty="0"/>
          </a:p>
        </p:txBody>
      </p:sp>
      <p:sp>
        <p:nvSpPr>
          <p:cNvPr id="120835" name="Rectangle 3"/>
          <p:cNvSpPr>
            <a:spLocks noChangeArrowheads="1"/>
          </p:cNvSpPr>
          <p:nvPr/>
        </p:nvSpPr>
        <p:spPr bwMode="auto">
          <a:xfrm>
            <a:off x="1228725" y="1445419"/>
            <a:ext cx="3810000" cy="2800350"/>
          </a:xfrm>
          <a:prstGeom prst="rect">
            <a:avLst/>
          </a:prstGeom>
          <a:noFill/>
          <a:ln w="19050">
            <a:solidFill>
              <a:schemeClr val="bg2">
                <a:lumMod val="75000"/>
              </a:schemeClr>
            </a:solidFill>
            <a:miter lim="800000"/>
            <a:headEnd/>
            <a:tailEnd/>
          </a:ln>
        </p:spPr>
        <p:txBody>
          <a:bodyPr wrap="none" anchor="ctr">
            <a:prstTxWarp prst="textNoShape">
              <a:avLst/>
            </a:prstTxWarp>
          </a:bodyPr>
          <a:lstStyle/>
          <a:p>
            <a:endParaRPr lang="en-US"/>
          </a:p>
        </p:txBody>
      </p:sp>
      <p:sp>
        <p:nvSpPr>
          <p:cNvPr id="120836" name="Line 4"/>
          <p:cNvSpPr>
            <a:spLocks noChangeShapeType="1"/>
          </p:cNvSpPr>
          <p:nvPr/>
        </p:nvSpPr>
        <p:spPr bwMode="auto">
          <a:xfrm>
            <a:off x="1228725" y="4158854"/>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37" name="Line 5"/>
          <p:cNvSpPr>
            <a:spLocks noChangeShapeType="1"/>
          </p:cNvSpPr>
          <p:nvPr/>
        </p:nvSpPr>
        <p:spPr bwMode="auto">
          <a:xfrm>
            <a:off x="1233488" y="4085035"/>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38" name="Line 6"/>
          <p:cNvSpPr>
            <a:spLocks noChangeShapeType="1"/>
          </p:cNvSpPr>
          <p:nvPr/>
        </p:nvSpPr>
        <p:spPr bwMode="auto">
          <a:xfrm>
            <a:off x="1233488" y="4017169"/>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39" name="Line 7"/>
          <p:cNvSpPr>
            <a:spLocks noChangeShapeType="1"/>
          </p:cNvSpPr>
          <p:nvPr/>
        </p:nvSpPr>
        <p:spPr bwMode="auto">
          <a:xfrm>
            <a:off x="1228725" y="3949304"/>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0" name="Line 8"/>
          <p:cNvSpPr>
            <a:spLocks noChangeShapeType="1"/>
          </p:cNvSpPr>
          <p:nvPr/>
        </p:nvSpPr>
        <p:spPr bwMode="auto">
          <a:xfrm>
            <a:off x="1233488" y="388501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1" name="Line 9"/>
          <p:cNvSpPr>
            <a:spLocks noChangeShapeType="1"/>
          </p:cNvSpPr>
          <p:nvPr/>
        </p:nvSpPr>
        <p:spPr bwMode="auto">
          <a:xfrm>
            <a:off x="1228725" y="3811191"/>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2" name="Line 10"/>
          <p:cNvSpPr>
            <a:spLocks noChangeShapeType="1"/>
          </p:cNvSpPr>
          <p:nvPr/>
        </p:nvSpPr>
        <p:spPr bwMode="auto">
          <a:xfrm>
            <a:off x="1219200" y="3743325"/>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3" name="Line 11"/>
          <p:cNvSpPr>
            <a:spLocks noChangeShapeType="1"/>
          </p:cNvSpPr>
          <p:nvPr/>
        </p:nvSpPr>
        <p:spPr bwMode="auto">
          <a:xfrm>
            <a:off x="1233488" y="367546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4" name="Line 12"/>
          <p:cNvSpPr>
            <a:spLocks noChangeShapeType="1"/>
          </p:cNvSpPr>
          <p:nvPr/>
        </p:nvSpPr>
        <p:spPr bwMode="auto">
          <a:xfrm>
            <a:off x="1233488" y="3601641"/>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5" name="Line 13"/>
          <p:cNvSpPr>
            <a:spLocks noChangeShapeType="1"/>
          </p:cNvSpPr>
          <p:nvPr/>
        </p:nvSpPr>
        <p:spPr bwMode="auto">
          <a:xfrm>
            <a:off x="1228725" y="3527822"/>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6" name="Line 14"/>
          <p:cNvSpPr>
            <a:spLocks noChangeShapeType="1"/>
          </p:cNvSpPr>
          <p:nvPr/>
        </p:nvSpPr>
        <p:spPr bwMode="auto">
          <a:xfrm>
            <a:off x="1228725" y="3459956"/>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7" name="Line 15"/>
          <p:cNvSpPr>
            <a:spLocks noChangeShapeType="1"/>
          </p:cNvSpPr>
          <p:nvPr/>
        </p:nvSpPr>
        <p:spPr bwMode="auto">
          <a:xfrm>
            <a:off x="1233488" y="3392091"/>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8" name="Line 16"/>
          <p:cNvSpPr>
            <a:spLocks noChangeShapeType="1"/>
          </p:cNvSpPr>
          <p:nvPr/>
        </p:nvSpPr>
        <p:spPr bwMode="auto">
          <a:xfrm>
            <a:off x="1220788" y="3327797"/>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49" name="Line 17"/>
          <p:cNvSpPr>
            <a:spLocks noChangeShapeType="1"/>
          </p:cNvSpPr>
          <p:nvPr/>
        </p:nvSpPr>
        <p:spPr bwMode="auto">
          <a:xfrm>
            <a:off x="1233488" y="3253979"/>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0" name="Line 18"/>
          <p:cNvSpPr>
            <a:spLocks noChangeShapeType="1"/>
          </p:cNvSpPr>
          <p:nvPr/>
        </p:nvSpPr>
        <p:spPr bwMode="auto">
          <a:xfrm>
            <a:off x="1223963" y="3186113"/>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1" name="Line 19"/>
          <p:cNvSpPr>
            <a:spLocks noChangeShapeType="1"/>
          </p:cNvSpPr>
          <p:nvPr/>
        </p:nvSpPr>
        <p:spPr bwMode="auto">
          <a:xfrm>
            <a:off x="1238250" y="3118247"/>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2" name="Line 20"/>
          <p:cNvSpPr>
            <a:spLocks noChangeShapeType="1"/>
          </p:cNvSpPr>
          <p:nvPr/>
        </p:nvSpPr>
        <p:spPr bwMode="auto">
          <a:xfrm>
            <a:off x="1233488" y="3040856"/>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3" name="Line 21"/>
          <p:cNvSpPr>
            <a:spLocks noChangeShapeType="1"/>
          </p:cNvSpPr>
          <p:nvPr/>
        </p:nvSpPr>
        <p:spPr bwMode="auto">
          <a:xfrm>
            <a:off x="1238250" y="2967038"/>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4" name="Line 22"/>
          <p:cNvSpPr>
            <a:spLocks noChangeShapeType="1"/>
          </p:cNvSpPr>
          <p:nvPr/>
        </p:nvSpPr>
        <p:spPr bwMode="auto">
          <a:xfrm>
            <a:off x="1238250" y="2899172"/>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5" name="Line 23"/>
          <p:cNvSpPr>
            <a:spLocks noChangeShapeType="1"/>
          </p:cNvSpPr>
          <p:nvPr/>
        </p:nvSpPr>
        <p:spPr bwMode="auto">
          <a:xfrm>
            <a:off x="1233488" y="2831306"/>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6" name="Line 24"/>
          <p:cNvSpPr>
            <a:spLocks noChangeShapeType="1"/>
          </p:cNvSpPr>
          <p:nvPr/>
        </p:nvSpPr>
        <p:spPr bwMode="auto">
          <a:xfrm>
            <a:off x="1238250" y="2767013"/>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7" name="Line 25"/>
          <p:cNvSpPr>
            <a:spLocks noChangeShapeType="1"/>
          </p:cNvSpPr>
          <p:nvPr/>
        </p:nvSpPr>
        <p:spPr bwMode="auto">
          <a:xfrm>
            <a:off x="1233488" y="2693194"/>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8" name="Line 26"/>
          <p:cNvSpPr>
            <a:spLocks noChangeShapeType="1"/>
          </p:cNvSpPr>
          <p:nvPr/>
        </p:nvSpPr>
        <p:spPr bwMode="auto">
          <a:xfrm>
            <a:off x="1223963" y="2625329"/>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59" name="Line 27"/>
          <p:cNvSpPr>
            <a:spLocks noChangeShapeType="1"/>
          </p:cNvSpPr>
          <p:nvPr/>
        </p:nvSpPr>
        <p:spPr bwMode="auto">
          <a:xfrm>
            <a:off x="1228725" y="2557463"/>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0" name="Line 28"/>
          <p:cNvSpPr>
            <a:spLocks noChangeShapeType="1"/>
          </p:cNvSpPr>
          <p:nvPr/>
        </p:nvSpPr>
        <p:spPr bwMode="auto">
          <a:xfrm>
            <a:off x="1220788" y="2490788"/>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1" name="Line 29"/>
          <p:cNvSpPr>
            <a:spLocks noChangeShapeType="1"/>
          </p:cNvSpPr>
          <p:nvPr/>
        </p:nvSpPr>
        <p:spPr bwMode="auto">
          <a:xfrm>
            <a:off x="1233488" y="2409825"/>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2" name="Line 30"/>
          <p:cNvSpPr>
            <a:spLocks noChangeShapeType="1"/>
          </p:cNvSpPr>
          <p:nvPr/>
        </p:nvSpPr>
        <p:spPr bwMode="auto">
          <a:xfrm>
            <a:off x="1233488" y="234196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3" name="Line 31"/>
          <p:cNvSpPr>
            <a:spLocks noChangeShapeType="1"/>
          </p:cNvSpPr>
          <p:nvPr/>
        </p:nvSpPr>
        <p:spPr bwMode="auto">
          <a:xfrm>
            <a:off x="1238250" y="2274094"/>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4" name="Line 32"/>
          <p:cNvSpPr>
            <a:spLocks noChangeShapeType="1"/>
          </p:cNvSpPr>
          <p:nvPr/>
        </p:nvSpPr>
        <p:spPr bwMode="auto">
          <a:xfrm>
            <a:off x="1225550" y="220980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5" name="Line 33"/>
          <p:cNvSpPr>
            <a:spLocks noChangeShapeType="1"/>
          </p:cNvSpPr>
          <p:nvPr/>
        </p:nvSpPr>
        <p:spPr bwMode="auto">
          <a:xfrm>
            <a:off x="1230313" y="2135981"/>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6" name="Line 34"/>
          <p:cNvSpPr>
            <a:spLocks noChangeShapeType="1"/>
          </p:cNvSpPr>
          <p:nvPr/>
        </p:nvSpPr>
        <p:spPr bwMode="auto">
          <a:xfrm>
            <a:off x="1228725" y="2068116"/>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7" name="Line 35"/>
          <p:cNvSpPr>
            <a:spLocks noChangeShapeType="1"/>
          </p:cNvSpPr>
          <p:nvPr/>
        </p:nvSpPr>
        <p:spPr bwMode="auto">
          <a:xfrm>
            <a:off x="1233488" y="200025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8" name="Line 36"/>
          <p:cNvSpPr>
            <a:spLocks noChangeShapeType="1"/>
          </p:cNvSpPr>
          <p:nvPr/>
        </p:nvSpPr>
        <p:spPr bwMode="auto">
          <a:xfrm>
            <a:off x="1228725" y="194191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69" name="Line 37"/>
          <p:cNvSpPr>
            <a:spLocks noChangeShapeType="1"/>
          </p:cNvSpPr>
          <p:nvPr/>
        </p:nvSpPr>
        <p:spPr bwMode="auto">
          <a:xfrm>
            <a:off x="1228725" y="1874044"/>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0" name="Line 38"/>
          <p:cNvSpPr>
            <a:spLocks noChangeShapeType="1"/>
          </p:cNvSpPr>
          <p:nvPr/>
        </p:nvSpPr>
        <p:spPr bwMode="auto">
          <a:xfrm>
            <a:off x="1233488" y="1806179"/>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1" name="Line 39"/>
          <p:cNvSpPr>
            <a:spLocks noChangeShapeType="1"/>
          </p:cNvSpPr>
          <p:nvPr/>
        </p:nvSpPr>
        <p:spPr bwMode="auto">
          <a:xfrm>
            <a:off x="1220788" y="1741885"/>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2" name="Line 40"/>
          <p:cNvSpPr>
            <a:spLocks noChangeShapeType="1"/>
          </p:cNvSpPr>
          <p:nvPr/>
        </p:nvSpPr>
        <p:spPr bwMode="auto">
          <a:xfrm>
            <a:off x="1233488" y="1668066"/>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3" name="Line 41"/>
          <p:cNvSpPr>
            <a:spLocks noChangeShapeType="1"/>
          </p:cNvSpPr>
          <p:nvPr/>
        </p:nvSpPr>
        <p:spPr bwMode="auto">
          <a:xfrm>
            <a:off x="1223963" y="1600200"/>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4" name="Line 42"/>
          <p:cNvSpPr>
            <a:spLocks noChangeShapeType="1"/>
          </p:cNvSpPr>
          <p:nvPr/>
        </p:nvSpPr>
        <p:spPr bwMode="auto">
          <a:xfrm>
            <a:off x="1238250" y="1532335"/>
            <a:ext cx="3810000" cy="0"/>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5" name="Line 43"/>
          <p:cNvSpPr>
            <a:spLocks noChangeShapeType="1"/>
          </p:cNvSpPr>
          <p:nvPr/>
        </p:nvSpPr>
        <p:spPr bwMode="auto">
          <a:xfrm flipV="1">
            <a:off x="1330325"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6" name="Line 44"/>
          <p:cNvSpPr>
            <a:spLocks noChangeShapeType="1"/>
          </p:cNvSpPr>
          <p:nvPr/>
        </p:nvSpPr>
        <p:spPr bwMode="auto">
          <a:xfrm flipV="1">
            <a:off x="1427163" y="1452563"/>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7" name="Line 45"/>
          <p:cNvSpPr>
            <a:spLocks noChangeShapeType="1"/>
          </p:cNvSpPr>
          <p:nvPr/>
        </p:nvSpPr>
        <p:spPr bwMode="auto">
          <a:xfrm flipV="1">
            <a:off x="1528763"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8" name="Line 46"/>
          <p:cNvSpPr>
            <a:spLocks noChangeShapeType="1"/>
          </p:cNvSpPr>
          <p:nvPr/>
        </p:nvSpPr>
        <p:spPr bwMode="auto">
          <a:xfrm flipV="1">
            <a:off x="1617663"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79" name="Line 47"/>
          <p:cNvSpPr>
            <a:spLocks noChangeShapeType="1"/>
          </p:cNvSpPr>
          <p:nvPr/>
        </p:nvSpPr>
        <p:spPr bwMode="auto">
          <a:xfrm flipV="1">
            <a:off x="1704975" y="1452563"/>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0" name="Line 48"/>
          <p:cNvSpPr>
            <a:spLocks noChangeShapeType="1"/>
          </p:cNvSpPr>
          <p:nvPr/>
        </p:nvSpPr>
        <p:spPr bwMode="auto">
          <a:xfrm flipV="1">
            <a:off x="1801813" y="1456135"/>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1" name="Line 49"/>
          <p:cNvSpPr>
            <a:spLocks noChangeShapeType="1"/>
          </p:cNvSpPr>
          <p:nvPr/>
        </p:nvSpPr>
        <p:spPr bwMode="auto">
          <a:xfrm flipV="1">
            <a:off x="1903413"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2" name="Line 50"/>
          <p:cNvSpPr>
            <a:spLocks noChangeShapeType="1"/>
          </p:cNvSpPr>
          <p:nvPr/>
        </p:nvSpPr>
        <p:spPr bwMode="auto">
          <a:xfrm flipV="1">
            <a:off x="1992313" y="1452563"/>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3" name="Line 51"/>
          <p:cNvSpPr>
            <a:spLocks noChangeShapeType="1"/>
          </p:cNvSpPr>
          <p:nvPr/>
        </p:nvSpPr>
        <p:spPr bwMode="auto">
          <a:xfrm flipV="1">
            <a:off x="2082800"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4" name="Line 52"/>
          <p:cNvSpPr>
            <a:spLocks noChangeShapeType="1"/>
          </p:cNvSpPr>
          <p:nvPr/>
        </p:nvSpPr>
        <p:spPr bwMode="auto">
          <a:xfrm flipV="1">
            <a:off x="2179638"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5" name="Line 53"/>
          <p:cNvSpPr>
            <a:spLocks noChangeShapeType="1"/>
          </p:cNvSpPr>
          <p:nvPr/>
        </p:nvSpPr>
        <p:spPr bwMode="auto">
          <a:xfrm flipV="1">
            <a:off x="2281238" y="1441848"/>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6" name="Line 54"/>
          <p:cNvSpPr>
            <a:spLocks noChangeShapeType="1"/>
          </p:cNvSpPr>
          <p:nvPr/>
        </p:nvSpPr>
        <p:spPr bwMode="auto">
          <a:xfrm flipV="1">
            <a:off x="2370138"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7" name="Line 55"/>
          <p:cNvSpPr>
            <a:spLocks noChangeShapeType="1"/>
          </p:cNvSpPr>
          <p:nvPr/>
        </p:nvSpPr>
        <p:spPr bwMode="auto">
          <a:xfrm flipV="1">
            <a:off x="2457450"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8" name="Line 56"/>
          <p:cNvSpPr>
            <a:spLocks noChangeShapeType="1"/>
          </p:cNvSpPr>
          <p:nvPr/>
        </p:nvSpPr>
        <p:spPr bwMode="auto">
          <a:xfrm flipV="1">
            <a:off x="2554288" y="1452563"/>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89" name="Line 57"/>
          <p:cNvSpPr>
            <a:spLocks noChangeShapeType="1"/>
          </p:cNvSpPr>
          <p:nvPr/>
        </p:nvSpPr>
        <p:spPr bwMode="auto">
          <a:xfrm flipV="1">
            <a:off x="2655888"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0" name="Line 58"/>
          <p:cNvSpPr>
            <a:spLocks noChangeShapeType="1"/>
          </p:cNvSpPr>
          <p:nvPr/>
        </p:nvSpPr>
        <p:spPr bwMode="auto">
          <a:xfrm flipV="1">
            <a:off x="2744788"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1" name="Line 59"/>
          <p:cNvSpPr>
            <a:spLocks noChangeShapeType="1"/>
          </p:cNvSpPr>
          <p:nvPr/>
        </p:nvSpPr>
        <p:spPr bwMode="auto">
          <a:xfrm flipV="1">
            <a:off x="2849563"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2" name="Line 60"/>
          <p:cNvSpPr>
            <a:spLocks noChangeShapeType="1"/>
          </p:cNvSpPr>
          <p:nvPr/>
        </p:nvSpPr>
        <p:spPr bwMode="auto">
          <a:xfrm flipV="1">
            <a:off x="2946400"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3" name="Line 61"/>
          <p:cNvSpPr>
            <a:spLocks noChangeShapeType="1"/>
          </p:cNvSpPr>
          <p:nvPr/>
        </p:nvSpPr>
        <p:spPr bwMode="auto">
          <a:xfrm flipV="1">
            <a:off x="3048000" y="1441848"/>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4" name="Line 62"/>
          <p:cNvSpPr>
            <a:spLocks noChangeShapeType="1"/>
          </p:cNvSpPr>
          <p:nvPr/>
        </p:nvSpPr>
        <p:spPr bwMode="auto">
          <a:xfrm flipV="1">
            <a:off x="3136900"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5" name="Line 63"/>
          <p:cNvSpPr>
            <a:spLocks noChangeShapeType="1"/>
          </p:cNvSpPr>
          <p:nvPr/>
        </p:nvSpPr>
        <p:spPr bwMode="auto">
          <a:xfrm flipV="1">
            <a:off x="3224213"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6" name="Line 64"/>
          <p:cNvSpPr>
            <a:spLocks noChangeShapeType="1"/>
          </p:cNvSpPr>
          <p:nvPr/>
        </p:nvSpPr>
        <p:spPr bwMode="auto">
          <a:xfrm flipV="1">
            <a:off x="3321050" y="1452563"/>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7" name="Line 65"/>
          <p:cNvSpPr>
            <a:spLocks noChangeShapeType="1"/>
          </p:cNvSpPr>
          <p:nvPr/>
        </p:nvSpPr>
        <p:spPr bwMode="auto">
          <a:xfrm flipV="1">
            <a:off x="3422650"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8" name="Line 66"/>
          <p:cNvSpPr>
            <a:spLocks noChangeShapeType="1"/>
          </p:cNvSpPr>
          <p:nvPr/>
        </p:nvSpPr>
        <p:spPr bwMode="auto">
          <a:xfrm flipV="1">
            <a:off x="3511550"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899" name="Line 67"/>
          <p:cNvSpPr>
            <a:spLocks noChangeShapeType="1"/>
          </p:cNvSpPr>
          <p:nvPr/>
        </p:nvSpPr>
        <p:spPr bwMode="auto">
          <a:xfrm flipV="1">
            <a:off x="3602038" y="1441848"/>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0" name="Line 68"/>
          <p:cNvSpPr>
            <a:spLocks noChangeShapeType="1"/>
          </p:cNvSpPr>
          <p:nvPr/>
        </p:nvSpPr>
        <p:spPr bwMode="auto">
          <a:xfrm flipV="1">
            <a:off x="3698875"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1" name="Line 69"/>
          <p:cNvSpPr>
            <a:spLocks noChangeShapeType="1"/>
          </p:cNvSpPr>
          <p:nvPr/>
        </p:nvSpPr>
        <p:spPr bwMode="auto">
          <a:xfrm flipV="1">
            <a:off x="3800475" y="1438275"/>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2" name="Line 70"/>
          <p:cNvSpPr>
            <a:spLocks noChangeShapeType="1"/>
          </p:cNvSpPr>
          <p:nvPr/>
        </p:nvSpPr>
        <p:spPr bwMode="auto">
          <a:xfrm flipV="1">
            <a:off x="3889375" y="1441848"/>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3" name="Line 71"/>
          <p:cNvSpPr>
            <a:spLocks noChangeShapeType="1"/>
          </p:cNvSpPr>
          <p:nvPr/>
        </p:nvSpPr>
        <p:spPr bwMode="auto">
          <a:xfrm flipV="1">
            <a:off x="3976688"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4" name="Line 72"/>
          <p:cNvSpPr>
            <a:spLocks noChangeShapeType="1"/>
          </p:cNvSpPr>
          <p:nvPr/>
        </p:nvSpPr>
        <p:spPr bwMode="auto">
          <a:xfrm flipV="1">
            <a:off x="4073525"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5" name="Line 73"/>
          <p:cNvSpPr>
            <a:spLocks noChangeShapeType="1"/>
          </p:cNvSpPr>
          <p:nvPr/>
        </p:nvSpPr>
        <p:spPr bwMode="auto">
          <a:xfrm flipV="1">
            <a:off x="4175125" y="1441848"/>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6" name="Line 74"/>
          <p:cNvSpPr>
            <a:spLocks noChangeShapeType="1"/>
          </p:cNvSpPr>
          <p:nvPr/>
        </p:nvSpPr>
        <p:spPr bwMode="auto">
          <a:xfrm flipV="1">
            <a:off x="4264025"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7" name="Line 75"/>
          <p:cNvSpPr>
            <a:spLocks noChangeShapeType="1"/>
          </p:cNvSpPr>
          <p:nvPr/>
        </p:nvSpPr>
        <p:spPr bwMode="auto">
          <a:xfrm flipV="1">
            <a:off x="4359275" y="1441848"/>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8" name="Line 76"/>
          <p:cNvSpPr>
            <a:spLocks noChangeShapeType="1"/>
          </p:cNvSpPr>
          <p:nvPr/>
        </p:nvSpPr>
        <p:spPr bwMode="auto">
          <a:xfrm flipV="1">
            <a:off x="4448175"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09" name="Line 77"/>
          <p:cNvSpPr>
            <a:spLocks noChangeShapeType="1"/>
          </p:cNvSpPr>
          <p:nvPr/>
        </p:nvSpPr>
        <p:spPr bwMode="auto">
          <a:xfrm flipV="1">
            <a:off x="4535488"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10" name="Line 78"/>
          <p:cNvSpPr>
            <a:spLocks noChangeShapeType="1"/>
          </p:cNvSpPr>
          <p:nvPr/>
        </p:nvSpPr>
        <p:spPr bwMode="auto">
          <a:xfrm flipV="1">
            <a:off x="4632325" y="1452563"/>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11" name="Line 79"/>
          <p:cNvSpPr>
            <a:spLocks noChangeShapeType="1"/>
          </p:cNvSpPr>
          <p:nvPr/>
        </p:nvSpPr>
        <p:spPr bwMode="auto">
          <a:xfrm flipV="1">
            <a:off x="4733925"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12" name="Line 80"/>
          <p:cNvSpPr>
            <a:spLocks noChangeShapeType="1"/>
          </p:cNvSpPr>
          <p:nvPr/>
        </p:nvSpPr>
        <p:spPr bwMode="auto">
          <a:xfrm flipV="1">
            <a:off x="4822825" y="1448992"/>
            <a:ext cx="0" cy="2792015"/>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120913" name="Line 81"/>
          <p:cNvSpPr>
            <a:spLocks noChangeShapeType="1"/>
          </p:cNvSpPr>
          <p:nvPr/>
        </p:nvSpPr>
        <p:spPr bwMode="auto">
          <a:xfrm flipV="1">
            <a:off x="4929188" y="1445419"/>
            <a:ext cx="0" cy="2792016"/>
          </a:xfrm>
          <a:prstGeom prst="line">
            <a:avLst/>
          </a:prstGeom>
          <a:noFill/>
          <a:ln w="9525">
            <a:solidFill>
              <a:schemeClr val="bg2">
                <a:lumMod val="75000"/>
              </a:schemeClr>
            </a:solidFill>
            <a:round/>
            <a:headEnd/>
            <a:tailEnd/>
          </a:ln>
        </p:spPr>
        <p:txBody>
          <a:bodyPr>
            <a:prstTxWarp prst="textNoShape">
              <a:avLst/>
            </a:prstTxWarp>
          </a:bodyPr>
          <a:lstStyle/>
          <a:p>
            <a:endParaRPr lang="en-US"/>
          </a:p>
        </p:txBody>
      </p:sp>
      <p:sp>
        <p:nvSpPr>
          <p:cNvPr id="54354" name="Freeform 82"/>
          <p:cNvSpPr>
            <a:spLocks/>
          </p:cNvSpPr>
          <p:nvPr/>
        </p:nvSpPr>
        <p:spPr bwMode="auto">
          <a:xfrm flipH="1" flipV="1">
            <a:off x="1219200" y="1428750"/>
            <a:ext cx="3810000" cy="2819400"/>
          </a:xfrm>
          <a:custGeom>
            <a:avLst/>
            <a:gdLst>
              <a:gd name="T0" fmla="*/ 0 w 2333"/>
              <a:gd name="T1" fmla="*/ 2147483647 h 2275"/>
              <a:gd name="T2" fmla="*/ 2147483647 w 2333"/>
              <a:gd name="T3" fmla="*/ 2147483647 h 2275"/>
              <a:gd name="T4" fmla="*/ 2147483647 w 2333"/>
              <a:gd name="T5" fmla="*/ 2147483647 h 2275"/>
              <a:gd name="T6" fmla="*/ 2147483647 w 2333"/>
              <a:gd name="T7" fmla="*/ 2147483647 h 2275"/>
              <a:gd name="T8" fmla="*/ 2147483647 w 2333"/>
              <a:gd name="T9" fmla="*/ 2147483647 h 2275"/>
              <a:gd name="T10" fmla="*/ 2147483647 w 2333"/>
              <a:gd name="T11" fmla="*/ 2147483647 h 2275"/>
              <a:gd name="T12" fmla="*/ 2147483647 w 2333"/>
              <a:gd name="T13" fmla="*/ 2147483647 h 2275"/>
              <a:gd name="T14" fmla="*/ 2147483647 w 2333"/>
              <a:gd name="T15" fmla="*/ 2147483647 h 2275"/>
              <a:gd name="T16" fmla="*/ 2147483647 w 2333"/>
              <a:gd name="T17" fmla="*/ 2147483647 h 2275"/>
              <a:gd name="T18" fmla="*/ 2147483647 w 2333"/>
              <a:gd name="T19" fmla="*/ 2147483647 h 2275"/>
              <a:gd name="T20" fmla="*/ 2147483647 w 2333"/>
              <a:gd name="T21" fmla="*/ 2147483647 h 2275"/>
              <a:gd name="T22" fmla="*/ 2147483647 w 2333"/>
              <a:gd name="T23" fmla="*/ 2147483647 h 2275"/>
              <a:gd name="T24" fmla="*/ 2147483647 w 2333"/>
              <a:gd name="T25" fmla="*/ 2147483647 h 2275"/>
              <a:gd name="T26" fmla="*/ 2147483647 w 2333"/>
              <a:gd name="T27" fmla="*/ 2147483647 h 2275"/>
              <a:gd name="T28" fmla="*/ 2147483647 w 2333"/>
              <a:gd name="T29" fmla="*/ 2147483647 h 2275"/>
              <a:gd name="T30" fmla="*/ 2147483647 w 2333"/>
              <a:gd name="T31" fmla="*/ 2147483647 h 2275"/>
              <a:gd name="T32" fmla="*/ 2147483647 w 2333"/>
              <a:gd name="T33" fmla="*/ 2147483647 h 2275"/>
              <a:gd name="T34" fmla="*/ 2147483647 w 2333"/>
              <a:gd name="T35" fmla="*/ 2147483647 h 2275"/>
              <a:gd name="T36" fmla="*/ 2147483647 w 2333"/>
              <a:gd name="T37" fmla="*/ 2147483647 h 2275"/>
              <a:gd name="T38" fmla="*/ 2147483647 w 2333"/>
              <a:gd name="T39" fmla="*/ 0 h 2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33"/>
              <a:gd name="T61" fmla="*/ 0 h 2275"/>
              <a:gd name="T62" fmla="*/ 2333 w 2333"/>
              <a:gd name="T63" fmla="*/ 2275 h 22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33" h="2275">
                <a:moveTo>
                  <a:pt x="0" y="2275"/>
                </a:moveTo>
                <a:lnTo>
                  <a:pt x="52" y="2211"/>
                </a:lnTo>
                <a:lnTo>
                  <a:pt x="116" y="2153"/>
                </a:lnTo>
                <a:lnTo>
                  <a:pt x="122" y="2089"/>
                </a:lnTo>
                <a:lnTo>
                  <a:pt x="180" y="2042"/>
                </a:lnTo>
                <a:lnTo>
                  <a:pt x="425" y="1803"/>
                </a:lnTo>
                <a:lnTo>
                  <a:pt x="588" y="1803"/>
                </a:lnTo>
                <a:lnTo>
                  <a:pt x="774" y="1629"/>
                </a:lnTo>
                <a:lnTo>
                  <a:pt x="774" y="1571"/>
                </a:lnTo>
                <a:lnTo>
                  <a:pt x="1076" y="1274"/>
                </a:lnTo>
                <a:lnTo>
                  <a:pt x="1076" y="1210"/>
                </a:lnTo>
                <a:lnTo>
                  <a:pt x="1489" y="809"/>
                </a:lnTo>
                <a:lnTo>
                  <a:pt x="1792" y="809"/>
                </a:lnTo>
                <a:lnTo>
                  <a:pt x="1966" y="640"/>
                </a:lnTo>
                <a:lnTo>
                  <a:pt x="1966" y="570"/>
                </a:lnTo>
                <a:lnTo>
                  <a:pt x="2077" y="454"/>
                </a:lnTo>
                <a:lnTo>
                  <a:pt x="2077" y="355"/>
                </a:lnTo>
                <a:lnTo>
                  <a:pt x="2263" y="180"/>
                </a:lnTo>
                <a:lnTo>
                  <a:pt x="2263" y="75"/>
                </a:lnTo>
                <a:lnTo>
                  <a:pt x="2333" y="0"/>
                </a:lnTo>
              </a:path>
            </a:pathLst>
          </a:custGeom>
          <a:noFill/>
          <a:ln w="38100">
            <a:solidFill>
              <a:srgbClr val="000066"/>
            </a:solidFill>
            <a:round/>
            <a:headEnd/>
            <a:tailEnd/>
          </a:ln>
        </p:spPr>
        <p:txBody>
          <a:bodyPr>
            <a:prstTxWarp prst="textNoShape">
              <a:avLst/>
            </a:prstTxWarp>
          </a:bodyPr>
          <a:lstStyle/>
          <a:p>
            <a:endParaRPr lang="en-US"/>
          </a:p>
        </p:txBody>
      </p:sp>
      <p:sp>
        <p:nvSpPr>
          <p:cNvPr id="120915" name="Text Box 83"/>
          <p:cNvSpPr txBox="1">
            <a:spLocks noChangeArrowheads="1"/>
          </p:cNvSpPr>
          <p:nvPr/>
        </p:nvSpPr>
        <p:spPr bwMode="auto">
          <a:xfrm>
            <a:off x="1143000" y="4248150"/>
            <a:ext cx="3970216" cy="400110"/>
          </a:xfrm>
          <a:prstGeom prst="rect">
            <a:avLst/>
          </a:prstGeom>
          <a:noFill/>
          <a:ln w="25400">
            <a:noFill/>
            <a:miter lim="800000"/>
            <a:headEnd/>
            <a:tailEnd/>
          </a:ln>
        </p:spPr>
        <p:txBody>
          <a:bodyPr wrap="none">
            <a:prstTxWarp prst="textNoShape">
              <a:avLst/>
            </a:prstTxWarp>
            <a:spAutoFit/>
          </a:bodyPr>
          <a:lstStyle/>
          <a:p>
            <a:r>
              <a:rPr lang="en-US" sz="2000" dirty="0" smtClean="0">
                <a:latin typeface="Arial Unicode MS" charset="0"/>
              </a:rPr>
              <a:t>y</a:t>
            </a:r>
            <a:r>
              <a:rPr lang="en-US" sz="2000" baseline="-25000" dirty="0">
                <a:latin typeface="Arial Unicode MS" charset="0"/>
              </a:rPr>
              <a:t>0</a:t>
            </a:r>
            <a:r>
              <a:rPr lang="en-US" sz="2000" dirty="0" smtClean="0">
                <a:latin typeface="Arial Unicode MS" charset="0"/>
              </a:rPr>
              <a:t> </a:t>
            </a:r>
            <a:r>
              <a:rPr lang="en-US" sz="2000" dirty="0">
                <a:latin typeface="Arial Unicode MS" charset="0"/>
              </a:rPr>
              <a:t>………………………………  </a:t>
            </a:r>
            <a:r>
              <a:rPr lang="en-US" sz="2000" dirty="0" err="1">
                <a:latin typeface="Arial Unicode MS" charset="0"/>
              </a:rPr>
              <a:t>y</a:t>
            </a:r>
            <a:r>
              <a:rPr lang="en-US" sz="2000" baseline="-25000" dirty="0" err="1" smtClean="0">
                <a:latin typeface="Arial Unicode MS" charset="0"/>
              </a:rPr>
              <a:t>M</a:t>
            </a:r>
            <a:endParaRPr lang="en-US" sz="2000" dirty="0">
              <a:latin typeface="Arial Unicode MS" charset="0"/>
            </a:endParaRPr>
          </a:p>
        </p:txBody>
      </p:sp>
      <p:sp>
        <p:nvSpPr>
          <p:cNvPr id="120916" name="Text Box 84"/>
          <p:cNvSpPr txBox="1">
            <a:spLocks noChangeArrowheads="1"/>
          </p:cNvSpPr>
          <p:nvPr/>
        </p:nvSpPr>
        <p:spPr bwMode="auto">
          <a:xfrm rot="5400000" flipH="1" flipV="1">
            <a:off x="-617857" y="2638395"/>
            <a:ext cx="2971801" cy="400110"/>
          </a:xfrm>
          <a:prstGeom prst="rect">
            <a:avLst/>
          </a:prstGeom>
          <a:noFill/>
          <a:ln w="25400">
            <a:noFill/>
            <a:miter lim="800000"/>
            <a:headEnd/>
            <a:tailEnd/>
          </a:ln>
        </p:spPr>
        <p:txBody>
          <a:bodyPr wrap="square">
            <a:prstTxWarp prst="textNoShape">
              <a:avLst/>
            </a:prstTxWarp>
            <a:spAutoFit/>
          </a:bodyPr>
          <a:lstStyle/>
          <a:p>
            <a:r>
              <a:rPr lang="en-US" sz="2000" dirty="0" smtClean="0">
                <a:latin typeface="Arial Unicode MS" charset="0"/>
              </a:rPr>
              <a:t>x</a:t>
            </a:r>
            <a:r>
              <a:rPr lang="en-US" sz="2000" baseline="-25000" dirty="0">
                <a:latin typeface="Arial Unicode MS" charset="0"/>
              </a:rPr>
              <a:t>0</a:t>
            </a:r>
            <a:r>
              <a:rPr lang="en-US" sz="2000" dirty="0" smtClean="0">
                <a:latin typeface="Arial Unicode MS" charset="0"/>
              </a:rPr>
              <a:t> </a:t>
            </a:r>
            <a:r>
              <a:rPr lang="en-US" sz="2000" dirty="0">
                <a:latin typeface="Arial Unicode MS" charset="0"/>
              </a:rPr>
              <a:t>………</a:t>
            </a:r>
            <a:r>
              <a:rPr lang="en-US" sz="2000" dirty="0" smtClean="0">
                <a:latin typeface="Arial Unicode MS" charset="0"/>
              </a:rPr>
              <a:t>………</a:t>
            </a:r>
            <a:r>
              <a:rPr lang="en-US" sz="2000" dirty="0">
                <a:latin typeface="Arial Unicode MS" charset="0"/>
              </a:rPr>
              <a:t>……  </a:t>
            </a:r>
            <a:r>
              <a:rPr lang="en-US" sz="2000" dirty="0" err="1">
                <a:latin typeface="Arial Unicode MS" charset="0"/>
              </a:rPr>
              <a:t>x</a:t>
            </a:r>
            <a:r>
              <a:rPr lang="en-US" sz="2000" baseline="-25000" dirty="0" err="1" smtClean="0">
                <a:latin typeface="Arial Unicode MS" charset="0"/>
              </a:rPr>
              <a:t>N</a:t>
            </a:r>
            <a:endParaRPr lang="en-US" sz="2000" dirty="0">
              <a:latin typeface="Arial Unicode MS" charset="0"/>
            </a:endParaRPr>
          </a:p>
        </p:txBody>
      </p:sp>
      <p:sp>
        <p:nvSpPr>
          <p:cNvPr id="54357" name="Text Box 85"/>
          <p:cNvSpPr txBox="1">
            <a:spLocks noChangeArrowheads="1"/>
          </p:cNvSpPr>
          <p:nvPr/>
        </p:nvSpPr>
        <p:spPr bwMode="auto">
          <a:xfrm>
            <a:off x="5410200" y="1504950"/>
            <a:ext cx="3352800" cy="2616101"/>
          </a:xfrm>
          <a:prstGeom prst="rect">
            <a:avLst/>
          </a:prstGeom>
          <a:noFill/>
          <a:ln w="25400">
            <a:noFill/>
            <a:miter lim="800000"/>
            <a:headEnd/>
            <a:tailEnd/>
          </a:ln>
        </p:spPr>
        <p:txBody>
          <a:bodyPr wrap="square">
            <a:prstTxWarp prst="textNoShape">
              <a:avLst/>
            </a:prstTxWarp>
            <a:spAutoFit/>
          </a:bodyPr>
          <a:lstStyle/>
          <a:p>
            <a:r>
              <a:rPr lang="en-US" sz="2000" dirty="0">
                <a:solidFill>
                  <a:srgbClr val="000066"/>
                </a:solidFill>
                <a:latin typeface="Calibri"/>
                <a:cs typeface="Calibri"/>
              </a:rPr>
              <a:t>Every </a:t>
            </a:r>
            <a:r>
              <a:rPr lang="en-US" sz="2000" dirty="0" smtClean="0">
                <a:solidFill>
                  <a:srgbClr val="000066"/>
                </a:solidFill>
                <a:latin typeface="Calibri"/>
                <a:cs typeface="Calibri"/>
              </a:rPr>
              <a:t>non-decreasing </a:t>
            </a:r>
            <a:r>
              <a:rPr lang="en-US" sz="2000" dirty="0">
                <a:solidFill>
                  <a:srgbClr val="000066"/>
                </a:solidFill>
                <a:latin typeface="Calibri"/>
                <a:cs typeface="Calibri"/>
              </a:rPr>
              <a:t>path </a:t>
            </a:r>
          </a:p>
          <a:p>
            <a:endParaRPr lang="en-US" sz="2000" dirty="0">
              <a:solidFill>
                <a:srgbClr val="000066"/>
              </a:solidFill>
              <a:latin typeface="Calibri"/>
              <a:cs typeface="Calibri"/>
            </a:endParaRPr>
          </a:p>
          <a:p>
            <a:r>
              <a:rPr lang="en-US" sz="2000" dirty="0">
                <a:solidFill>
                  <a:srgbClr val="000066"/>
                </a:solidFill>
                <a:latin typeface="Calibri"/>
                <a:cs typeface="Calibri"/>
              </a:rPr>
              <a:t>from </a:t>
            </a:r>
            <a:r>
              <a:rPr lang="en-US" sz="2000" dirty="0" smtClean="0">
                <a:solidFill>
                  <a:srgbClr val="000066"/>
                </a:solidFill>
                <a:latin typeface="Calibri"/>
                <a:cs typeface="Calibri"/>
              </a:rPr>
              <a:t>(0,0) </a:t>
            </a:r>
            <a:r>
              <a:rPr lang="en-US" sz="2000" dirty="0">
                <a:solidFill>
                  <a:srgbClr val="000066"/>
                </a:solidFill>
                <a:latin typeface="Calibri"/>
                <a:cs typeface="Calibri"/>
              </a:rPr>
              <a:t>to (M, N) </a:t>
            </a:r>
          </a:p>
          <a:p>
            <a:endParaRPr lang="en-US" sz="2000" dirty="0">
              <a:solidFill>
                <a:srgbClr val="000066"/>
              </a:solidFill>
              <a:latin typeface="Calibri"/>
              <a:cs typeface="Calibri"/>
            </a:endParaRPr>
          </a:p>
          <a:p>
            <a:r>
              <a:rPr lang="en-US" sz="2000" dirty="0">
                <a:solidFill>
                  <a:srgbClr val="000066"/>
                </a:solidFill>
                <a:latin typeface="Calibri"/>
                <a:cs typeface="Calibri"/>
              </a:rPr>
              <a:t>corresponds to </a:t>
            </a:r>
          </a:p>
          <a:p>
            <a:r>
              <a:rPr lang="en-US" sz="2000" dirty="0">
                <a:solidFill>
                  <a:srgbClr val="000066"/>
                </a:solidFill>
                <a:latin typeface="Calibri"/>
                <a:cs typeface="Calibri"/>
              </a:rPr>
              <a:t>an alignment </a:t>
            </a:r>
          </a:p>
          <a:p>
            <a:r>
              <a:rPr lang="en-US" sz="2000" dirty="0">
                <a:solidFill>
                  <a:srgbClr val="000066"/>
                </a:solidFill>
                <a:latin typeface="Calibri"/>
                <a:cs typeface="Calibri"/>
              </a:rPr>
              <a:t>of the two sequences</a:t>
            </a:r>
          </a:p>
          <a:p>
            <a:endParaRPr lang="en-US" sz="2400" dirty="0">
              <a:solidFill>
                <a:srgbClr val="000066"/>
              </a:solidFill>
              <a:latin typeface="Calibri"/>
              <a:cs typeface="Calibri"/>
            </a:endParaRPr>
          </a:p>
        </p:txBody>
      </p:sp>
      <p:sp>
        <p:nvSpPr>
          <p:cNvPr id="54360" name="Text Box 88"/>
          <p:cNvSpPr txBox="1">
            <a:spLocks noChangeArrowheads="1"/>
          </p:cNvSpPr>
          <p:nvPr/>
        </p:nvSpPr>
        <p:spPr bwMode="auto">
          <a:xfrm>
            <a:off x="5257800" y="4095750"/>
            <a:ext cx="3805981" cy="646331"/>
          </a:xfrm>
          <a:prstGeom prst="rect">
            <a:avLst/>
          </a:prstGeom>
          <a:noFill/>
          <a:ln w="25400">
            <a:noFill/>
            <a:miter lim="800000"/>
            <a:headEnd/>
            <a:tailEnd/>
          </a:ln>
        </p:spPr>
        <p:txBody>
          <a:bodyPr wrap="square">
            <a:prstTxWarp prst="textNoShape">
              <a:avLst/>
            </a:prstTxWarp>
            <a:spAutoFit/>
          </a:bodyPr>
          <a:lstStyle/>
          <a:p>
            <a:r>
              <a:rPr lang="en-US" sz="1800" dirty="0">
                <a:solidFill>
                  <a:srgbClr val="A4001D"/>
                </a:solidFill>
                <a:latin typeface="Arial Unicode MS" charset="0"/>
              </a:rPr>
              <a:t>An optimal alignment is composed of optimal </a:t>
            </a:r>
            <a:r>
              <a:rPr lang="en-US" sz="1800" dirty="0" err="1">
                <a:solidFill>
                  <a:srgbClr val="A4001D"/>
                </a:solidFill>
                <a:latin typeface="Arial Unicode MS" charset="0"/>
              </a:rPr>
              <a:t>subalignments</a:t>
            </a:r>
            <a:endParaRPr lang="en-US" sz="1800" dirty="0">
              <a:solidFill>
                <a:srgbClr val="A4001D"/>
              </a:solidFill>
              <a:latin typeface="Arial Unicode MS" charset="0"/>
            </a:endParaRPr>
          </a:p>
        </p:txBody>
      </p:sp>
    </p:spTree>
    <p:extLst>
      <p:ext uri="{BB962C8B-B14F-4D97-AF65-F5344CB8AC3E}">
        <p14:creationId xmlns:p14="http://schemas.microsoft.com/office/powerpoint/2010/main" val="20599776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Result of </a:t>
            </a:r>
            <a:r>
              <a:rPr lang="en-US" dirty="0" err="1" smtClean="0"/>
              <a:t>Backtrace</a:t>
            </a:r>
            <a:endParaRPr lang="en-US" dirty="0"/>
          </a:p>
        </p:txBody>
      </p:sp>
      <p:sp>
        <p:nvSpPr>
          <p:cNvPr id="75780" name="Content Placeholder 7"/>
          <p:cNvSpPr>
            <a:spLocks noGrp="1"/>
          </p:cNvSpPr>
          <p:nvPr>
            <p:ph sz="quarter" idx="1"/>
          </p:nvPr>
        </p:nvSpPr>
        <p:spPr/>
        <p:txBody>
          <a:bodyPr/>
          <a:lstStyle/>
          <a:p>
            <a:r>
              <a:rPr lang="en-US" dirty="0" smtClean="0"/>
              <a:t>Two strings and their </a:t>
            </a:r>
            <a:r>
              <a:rPr lang="en-US" b="1" dirty="0" smtClean="0"/>
              <a:t>alignment</a:t>
            </a:r>
            <a:r>
              <a:rPr lang="en-US" dirty="0" smtClean="0"/>
              <a:t>:</a:t>
            </a:r>
            <a:endParaRPr lang="en-US" dirty="0"/>
          </a:p>
        </p:txBody>
      </p:sp>
      <p:pic>
        <p:nvPicPr>
          <p:cNvPr id="5" name="Picture 6" descr="align1.tiff"/>
          <p:cNvPicPr>
            <a:picLocks noChangeAspect="1"/>
          </p:cNvPicPr>
          <p:nvPr/>
        </p:nvPicPr>
        <p:blipFill>
          <a:blip r:embed="rId3"/>
          <a:srcRect/>
          <a:stretch>
            <a:fillRect/>
          </a:stretch>
        </p:blipFill>
        <p:spPr bwMode="auto">
          <a:xfrm>
            <a:off x="1981200" y="2229124"/>
            <a:ext cx="4838700" cy="2019026"/>
          </a:xfrm>
          <a:prstGeom prst="rect">
            <a:avLst/>
          </a:prstGeom>
          <a:noFill/>
          <a:ln w="9525">
            <a:noFill/>
            <a:miter lim="800000"/>
            <a:headEnd/>
            <a:tailEnd/>
          </a:ln>
        </p:spPr>
      </p:pic>
    </p:spTree>
    <p:extLst>
      <p:ext uri="{BB962C8B-B14F-4D97-AF65-F5344CB8AC3E}">
        <p14:creationId xmlns:p14="http://schemas.microsoft.com/office/powerpoint/2010/main" val="10069136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Performance</a:t>
            </a:r>
          </a:p>
        </p:txBody>
      </p:sp>
      <p:sp>
        <p:nvSpPr>
          <p:cNvPr id="98307" name="Rectangle 3"/>
          <p:cNvSpPr>
            <a:spLocks noGrp="1" noChangeArrowheads="1"/>
          </p:cNvSpPr>
          <p:nvPr>
            <p:ph sz="quarter" idx="1"/>
          </p:nvPr>
        </p:nvSpPr>
        <p:spPr/>
        <p:txBody>
          <a:bodyPr/>
          <a:lstStyle/>
          <a:p>
            <a:r>
              <a:rPr lang="en-US" sz="3200" dirty="0"/>
              <a:t>Time:</a:t>
            </a:r>
          </a:p>
          <a:p>
            <a:pPr lvl="1">
              <a:buFont typeface="Wingdings" charset="2"/>
              <a:buNone/>
            </a:pPr>
            <a:r>
              <a:rPr lang="en-US" sz="2800" dirty="0"/>
              <a:t>				O(nm</a:t>
            </a:r>
            <a:r>
              <a:rPr lang="en-US" sz="2800" dirty="0" smtClean="0"/>
              <a:t>)</a:t>
            </a:r>
            <a:endParaRPr lang="en-US" sz="3200" dirty="0"/>
          </a:p>
          <a:p>
            <a:r>
              <a:rPr lang="en-US" sz="3200" dirty="0"/>
              <a:t>Space:</a:t>
            </a:r>
          </a:p>
          <a:p>
            <a:pPr lvl="1">
              <a:buFont typeface="Wingdings" charset="2"/>
              <a:buNone/>
            </a:pPr>
            <a:r>
              <a:rPr lang="en-US" sz="2800" dirty="0"/>
              <a:t>				O(nm)</a:t>
            </a:r>
          </a:p>
          <a:p>
            <a:r>
              <a:rPr lang="en-US" sz="3200" dirty="0" err="1" smtClean="0"/>
              <a:t>Backtrace</a:t>
            </a:r>
            <a:endParaRPr lang="en-US" sz="3200" dirty="0"/>
          </a:p>
          <a:p>
            <a:pPr lvl="1">
              <a:buFont typeface="Wingdings" charset="2"/>
              <a:buNone/>
            </a:pPr>
            <a:r>
              <a:rPr lang="en-US" sz="2800" dirty="0"/>
              <a:t>				O(</a:t>
            </a:r>
            <a:r>
              <a:rPr lang="en-US" sz="2800" dirty="0" err="1"/>
              <a:t>n+m</a:t>
            </a:r>
            <a:r>
              <a:rPr lang="en-US" sz="2800" dirty="0"/>
              <a:t>)</a:t>
            </a:r>
          </a:p>
        </p:txBody>
      </p:sp>
    </p:spTree>
    <p:extLst>
      <p:ext uri="{BB962C8B-B14F-4D97-AF65-F5344CB8AC3E}">
        <p14:creationId xmlns:p14="http://schemas.microsoft.com/office/powerpoint/2010/main" val="35720257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510778"/>
            <a:ext cx="4800600" cy="1298972"/>
          </a:xfrm>
        </p:spPr>
        <p:txBody>
          <a:bodyPr/>
          <a:lstStyle/>
          <a:p>
            <a:r>
              <a:rPr lang="en-US" sz="4400" dirty="0" smtClean="0"/>
              <a:t>Minimum Edit Distance</a:t>
            </a:r>
            <a:endParaRPr lang="en-US" sz="4400" dirty="0"/>
          </a:p>
        </p:txBody>
      </p:sp>
      <p:sp>
        <p:nvSpPr>
          <p:cNvPr id="8"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Weighted Minimum Edit Distance</a:t>
            </a:r>
            <a:endParaRPr lang="en-US" sz="32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40540116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Weighted Edit Distance</a:t>
            </a:r>
          </a:p>
        </p:txBody>
      </p:sp>
      <p:sp>
        <p:nvSpPr>
          <p:cNvPr id="98307" name="Rectangle 3"/>
          <p:cNvSpPr>
            <a:spLocks noGrp="1" noChangeArrowheads="1"/>
          </p:cNvSpPr>
          <p:nvPr>
            <p:ph sz="quarter" idx="1"/>
          </p:nvPr>
        </p:nvSpPr>
        <p:spPr/>
        <p:txBody>
          <a:bodyPr/>
          <a:lstStyle/>
          <a:p>
            <a:r>
              <a:rPr lang="en-US" dirty="0"/>
              <a:t>Why would we add weights to the computation?</a:t>
            </a:r>
          </a:p>
          <a:p>
            <a:pPr lvl="1"/>
            <a:r>
              <a:rPr lang="en-US" dirty="0" smtClean="0"/>
              <a:t>Spell Correction: some letters are more likely to be mistyped than others</a:t>
            </a:r>
          </a:p>
          <a:p>
            <a:pPr lvl="1"/>
            <a:r>
              <a:rPr lang="en-US" dirty="0" smtClean="0"/>
              <a:t>Biology: certain kinds of deletions or insertions are more likely than others</a:t>
            </a:r>
            <a:endParaRPr lang="en-US" dirty="0"/>
          </a:p>
        </p:txBody>
      </p:sp>
    </p:spTree>
    <p:extLst>
      <p:ext uri="{BB962C8B-B14F-4D97-AF65-F5344CB8AC3E}">
        <p14:creationId xmlns:p14="http://schemas.microsoft.com/office/powerpoint/2010/main" val="9891581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371600" y="76200"/>
            <a:ext cx="7467600" cy="742950"/>
          </a:xfrm>
        </p:spPr>
        <p:txBody>
          <a:bodyPr/>
          <a:lstStyle/>
          <a:p>
            <a:r>
              <a:rPr lang="en-US" dirty="0"/>
              <a:t>Confusion </a:t>
            </a:r>
            <a:r>
              <a:rPr lang="en-US" dirty="0" smtClean="0"/>
              <a:t>matrix for spelling errors</a:t>
            </a:r>
            <a:endParaRPr lang="en-US" dirty="0"/>
          </a:p>
        </p:txBody>
      </p:sp>
      <p:pic>
        <p:nvPicPr>
          <p:cNvPr id="6" name="Picture 5" descr="kern.tiff"/>
          <p:cNvPicPr>
            <a:picLocks noChangeAspect="1"/>
          </p:cNvPicPr>
          <p:nvPr/>
        </p:nvPicPr>
        <p:blipFill>
          <a:blip r:embed="rId2"/>
          <a:srcRect/>
          <a:stretch>
            <a:fillRect/>
          </a:stretch>
        </p:blipFill>
        <p:spPr bwMode="auto">
          <a:xfrm>
            <a:off x="1343637" y="971550"/>
            <a:ext cx="6669247" cy="4038600"/>
          </a:xfrm>
          <a:prstGeom prst="rect">
            <a:avLst/>
          </a:prstGeom>
          <a:noFill/>
          <a:ln w="9525">
            <a:noFill/>
            <a:miter lim="800000"/>
            <a:headEnd/>
            <a:tailEnd/>
          </a:ln>
        </p:spPr>
      </p:pic>
    </p:spTree>
    <p:extLst>
      <p:ext uri="{BB962C8B-B14F-4D97-AF65-F5344CB8AC3E}">
        <p14:creationId xmlns:p14="http://schemas.microsoft.com/office/powerpoint/2010/main" val="20818948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en-US"/>
          </a:p>
        </p:txBody>
      </p:sp>
      <p:pic>
        <p:nvPicPr>
          <p:cNvPr id="7" name="Picture 6" descr="qwerty2.tiff"/>
          <p:cNvPicPr>
            <a:picLocks noChangeAspect="1"/>
          </p:cNvPicPr>
          <p:nvPr/>
        </p:nvPicPr>
        <p:blipFill>
          <a:blip r:embed="rId2"/>
          <a:srcRect/>
          <a:stretch>
            <a:fillRect/>
          </a:stretch>
        </p:blipFill>
        <p:spPr bwMode="auto">
          <a:xfrm>
            <a:off x="622300" y="1613891"/>
            <a:ext cx="7759700" cy="3015259"/>
          </a:xfrm>
          <a:prstGeom prst="rect">
            <a:avLst/>
          </a:prstGeom>
          <a:noFill/>
          <a:ln w="9525">
            <a:noFill/>
            <a:miter lim="800000"/>
            <a:headEnd/>
            <a:tailEnd/>
          </a:ln>
        </p:spPr>
      </p:pic>
    </p:spTree>
    <p:extLst>
      <p:ext uri="{BB962C8B-B14F-4D97-AF65-F5344CB8AC3E}">
        <p14:creationId xmlns:p14="http://schemas.microsoft.com/office/powerpoint/2010/main" val="11436886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t>Weighted Min </a:t>
            </a:r>
            <a:r>
              <a:rPr lang="en-US" dirty="0"/>
              <a:t>Edit </a:t>
            </a:r>
            <a:r>
              <a:rPr lang="en-US" dirty="0" smtClean="0"/>
              <a:t>Distance</a:t>
            </a:r>
            <a:endParaRPr lang="en-US" dirty="0"/>
          </a:p>
        </p:txBody>
      </p:sp>
      <p:sp>
        <p:nvSpPr>
          <p:cNvPr id="81923" name="Content Placeholder 2"/>
          <p:cNvSpPr>
            <a:spLocks noGrp="1"/>
          </p:cNvSpPr>
          <p:nvPr>
            <p:ph sz="quarter" idx="1"/>
          </p:nvPr>
        </p:nvSpPr>
        <p:spPr>
          <a:xfrm>
            <a:off x="152400" y="1276350"/>
            <a:ext cx="8763000" cy="3943350"/>
          </a:xfrm>
        </p:spPr>
        <p:txBody>
          <a:bodyPr/>
          <a:lstStyle/>
          <a:p>
            <a:r>
              <a:rPr lang="en-US" dirty="0" smtClean="0"/>
              <a:t>Initialization:</a:t>
            </a:r>
            <a:endParaRPr lang="en-US" dirty="0"/>
          </a:p>
          <a:p>
            <a:pPr marL="457200" lvl="1" indent="0">
              <a:buNone/>
            </a:pPr>
            <a:r>
              <a:rPr lang="en-US" dirty="0" smtClean="0">
                <a:latin typeface="Courier"/>
                <a:cs typeface="Courier"/>
              </a:rPr>
              <a:t>D(0,0) = 0</a:t>
            </a:r>
          </a:p>
          <a:p>
            <a:pPr marL="457200" lvl="1" indent="0">
              <a:buNone/>
            </a:pPr>
            <a:r>
              <a:rPr lang="en-US" dirty="0" smtClean="0">
                <a:latin typeface="Courier"/>
                <a:cs typeface="Courier"/>
              </a:rPr>
              <a:t>D</a:t>
            </a:r>
            <a:r>
              <a:rPr lang="en-US" dirty="0">
                <a:latin typeface="Courier"/>
                <a:cs typeface="Courier"/>
              </a:rPr>
              <a:t>(i,0) = </a:t>
            </a:r>
            <a:r>
              <a:rPr lang="en-US" dirty="0" smtClean="0">
                <a:latin typeface="Courier"/>
                <a:cs typeface="Courier"/>
              </a:rPr>
              <a:t>D(i-1,0) + del[x(</a:t>
            </a:r>
            <a:r>
              <a:rPr lang="en-US" dirty="0" err="1" smtClean="0">
                <a:latin typeface="Courier"/>
                <a:cs typeface="Courier"/>
              </a:rPr>
              <a:t>i</a:t>
            </a:r>
            <a:r>
              <a:rPr lang="en-US" dirty="0" smtClean="0">
                <a:latin typeface="Courier"/>
                <a:cs typeface="Courier"/>
              </a:rPr>
              <a:t>)];    1 &lt; </a:t>
            </a:r>
            <a:r>
              <a:rPr lang="en-US" dirty="0" err="1" smtClean="0">
                <a:latin typeface="Courier"/>
                <a:cs typeface="Courier"/>
              </a:rPr>
              <a:t>i</a:t>
            </a:r>
            <a:r>
              <a:rPr lang="en-US" dirty="0" smtClean="0">
                <a:latin typeface="Courier"/>
                <a:cs typeface="Courier"/>
              </a:rPr>
              <a:t> ≤ N</a:t>
            </a:r>
            <a:endParaRPr lang="en-US" dirty="0">
              <a:latin typeface="Courier"/>
              <a:cs typeface="Courier"/>
            </a:endParaRPr>
          </a:p>
          <a:p>
            <a:pPr marL="457200" lvl="1" indent="0" algn="just">
              <a:buNone/>
            </a:pPr>
            <a:r>
              <a:rPr lang="en-US" dirty="0">
                <a:latin typeface="Courier"/>
                <a:cs typeface="Courier"/>
              </a:rPr>
              <a:t>D(0,j) = </a:t>
            </a:r>
            <a:r>
              <a:rPr lang="en-US" dirty="0" smtClean="0">
                <a:latin typeface="Courier"/>
                <a:cs typeface="Courier"/>
              </a:rPr>
              <a:t>D(0,j-1) + ins[y(j)];    1 </a:t>
            </a:r>
            <a:r>
              <a:rPr lang="en-US" dirty="0">
                <a:latin typeface="Courier"/>
                <a:cs typeface="Courier"/>
              </a:rPr>
              <a:t>&lt; </a:t>
            </a:r>
            <a:r>
              <a:rPr lang="en-US" dirty="0" smtClean="0">
                <a:latin typeface="Courier"/>
                <a:cs typeface="Courier"/>
              </a:rPr>
              <a:t>j </a:t>
            </a:r>
            <a:r>
              <a:rPr lang="en-US" dirty="0">
                <a:latin typeface="Courier"/>
                <a:cs typeface="Courier"/>
              </a:rPr>
              <a:t>≤ </a:t>
            </a:r>
            <a:r>
              <a:rPr lang="en-US" dirty="0" smtClean="0">
                <a:latin typeface="Courier"/>
                <a:cs typeface="Courier"/>
              </a:rPr>
              <a:t>M</a:t>
            </a:r>
            <a:endParaRPr lang="en-US" i="1" dirty="0"/>
          </a:p>
          <a:p>
            <a:pPr algn="just"/>
            <a:r>
              <a:rPr lang="en-US" dirty="0"/>
              <a:t>Recurrence Relation</a:t>
            </a:r>
            <a:r>
              <a:rPr lang="en-US" i="1" dirty="0" smtClean="0"/>
              <a:t>:</a:t>
            </a:r>
            <a:endParaRPr lang="en-US" i="1" dirty="0"/>
          </a:p>
          <a:p>
            <a:pPr marL="457200" lvl="1" indent="0">
              <a:buNone/>
            </a:pPr>
            <a:r>
              <a:rPr lang="en-US" i="1" dirty="0">
                <a:latin typeface="Courier"/>
                <a:cs typeface="Courier"/>
              </a:rPr>
              <a:t>            </a:t>
            </a:r>
            <a:r>
              <a:rPr lang="en-US" i="1" dirty="0" smtClean="0">
                <a:latin typeface="Courier"/>
                <a:cs typeface="Courier"/>
              </a:rPr>
              <a:t> </a:t>
            </a:r>
            <a:r>
              <a:rPr lang="en-US" dirty="0" smtClean="0">
                <a:latin typeface="Courier"/>
                <a:cs typeface="Courier"/>
              </a:rPr>
              <a:t>D</a:t>
            </a:r>
            <a:r>
              <a:rPr lang="en-US" dirty="0">
                <a:latin typeface="Courier"/>
                <a:cs typeface="Courier"/>
              </a:rPr>
              <a:t>(i-1,j) </a:t>
            </a:r>
            <a:r>
              <a:rPr lang="en-US" dirty="0" smtClean="0">
                <a:latin typeface="Courier"/>
                <a:cs typeface="Courier"/>
              </a:rPr>
              <a:t>  + del[x(</a:t>
            </a:r>
            <a:r>
              <a:rPr lang="en-US" dirty="0" err="1" smtClean="0">
                <a:latin typeface="Courier"/>
                <a:cs typeface="Courier"/>
              </a:rPr>
              <a:t>i</a:t>
            </a:r>
            <a:r>
              <a:rPr lang="en-US" dirty="0" smtClean="0">
                <a:latin typeface="Courier"/>
                <a:cs typeface="Courier"/>
              </a:rPr>
              <a:t>)]</a:t>
            </a:r>
            <a:endParaRPr lang="en-US" dirty="0">
              <a:latin typeface="Courier"/>
              <a:cs typeface="Courier"/>
            </a:endParaRPr>
          </a:p>
          <a:p>
            <a:pPr marL="457200" lvl="1" indent="0" algn="just">
              <a:buNone/>
            </a:pPr>
            <a:r>
              <a:rPr lang="en-US" dirty="0" smtClean="0">
                <a:latin typeface="Courier"/>
                <a:cs typeface="Courier"/>
              </a:rPr>
              <a:t>D</a:t>
            </a:r>
            <a:r>
              <a:rPr lang="en-US" dirty="0">
                <a:latin typeface="Courier"/>
                <a:cs typeface="Courier"/>
              </a:rPr>
              <a:t>(</a:t>
            </a:r>
            <a:r>
              <a:rPr lang="en-US" dirty="0" err="1">
                <a:latin typeface="Courier"/>
                <a:cs typeface="Courier"/>
              </a:rPr>
              <a:t>i,j</a:t>
            </a:r>
            <a:r>
              <a:rPr lang="en-US" dirty="0" smtClean="0">
                <a:latin typeface="Courier"/>
                <a:cs typeface="Courier"/>
              </a:rPr>
              <a:t>)= min  D</a:t>
            </a:r>
            <a:r>
              <a:rPr lang="en-US" dirty="0">
                <a:latin typeface="Courier"/>
                <a:cs typeface="Courier"/>
              </a:rPr>
              <a:t>(i,j-1) </a:t>
            </a:r>
            <a:r>
              <a:rPr lang="en-US" dirty="0" smtClean="0">
                <a:latin typeface="Courier"/>
                <a:cs typeface="Courier"/>
              </a:rPr>
              <a:t>  + ins[y(j)]</a:t>
            </a:r>
            <a:endParaRPr lang="en-US" dirty="0">
              <a:latin typeface="Courier"/>
              <a:cs typeface="Courier"/>
            </a:endParaRPr>
          </a:p>
          <a:p>
            <a:pPr lvl="1" algn="just">
              <a:buFont typeface="Wingdings" charset="2"/>
              <a:buNone/>
            </a:pPr>
            <a:r>
              <a:rPr lang="en-US" dirty="0">
                <a:latin typeface="Courier"/>
                <a:cs typeface="Courier"/>
              </a:rPr>
              <a:t>            </a:t>
            </a:r>
            <a:r>
              <a:rPr lang="en-US" dirty="0" smtClean="0">
                <a:latin typeface="Courier"/>
                <a:cs typeface="Courier"/>
              </a:rPr>
              <a:t> D</a:t>
            </a:r>
            <a:r>
              <a:rPr lang="en-US" dirty="0">
                <a:latin typeface="Courier"/>
                <a:cs typeface="Courier"/>
              </a:rPr>
              <a:t>(i-1,j-1</a:t>
            </a:r>
            <a:r>
              <a:rPr lang="en-US" dirty="0" smtClean="0">
                <a:latin typeface="Courier"/>
                <a:cs typeface="Courier"/>
              </a:rPr>
              <a:t>) + sub[x(</a:t>
            </a:r>
            <a:r>
              <a:rPr lang="en-US" dirty="0" err="1" smtClean="0">
                <a:latin typeface="Courier"/>
                <a:cs typeface="Courier"/>
              </a:rPr>
              <a:t>i</a:t>
            </a:r>
            <a:r>
              <a:rPr lang="en-US" dirty="0" smtClean="0">
                <a:latin typeface="Courier"/>
                <a:cs typeface="Courier"/>
              </a:rPr>
              <a:t>),y(j)]</a:t>
            </a:r>
          </a:p>
          <a:p>
            <a:pPr algn="just"/>
            <a:r>
              <a:rPr lang="en-US" dirty="0" smtClean="0"/>
              <a:t>Termination</a:t>
            </a:r>
            <a:r>
              <a:rPr lang="en-US" i="1" dirty="0" smtClean="0"/>
              <a:t>:</a:t>
            </a:r>
            <a:endParaRPr lang="en-US" i="1" dirty="0"/>
          </a:p>
          <a:p>
            <a:pPr lvl="1" algn="just">
              <a:buFont typeface="Wingdings" charset="2"/>
              <a:buNone/>
            </a:pPr>
            <a:r>
              <a:rPr lang="en-US" dirty="0">
                <a:latin typeface="Courier"/>
                <a:cs typeface="Courier"/>
              </a:rPr>
              <a:t>D</a:t>
            </a:r>
            <a:r>
              <a:rPr lang="en-US" dirty="0" smtClean="0">
                <a:latin typeface="Courier"/>
                <a:cs typeface="Courier"/>
              </a:rPr>
              <a:t>(N,M) is distance </a:t>
            </a:r>
          </a:p>
          <a:p>
            <a:pPr lvl="1" algn="just">
              <a:buFont typeface="Wingdings" charset="2"/>
              <a:buNone/>
            </a:pPr>
            <a:endParaRPr lang="en-US" dirty="0">
              <a:latin typeface="Courier"/>
              <a:cs typeface="Courier"/>
            </a:endParaRPr>
          </a:p>
        </p:txBody>
      </p:sp>
      <p:sp>
        <p:nvSpPr>
          <p:cNvPr id="9" name="AutoShape 5"/>
          <p:cNvSpPr>
            <a:spLocks/>
          </p:cNvSpPr>
          <p:nvPr/>
        </p:nvSpPr>
        <p:spPr bwMode="auto">
          <a:xfrm>
            <a:off x="2438400" y="3333750"/>
            <a:ext cx="228600" cy="990600"/>
          </a:xfrm>
          <a:prstGeom prst="leftBrace">
            <a:avLst>
              <a:gd name="adj1" fmla="val 37516"/>
              <a:gd name="adj2" fmla="val 50000"/>
            </a:avLst>
          </a:prstGeom>
          <a:noFill/>
          <a:ln w="25400">
            <a:solidFill>
              <a:srgbClr val="000066"/>
            </a:solidFill>
            <a:round/>
            <a:headEnd/>
            <a:tailEnd/>
          </a:ln>
        </p:spPr>
        <p:txBody>
          <a:bodyPr wrap="none" anchor="ctr">
            <a:prstTxWarp prst="textNoShape">
              <a:avLst/>
            </a:prstTxWarp>
          </a:bodyPr>
          <a:lstStyle/>
          <a:p>
            <a:pPr algn="ctr"/>
            <a:endParaRPr lang="en-US" sz="2400">
              <a:solidFill>
                <a:srgbClr val="000066"/>
              </a:solidFill>
              <a:latin typeface="Times New Roman" charset="0"/>
            </a:endParaRPr>
          </a:p>
        </p:txBody>
      </p:sp>
    </p:spTree>
    <p:extLst>
      <p:ext uri="{BB962C8B-B14F-4D97-AF65-F5344CB8AC3E}">
        <p14:creationId xmlns:p14="http://schemas.microsoft.com/office/powerpoint/2010/main" val="39293154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latin typeface="Arial" charset="0"/>
              </a:rPr>
              <a:t>Where did the name, dynamic programming, come from? </a:t>
            </a:r>
            <a:endParaRPr lang="en-US" dirty="0"/>
          </a:p>
        </p:txBody>
      </p:sp>
      <p:sp>
        <p:nvSpPr>
          <p:cNvPr id="1078275" name="Rectangle 3"/>
          <p:cNvSpPr>
            <a:spLocks noGrp="1" noChangeArrowheads="1"/>
          </p:cNvSpPr>
          <p:nvPr>
            <p:ph sz="quarter" idx="1"/>
          </p:nvPr>
        </p:nvSpPr>
        <p:spPr>
          <a:xfrm>
            <a:off x="0" y="1276350"/>
            <a:ext cx="8915400" cy="3543300"/>
          </a:xfrm>
        </p:spPr>
        <p:txBody>
          <a:bodyPr/>
          <a:lstStyle/>
          <a:p>
            <a:pPr marL="0" indent="0">
              <a:lnSpc>
                <a:spcPct val="90000"/>
              </a:lnSpc>
              <a:buClr>
                <a:schemeClr val="tx1"/>
              </a:buClr>
              <a:buFont typeface="Wingdings" charset="2"/>
              <a:buNone/>
            </a:pPr>
            <a:r>
              <a:rPr lang="en-US" sz="1600" dirty="0" smtClean="0">
                <a:latin typeface="Arial" charset="0"/>
              </a:rPr>
              <a:t>…</a:t>
            </a:r>
            <a:r>
              <a:rPr lang="en-US" sz="1800" dirty="0" smtClean="0">
                <a:latin typeface="Arial" charset="0"/>
              </a:rPr>
              <a:t>The </a:t>
            </a:r>
            <a:r>
              <a:rPr lang="en-US" sz="1800" dirty="0">
                <a:latin typeface="Arial" charset="0"/>
              </a:rPr>
              <a:t>1950s were not good years for mathematical research. </a:t>
            </a:r>
            <a:r>
              <a:rPr lang="en-US" sz="1800" dirty="0" smtClean="0">
                <a:latin typeface="Arial" charset="0"/>
              </a:rPr>
              <a:t>[the] Secretary </a:t>
            </a:r>
            <a:r>
              <a:rPr lang="en-US" sz="1800" dirty="0">
                <a:latin typeface="Arial" charset="0"/>
              </a:rPr>
              <a:t>of </a:t>
            </a:r>
            <a:r>
              <a:rPr lang="en-US" sz="1800" dirty="0" smtClean="0">
                <a:latin typeface="Arial" charset="0"/>
              </a:rPr>
              <a:t>Defense …had </a:t>
            </a:r>
            <a:r>
              <a:rPr lang="en-US" sz="1800" dirty="0">
                <a:latin typeface="Arial" charset="0"/>
              </a:rPr>
              <a:t>a pathological fear and hatred of the word, </a:t>
            </a:r>
            <a:r>
              <a:rPr lang="en-US" sz="1800" dirty="0" smtClean="0">
                <a:latin typeface="Arial" charset="0"/>
              </a:rPr>
              <a:t>research…</a:t>
            </a:r>
          </a:p>
          <a:p>
            <a:pPr marL="0" indent="0">
              <a:lnSpc>
                <a:spcPct val="90000"/>
              </a:lnSpc>
              <a:buClr>
                <a:schemeClr val="tx1"/>
              </a:buClr>
              <a:buFont typeface="Wingdings" charset="2"/>
              <a:buNone/>
            </a:pPr>
            <a:endParaRPr lang="en-US" sz="1800" dirty="0" smtClean="0">
              <a:latin typeface="Arial" charset="0"/>
            </a:endParaRPr>
          </a:p>
          <a:p>
            <a:pPr marL="0" indent="0">
              <a:lnSpc>
                <a:spcPct val="90000"/>
              </a:lnSpc>
              <a:buClr>
                <a:schemeClr val="tx1"/>
              </a:buClr>
              <a:buFont typeface="Wingdings" charset="2"/>
              <a:buNone/>
            </a:pPr>
            <a:r>
              <a:rPr lang="en-US" sz="1800" dirty="0" smtClean="0">
                <a:latin typeface="Arial" charset="0"/>
              </a:rPr>
              <a:t> </a:t>
            </a:r>
            <a:r>
              <a:rPr lang="en-US" sz="1800" dirty="0">
                <a:latin typeface="Arial" charset="0"/>
              </a:rPr>
              <a:t>I decided therefore to use the word, “</a:t>
            </a:r>
            <a:r>
              <a:rPr lang="en-US" sz="1800" b="1" dirty="0">
                <a:latin typeface="Arial" charset="0"/>
              </a:rPr>
              <a:t>programming</a:t>
            </a:r>
            <a:r>
              <a:rPr lang="en-US" sz="1800" dirty="0" smtClean="0">
                <a:latin typeface="Arial" charset="0"/>
              </a:rPr>
              <a:t>”.</a:t>
            </a:r>
          </a:p>
          <a:p>
            <a:pPr marL="0" indent="0">
              <a:lnSpc>
                <a:spcPct val="90000"/>
              </a:lnSpc>
              <a:buClr>
                <a:schemeClr val="tx1"/>
              </a:buClr>
              <a:buFont typeface="Wingdings" charset="2"/>
              <a:buNone/>
            </a:pPr>
            <a:endParaRPr lang="en-US" sz="1800" dirty="0">
              <a:latin typeface="Arial" charset="0"/>
            </a:endParaRPr>
          </a:p>
          <a:p>
            <a:pPr marL="0" indent="0">
              <a:lnSpc>
                <a:spcPct val="90000"/>
              </a:lnSpc>
              <a:buClr>
                <a:schemeClr val="tx1"/>
              </a:buClr>
              <a:buFont typeface="Wingdings" charset="2"/>
              <a:buNone/>
            </a:pPr>
            <a:r>
              <a:rPr lang="en-US" sz="1800" dirty="0" smtClean="0">
                <a:latin typeface="Arial" charset="0"/>
              </a:rPr>
              <a:t> </a:t>
            </a:r>
            <a:r>
              <a:rPr lang="en-US" sz="1800" dirty="0">
                <a:latin typeface="Arial" charset="0"/>
              </a:rPr>
              <a:t>I wanted to get across the idea that this was dynamic, this was </a:t>
            </a:r>
            <a:r>
              <a:rPr lang="en-US" sz="1800" dirty="0" smtClean="0">
                <a:latin typeface="Arial" charset="0"/>
              </a:rPr>
              <a:t>multistage… I </a:t>
            </a:r>
            <a:r>
              <a:rPr lang="en-US" sz="1800" dirty="0">
                <a:latin typeface="Arial" charset="0"/>
              </a:rPr>
              <a:t>thought, </a:t>
            </a:r>
            <a:r>
              <a:rPr lang="en-US" sz="1800" dirty="0" smtClean="0">
                <a:latin typeface="Arial" charset="0"/>
              </a:rPr>
              <a:t>let’s … take a </a:t>
            </a:r>
            <a:r>
              <a:rPr lang="en-US" sz="1800" dirty="0">
                <a:latin typeface="Arial" charset="0"/>
              </a:rPr>
              <a:t>word that has an absolutely precise meaning, namely </a:t>
            </a:r>
            <a:r>
              <a:rPr lang="en-US" sz="1800" b="1" dirty="0" smtClean="0">
                <a:latin typeface="Arial" charset="0"/>
              </a:rPr>
              <a:t>dynamic</a:t>
            </a:r>
            <a:r>
              <a:rPr lang="en-US" sz="1800" dirty="0" smtClean="0">
                <a:latin typeface="Arial" charset="0"/>
              </a:rPr>
              <a:t>… it’s impossible </a:t>
            </a:r>
            <a:r>
              <a:rPr lang="en-US" sz="1800" dirty="0">
                <a:latin typeface="Arial" charset="0"/>
              </a:rPr>
              <a:t>to use the word, </a:t>
            </a:r>
            <a:r>
              <a:rPr lang="en-US" sz="1800" b="1" dirty="0">
                <a:latin typeface="Arial" charset="0"/>
              </a:rPr>
              <a:t>dynamic</a:t>
            </a:r>
            <a:r>
              <a:rPr lang="en-US" sz="1800" dirty="0">
                <a:latin typeface="Arial" charset="0"/>
              </a:rPr>
              <a:t>, in a pejorative sense. Try thinking of some combination that will possibly give it a pejorative meaning. </a:t>
            </a:r>
            <a:r>
              <a:rPr lang="en-US" sz="1800" dirty="0" smtClean="0">
                <a:latin typeface="Arial" charset="0"/>
              </a:rPr>
              <a:t>It’s </a:t>
            </a:r>
            <a:r>
              <a:rPr lang="en-US" sz="1800" dirty="0">
                <a:latin typeface="Arial" charset="0"/>
              </a:rPr>
              <a:t>impossible. </a:t>
            </a:r>
            <a:endParaRPr lang="en-US" sz="1800" dirty="0" smtClean="0">
              <a:latin typeface="Arial" charset="0"/>
            </a:endParaRPr>
          </a:p>
          <a:p>
            <a:pPr marL="0" indent="0">
              <a:lnSpc>
                <a:spcPct val="90000"/>
              </a:lnSpc>
              <a:buClr>
                <a:schemeClr val="tx1"/>
              </a:buClr>
              <a:buFont typeface="Wingdings" charset="2"/>
              <a:buNone/>
            </a:pPr>
            <a:endParaRPr lang="en-US" sz="1800" dirty="0">
              <a:latin typeface="Arial" charset="0"/>
            </a:endParaRPr>
          </a:p>
          <a:p>
            <a:pPr marL="0" indent="0">
              <a:lnSpc>
                <a:spcPct val="90000"/>
              </a:lnSpc>
              <a:buClr>
                <a:schemeClr val="tx1"/>
              </a:buClr>
              <a:buFont typeface="Wingdings" charset="2"/>
              <a:buNone/>
            </a:pPr>
            <a:r>
              <a:rPr lang="en-US" sz="1800" dirty="0" smtClean="0">
                <a:latin typeface="Arial" charset="0"/>
              </a:rPr>
              <a:t>Thus</a:t>
            </a:r>
            <a:r>
              <a:rPr lang="en-US" sz="1800" dirty="0">
                <a:latin typeface="Arial" charset="0"/>
              </a:rPr>
              <a:t>, I thought dynamic programming was a good name. It was something not even a Congressman could object </a:t>
            </a:r>
            <a:r>
              <a:rPr lang="en-US" sz="1800" dirty="0" smtClean="0">
                <a:latin typeface="Arial" charset="0"/>
              </a:rPr>
              <a:t>to.</a:t>
            </a:r>
            <a:r>
              <a:rPr lang="en-US" sz="1800" dirty="0">
                <a:latin typeface="Arial" charset="0"/>
              </a:rPr>
              <a:t>”</a:t>
            </a:r>
            <a:r>
              <a:rPr lang="en-US" sz="1600" dirty="0">
                <a:latin typeface="Arial" charset="0"/>
              </a:rPr>
              <a:t>  </a:t>
            </a:r>
            <a:endParaRPr lang="en-US" sz="1600" dirty="0" smtClean="0">
              <a:latin typeface="Arial" charset="0"/>
            </a:endParaRPr>
          </a:p>
          <a:p>
            <a:pPr marL="0" indent="0">
              <a:lnSpc>
                <a:spcPct val="90000"/>
              </a:lnSpc>
              <a:buClr>
                <a:schemeClr val="tx1"/>
              </a:buClr>
              <a:buFont typeface="Wingdings" charset="2"/>
              <a:buNone/>
            </a:pPr>
            <a:endParaRPr lang="en-US" sz="1400" dirty="0">
              <a:latin typeface="Arial" charset="0"/>
            </a:endParaRPr>
          </a:p>
          <a:p>
            <a:pPr>
              <a:lnSpc>
                <a:spcPct val="90000"/>
              </a:lnSpc>
              <a:buClr>
                <a:schemeClr val="tx1"/>
              </a:buClr>
              <a:buFont typeface="Wingdings" charset="2"/>
              <a:buNone/>
            </a:pPr>
            <a:r>
              <a:rPr lang="en-US" sz="1600" b="1" dirty="0">
                <a:solidFill>
                  <a:srgbClr val="404040"/>
                </a:solidFill>
                <a:latin typeface="Arial" charset="0"/>
              </a:rPr>
              <a:t>		</a:t>
            </a:r>
            <a:r>
              <a:rPr lang="en-US" sz="1600" dirty="0">
                <a:solidFill>
                  <a:srgbClr val="404040"/>
                </a:solidFill>
                <a:latin typeface="Arial" charset="0"/>
              </a:rPr>
              <a:t>Richard Bellman, “Eye of the Hurricane: an autobiography” 1984.</a:t>
            </a:r>
            <a:endParaRPr lang="en-US" sz="900" dirty="0">
              <a:solidFill>
                <a:srgbClr val="404040"/>
              </a:solidFill>
            </a:endParaRPr>
          </a:p>
        </p:txBody>
      </p:sp>
    </p:spTree>
    <p:extLst>
      <p:ext uri="{BB962C8B-B14F-4D97-AF65-F5344CB8AC3E}">
        <p14:creationId xmlns:p14="http://schemas.microsoft.com/office/powerpoint/2010/main" val="3324745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Edit Distance</a:t>
            </a:r>
          </a:p>
        </p:txBody>
      </p:sp>
      <p:sp>
        <p:nvSpPr>
          <p:cNvPr id="73731" name="Rectangle 3"/>
          <p:cNvSpPr>
            <a:spLocks noGrp="1" noChangeArrowheads="1"/>
          </p:cNvSpPr>
          <p:nvPr>
            <p:ph sz="quarter" idx="1"/>
          </p:nvPr>
        </p:nvSpPr>
        <p:spPr/>
        <p:txBody>
          <a:bodyPr/>
          <a:lstStyle/>
          <a:p>
            <a:r>
              <a:rPr lang="en-US" dirty="0"/>
              <a:t>The minimum edit distance between two strings</a:t>
            </a:r>
          </a:p>
          <a:p>
            <a:r>
              <a:rPr lang="en-US" dirty="0"/>
              <a:t>Is the minimum number of editing operations</a:t>
            </a:r>
          </a:p>
          <a:p>
            <a:pPr lvl="1"/>
            <a:r>
              <a:rPr lang="en-US" dirty="0"/>
              <a:t>Insertion</a:t>
            </a:r>
          </a:p>
          <a:p>
            <a:pPr lvl="1"/>
            <a:r>
              <a:rPr lang="en-US" dirty="0"/>
              <a:t>Deletion</a:t>
            </a:r>
          </a:p>
          <a:p>
            <a:pPr lvl="1"/>
            <a:r>
              <a:rPr lang="en-US" dirty="0"/>
              <a:t>Substitution</a:t>
            </a:r>
          </a:p>
          <a:p>
            <a:r>
              <a:rPr lang="en-US" dirty="0"/>
              <a:t>Needed to transform one </a:t>
            </a:r>
            <a:r>
              <a:rPr lang="en-US" dirty="0" smtClean="0"/>
              <a:t>string into </a:t>
            </a:r>
            <a:r>
              <a:rPr lang="en-US" dirty="0"/>
              <a:t>the other</a:t>
            </a:r>
          </a:p>
        </p:txBody>
      </p:sp>
    </p:spTree>
    <p:extLst>
      <p:ext uri="{BB962C8B-B14F-4D97-AF65-F5344CB8AC3E}">
        <p14:creationId xmlns:p14="http://schemas.microsoft.com/office/powerpoint/2010/main" val="28534339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510778"/>
            <a:ext cx="4800600" cy="1298972"/>
          </a:xfrm>
        </p:spPr>
        <p:txBody>
          <a:bodyPr/>
          <a:lstStyle/>
          <a:p>
            <a:r>
              <a:rPr lang="en-US" sz="4400" dirty="0" smtClean="0"/>
              <a:t>Minimum Edit Distance</a:t>
            </a:r>
            <a:endParaRPr lang="en-US" sz="4400" dirty="0"/>
          </a:p>
        </p:txBody>
      </p:sp>
      <p:sp>
        <p:nvSpPr>
          <p:cNvPr id="8" name="Rectangle 3"/>
          <p:cNvSpPr>
            <a:spLocks noGrp="1" noChangeArrowheads="1"/>
          </p:cNvSpPr>
          <p:nvPr>
            <p:ph type="subTitle" idx="1"/>
          </p:nvPr>
        </p:nvSpPr>
        <p:spPr>
          <a:xfrm>
            <a:off x="4191000" y="2286000"/>
            <a:ext cx="44196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Minimum Edit Distance in Computational Biology</a:t>
            </a:r>
            <a:endParaRPr lang="en-US" sz="3200" dirty="0">
              <a:latin typeface="Calibri" charset="0"/>
            </a:endParaRPr>
          </a:p>
          <a:p>
            <a:pPr eaLnBrk="1" hangingPunct="1"/>
            <a:endParaRPr lang="en-US" dirty="0">
              <a:latin typeface="Calibri" charset="0"/>
            </a:endParaRPr>
          </a:p>
        </p:txBody>
      </p:sp>
    </p:spTree>
    <p:extLst>
      <p:ext uri="{BB962C8B-B14F-4D97-AF65-F5344CB8AC3E}">
        <p14:creationId xmlns:p14="http://schemas.microsoft.com/office/powerpoint/2010/main" val="20081108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dirty="0"/>
              <a:t>Sequence Alignment</a:t>
            </a:r>
          </a:p>
        </p:txBody>
      </p:sp>
      <p:sp>
        <p:nvSpPr>
          <p:cNvPr id="103427" name="Text Box 3"/>
          <p:cNvSpPr txBox="1">
            <a:spLocks noChangeArrowheads="1"/>
          </p:cNvSpPr>
          <p:nvPr/>
        </p:nvSpPr>
        <p:spPr bwMode="auto">
          <a:xfrm>
            <a:off x="990601" y="2731353"/>
            <a:ext cx="7018418" cy="830997"/>
          </a:xfrm>
          <a:prstGeom prst="rect">
            <a:avLst/>
          </a:prstGeom>
          <a:noFill/>
          <a:ln w="38100">
            <a:noFill/>
            <a:miter lim="800000"/>
            <a:headEnd/>
            <a:tailEnd/>
          </a:ln>
        </p:spPr>
        <p:txBody>
          <a:bodyPr wrap="none">
            <a:prstTxWarp prst="textNoShape">
              <a:avLst/>
            </a:prstTxWarp>
            <a:spAutoFit/>
          </a:bodyPr>
          <a:lstStyle/>
          <a:p>
            <a:r>
              <a:rPr lang="en-US" sz="2400" dirty="0">
                <a:solidFill>
                  <a:srgbClr val="006699"/>
                </a:solidFill>
                <a:latin typeface="Courier New" charset="0"/>
              </a:rPr>
              <a:t>-</a:t>
            </a:r>
            <a:r>
              <a:rPr lang="en-US" sz="2400" b="1" dirty="0">
                <a:solidFill>
                  <a:srgbClr val="000066"/>
                </a:solidFill>
                <a:latin typeface="Courier New" charset="0"/>
              </a:rPr>
              <a:t>AG</a:t>
            </a:r>
            <a:r>
              <a:rPr lang="en-US" sz="2400" dirty="0">
                <a:solidFill>
                  <a:srgbClr val="006699"/>
                </a:solidFill>
                <a:latin typeface="Courier New" charset="0"/>
              </a:rPr>
              <a:t>G</a:t>
            </a:r>
            <a:r>
              <a:rPr lang="en-US" sz="2400" b="1" dirty="0">
                <a:solidFill>
                  <a:srgbClr val="000066"/>
                </a:solidFill>
                <a:latin typeface="Courier New" charset="0"/>
              </a:rPr>
              <a:t>CTATCAC</a:t>
            </a:r>
            <a:r>
              <a:rPr lang="en-US" sz="2400" dirty="0">
                <a:solidFill>
                  <a:srgbClr val="006699"/>
                </a:solidFill>
                <a:latin typeface="Courier New" charset="0"/>
              </a:rPr>
              <a:t>CT</a:t>
            </a:r>
            <a:r>
              <a:rPr lang="en-US" sz="2400" b="1" dirty="0">
                <a:solidFill>
                  <a:srgbClr val="000066"/>
                </a:solidFill>
                <a:latin typeface="Courier New" charset="0"/>
              </a:rPr>
              <a:t>GACC</a:t>
            </a:r>
            <a:r>
              <a:rPr lang="en-US" sz="2400" dirty="0">
                <a:solidFill>
                  <a:srgbClr val="006699"/>
                </a:solidFill>
                <a:latin typeface="Courier New" charset="0"/>
              </a:rPr>
              <a:t>T</a:t>
            </a:r>
            <a:r>
              <a:rPr lang="en-US" sz="2400" b="1" dirty="0">
                <a:solidFill>
                  <a:srgbClr val="000066"/>
                </a:solidFill>
                <a:latin typeface="Courier New" charset="0"/>
              </a:rPr>
              <a:t>C</a:t>
            </a:r>
            <a:r>
              <a:rPr lang="en-US" sz="2400" dirty="0">
                <a:solidFill>
                  <a:srgbClr val="006699"/>
                </a:solidFill>
                <a:latin typeface="Courier New" charset="0"/>
              </a:rPr>
              <a:t>CA</a:t>
            </a:r>
            <a:r>
              <a:rPr lang="en-US" sz="2400" b="1" dirty="0">
                <a:solidFill>
                  <a:srgbClr val="000066"/>
                </a:solidFill>
                <a:latin typeface="Courier New" charset="0"/>
              </a:rPr>
              <a:t>GG</a:t>
            </a:r>
            <a:r>
              <a:rPr lang="en-US" sz="2400" dirty="0">
                <a:solidFill>
                  <a:srgbClr val="006699"/>
                </a:solidFill>
                <a:latin typeface="Courier New" charset="0"/>
              </a:rPr>
              <a:t>C</a:t>
            </a:r>
            <a:r>
              <a:rPr lang="en-US" sz="2400" b="1" dirty="0">
                <a:solidFill>
                  <a:srgbClr val="000066"/>
                </a:solidFill>
                <a:latin typeface="Courier New" charset="0"/>
              </a:rPr>
              <a:t>CGA</a:t>
            </a:r>
            <a:r>
              <a:rPr lang="en-US" sz="2400" dirty="0">
                <a:solidFill>
                  <a:srgbClr val="006699"/>
                </a:solidFill>
                <a:latin typeface="Courier New" charset="0"/>
              </a:rPr>
              <a:t>--</a:t>
            </a:r>
            <a:r>
              <a:rPr lang="en-US" sz="2400" b="1" dirty="0">
                <a:solidFill>
                  <a:srgbClr val="000066"/>
                </a:solidFill>
                <a:latin typeface="Courier New" charset="0"/>
              </a:rPr>
              <a:t>TGCCC</a:t>
            </a:r>
            <a:r>
              <a:rPr lang="en-US" sz="2400" dirty="0">
                <a:solidFill>
                  <a:srgbClr val="006699"/>
                </a:solidFill>
                <a:latin typeface="Courier New" charset="0"/>
              </a:rPr>
              <a:t>---</a:t>
            </a:r>
          </a:p>
          <a:p>
            <a:r>
              <a:rPr lang="en-US" sz="2400" dirty="0">
                <a:solidFill>
                  <a:srgbClr val="006699"/>
                </a:solidFill>
                <a:latin typeface="Courier New" charset="0"/>
              </a:rPr>
              <a:t>T</a:t>
            </a:r>
            <a:r>
              <a:rPr lang="en-US" sz="2400" b="1" dirty="0">
                <a:solidFill>
                  <a:srgbClr val="000066"/>
                </a:solidFill>
                <a:latin typeface="Courier New" charset="0"/>
              </a:rPr>
              <a:t>AG</a:t>
            </a:r>
            <a:r>
              <a:rPr lang="en-US" sz="2400" dirty="0">
                <a:solidFill>
                  <a:srgbClr val="006699"/>
                </a:solidFill>
                <a:latin typeface="Courier New" charset="0"/>
              </a:rPr>
              <a:t>-</a:t>
            </a:r>
            <a:r>
              <a:rPr lang="en-US" sz="2400" b="1" dirty="0">
                <a:solidFill>
                  <a:srgbClr val="000066"/>
                </a:solidFill>
                <a:latin typeface="Courier New" charset="0"/>
              </a:rPr>
              <a:t>CTATCAC</a:t>
            </a:r>
            <a:r>
              <a:rPr lang="en-US" sz="2400" dirty="0">
                <a:solidFill>
                  <a:srgbClr val="006699"/>
                </a:solidFill>
                <a:latin typeface="Courier New" charset="0"/>
              </a:rPr>
              <a:t>--</a:t>
            </a:r>
            <a:r>
              <a:rPr lang="en-US" sz="2400" b="1" dirty="0">
                <a:solidFill>
                  <a:srgbClr val="000066"/>
                </a:solidFill>
                <a:latin typeface="Courier New" charset="0"/>
              </a:rPr>
              <a:t>GACC</a:t>
            </a:r>
            <a:r>
              <a:rPr lang="en-US" sz="2400" dirty="0">
                <a:solidFill>
                  <a:srgbClr val="006699"/>
                </a:solidFill>
                <a:latin typeface="Courier New" charset="0"/>
              </a:rPr>
              <a:t>G</a:t>
            </a:r>
            <a:r>
              <a:rPr lang="en-US" sz="2400" b="1" dirty="0">
                <a:solidFill>
                  <a:srgbClr val="000066"/>
                </a:solidFill>
                <a:latin typeface="Courier New" charset="0"/>
              </a:rPr>
              <a:t>C</a:t>
            </a:r>
            <a:r>
              <a:rPr lang="en-US" sz="2400" dirty="0">
                <a:solidFill>
                  <a:srgbClr val="006699"/>
                </a:solidFill>
                <a:latin typeface="Courier New" charset="0"/>
              </a:rPr>
              <a:t>--</a:t>
            </a:r>
            <a:r>
              <a:rPr lang="en-US" sz="2400" b="1" dirty="0">
                <a:solidFill>
                  <a:srgbClr val="000066"/>
                </a:solidFill>
                <a:latin typeface="Courier New" charset="0"/>
              </a:rPr>
              <a:t>GG</a:t>
            </a:r>
            <a:r>
              <a:rPr lang="en-US" sz="2400" dirty="0">
                <a:solidFill>
                  <a:srgbClr val="006699"/>
                </a:solidFill>
                <a:latin typeface="Courier New" charset="0"/>
              </a:rPr>
              <a:t>T</a:t>
            </a:r>
            <a:r>
              <a:rPr lang="en-US" sz="2400" b="1" dirty="0">
                <a:solidFill>
                  <a:srgbClr val="000066"/>
                </a:solidFill>
                <a:latin typeface="Courier New" charset="0"/>
              </a:rPr>
              <a:t>CGA</a:t>
            </a:r>
            <a:r>
              <a:rPr lang="en-US" sz="2400" dirty="0">
                <a:solidFill>
                  <a:srgbClr val="006699"/>
                </a:solidFill>
                <a:latin typeface="Courier New" charset="0"/>
              </a:rPr>
              <a:t>TT</a:t>
            </a:r>
            <a:r>
              <a:rPr lang="en-US" sz="2400" b="1" dirty="0">
                <a:solidFill>
                  <a:srgbClr val="000066"/>
                </a:solidFill>
                <a:latin typeface="Courier New" charset="0"/>
              </a:rPr>
              <a:t>TGCCC</a:t>
            </a:r>
            <a:r>
              <a:rPr lang="en-US" sz="2400" dirty="0">
                <a:solidFill>
                  <a:srgbClr val="006699"/>
                </a:solidFill>
                <a:latin typeface="Courier New" charset="0"/>
              </a:rPr>
              <a:t>GAC</a:t>
            </a:r>
          </a:p>
        </p:txBody>
      </p:sp>
      <p:sp>
        <p:nvSpPr>
          <p:cNvPr id="110597" name="Text Box 5"/>
          <p:cNvSpPr txBox="1">
            <a:spLocks noChangeArrowheads="1"/>
          </p:cNvSpPr>
          <p:nvPr/>
        </p:nvSpPr>
        <p:spPr bwMode="auto">
          <a:xfrm>
            <a:off x="1600200" y="1474053"/>
            <a:ext cx="6094938" cy="830997"/>
          </a:xfrm>
          <a:prstGeom prst="rect">
            <a:avLst/>
          </a:prstGeom>
          <a:noFill/>
          <a:ln w="38100">
            <a:noFill/>
            <a:miter lim="800000"/>
            <a:headEnd/>
            <a:tailEnd/>
          </a:ln>
        </p:spPr>
        <p:txBody>
          <a:bodyPr wrap="none">
            <a:prstTxWarp prst="textNoShape">
              <a:avLst/>
            </a:prstTxWarp>
            <a:spAutoFit/>
          </a:bodyPr>
          <a:lstStyle/>
          <a:p>
            <a:r>
              <a:rPr lang="en-US" sz="2400" dirty="0">
                <a:solidFill>
                  <a:srgbClr val="006699"/>
                </a:solidFill>
                <a:latin typeface="Courier New" charset="0"/>
              </a:rPr>
              <a:t>AGGCTATCACCTGACCTCCAGGCCGATGCCC</a:t>
            </a:r>
          </a:p>
          <a:p>
            <a:r>
              <a:rPr lang="en-US" sz="2400" dirty="0">
                <a:solidFill>
                  <a:srgbClr val="006699"/>
                </a:solidFill>
                <a:latin typeface="Courier New" charset="0"/>
              </a:rPr>
              <a:t>TAGCTATCACGACCGCGGTCGATTTGCCCGAC</a:t>
            </a:r>
          </a:p>
        </p:txBody>
      </p:sp>
    </p:spTree>
    <p:extLst>
      <p:ext uri="{BB962C8B-B14F-4D97-AF65-F5344CB8AC3E}">
        <p14:creationId xmlns:p14="http://schemas.microsoft.com/office/powerpoint/2010/main" val="7307344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sequence alignment?</a:t>
            </a:r>
          </a:p>
        </p:txBody>
      </p:sp>
      <p:sp>
        <p:nvSpPr>
          <p:cNvPr id="11" name="Content Placeholder 10"/>
          <p:cNvSpPr>
            <a:spLocks noGrp="1"/>
          </p:cNvSpPr>
          <p:nvPr>
            <p:ph idx="1"/>
          </p:nvPr>
        </p:nvSpPr>
        <p:spPr/>
        <p:txBody>
          <a:bodyPr/>
          <a:lstStyle/>
          <a:p>
            <a:r>
              <a:rPr lang="en-US" sz="2800" dirty="0"/>
              <a:t>Comparing genes or regions from different species</a:t>
            </a:r>
          </a:p>
          <a:p>
            <a:pPr lvl="1"/>
            <a:r>
              <a:rPr lang="en-US" sz="2400" dirty="0"/>
              <a:t>to find important regions</a:t>
            </a:r>
          </a:p>
          <a:p>
            <a:pPr lvl="1"/>
            <a:r>
              <a:rPr lang="en-US" sz="2400" dirty="0"/>
              <a:t>determine function</a:t>
            </a:r>
          </a:p>
          <a:p>
            <a:pPr lvl="1"/>
            <a:r>
              <a:rPr lang="en-US" sz="2400" dirty="0"/>
              <a:t>uncover evolutionary forces</a:t>
            </a:r>
          </a:p>
          <a:p>
            <a:r>
              <a:rPr lang="en-US" sz="2800" dirty="0"/>
              <a:t>Assembling fragments to sequence DNA</a:t>
            </a:r>
          </a:p>
          <a:p>
            <a:r>
              <a:rPr lang="en-US" sz="2800" dirty="0"/>
              <a:t>Compare individuals to looking for mutations</a:t>
            </a:r>
          </a:p>
        </p:txBody>
      </p:sp>
    </p:spTree>
    <p:extLst>
      <p:ext uri="{BB962C8B-B14F-4D97-AF65-F5344CB8AC3E}">
        <p14:creationId xmlns:p14="http://schemas.microsoft.com/office/powerpoint/2010/main" val="17449748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t>Alignments in two fields</a:t>
            </a:r>
          </a:p>
        </p:txBody>
      </p:sp>
      <p:sp>
        <p:nvSpPr>
          <p:cNvPr id="114691" name="Content Placeholder 2"/>
          <p:cNvSpPr>
            <a:spLocks noGrp="1"/>
          </p:cNvSpPr>
          <p:nvPr>
            <p:ph sz="quarter" idx="1"/>
          </p:nvPr>
        </p:nvSpPr>
        <p:spPr/>
        <p:txBody>
          <a:bodyPr/>
          <a:lstStyle/>
          <a:p>
            <a:r>
              <a:rPr lang="en-US" sz="3200" dirty="0"/>
              <a:t>In Natural Language Processing</a:t>
            </a:r>
          </a:p>
          <a:p>
            <a:pPr lvl="1"/>
            <a:r>
              <a:rPr lang="en-US" sz="3200" dirty="0"/>
              <a:t>We generally talk about </a:t>
            </a:r>
            <a:r>
              <a:rPr lang="en-US" sz="3200" dirty="0">
                <a:solidFill>
                  <a:srgbClr val="B63027"/>
                </a:solidFill>
              </a:rPr>
              <a:t>distance </a:t>
            </a:r>
            <a:r>
              <a:rPr lang="en-US" sz="3200" dirty="0"/>
              <a:t>(minimized)</a:t>
            </a:r>
          </a:p>
          <a:p>
            <a:pPr lvl="2"/>
            <a:r>
              <a:rPr lang="en-US" sz="2800" dirty="0"/>
              <a:t>And </a:t>
            </a:r>
            <a:r>
              <a:rPr lang="en-US" sz="2800" dirty="0">
                <a:solidFill>
                  <a:srgbClr val="B63027"/>
                </a:solidFill>
              </a:rPr>
              <a:t>weights</a:t>
            </a:r>
          </a:p>
          <a:p>
            <a:r>
              <a:rPr lang="en-US" sz="3200" dirty="0"/>
              <a:t>In Computational Biology</a:t>
            </a:r>
          </a:p>
          <a:p>
            <a:pPr lvl="1"/>
            <a:r>
              <a:rPr lang="en-US" sz="3200" dirty="0"/>
              <a:t>We generally talk about </a:t>
            </a:r>
            <a:r>
              <a:rPr lang="en-US" sz="3200" dirty="0">
                <a:solidFill>
                  <a:srgbClr val="B63027"/>
                </a:solidFill>
              </a:rPr>
              <a:t>similarity </a:t>
            </a:r>
            <a:r>
              <a:rPr lang="en-US" sz="3200" dirty="0"/>
              <a:t>(maximized)</a:t>
            </a:r>
          </a:p>
          <a:p>
            <a:pPr lvl="2"/>
            <a:r>
              <a:rPr lang="en-US" sz="2800" dirty="0"/>
              <a:t>And </a:t>
            </a:r>
            <a:r>
              <a:rPr lang="en-US" sz="2800" dirty="0">
                <a:solidFill>
                  <a:srgbClr val="B63027"/>
                </a:solidFill>
              </a:rPr>
              <a:t>scores</a:t>
            </a:r>
          </a:p>
        </p:txBody>
      </p:sp>
    </p:spTree>
    <p:extLst>
      <p:ext uri="{BB962C8B-B14F-4D97-AF65-F5344CB8AC3E}">
        <p14:creationId xmlns:p14="http://schemas.microsoft.com/office/powerpoint/2010/main" val="13133214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BLOSUM62 substitution matrix </a:t>
            </a:r>
          </a:p>
        </p:txBody>
      </p:sp>
      <p:pic>
        <p:nvPicPr>
          <p:cNvPr id="2" name="Content Placeholder 1"/>
          <p:cNvPicPr>
            <a:picLocks noGrp="1" noChangeAspect="1"/>
          </p:cNvPicPr>
          <p:nvPr>
            <p:ph sz="quarter" idx="1"/>
          </p:nvPr>
        </p:nvPicPr>
        <p:blipFill>
          <a:blip r:embed="rId2"/>
          <a:srcRect l="-11212" r="-11212"/>
          <a:stretch>
            <a:fillRect/>
          </a:stretch>
        </p:blipFill>
        <p:spPr>
          <a:xfrm>
            <a:off x="304800" y="1123950"/>
            <a:ext cx="8534400" cy="3333750"/>
          </a:xfrm>
        </p:spPr>
      </p:pic>
      <p:sp>
        <p:nvSpPr>
          <p:cNvPr id="3" name="TextBox 2"/>
          <p:cNvSpPr txBox="1"/>
          <p:nvPr/>
        </p:nvSpPr>
        <p:spPr>
          <a:xfrm>
            <a:off x="1447800" y="4552950"/>
            <a:ext cx="6553200" cy="553998"/>
          </a:xfrm>
          <a:prstGeom prst="rect">
            <a:avLst/>
          </a:prstGeom>
          <a:noFill/>
        </p:spPr>
        <p:txBody>
          <a:bodyPr wrap="square" rtlCol="0">
            <a:spAutoFit/>
          </a:bodyPr>
          <a:lstStyle/>
          <a:p>
            <a:r>
              <a:rPr lang="en-US" sz="1000" dirty="0" err="1"/>
              <a:t>Henikoff</a:t>
            </a:r>
            <a:r>
              <a:rPr lang="en-US" sz="1000" dirty="0"/>
              <a:t> S, </a:t>
            </a:r>
            <a:r>
              <a:rPr lang="en-US" sz="1000" dirty="0" err="1"/>
              <a:t>Henikoff</a:t>
            </a:r>
            <a:r>
              <a:rPr lang="en-US" sz="1000" dirty="0"/>
              <a:t> JG. Amino acid substitution matrices from protein blocks. </a:t>
            </a:r>
            <a:r>
              <a:rPr lang="en-US" sz="1000" i="1" dirty="0" err="1"/>
              <a:t>Proc</a:t>
            </a:r>
            <a:r>
              <a:rPr lang="en-US" sz="1000" i="1" dirty="0"/>
              <a:t> </a:t>
            </a:r>
            <a:r>
              <a:rPr lang="en-US" sz="1000" i="1" dirty="0" err="1"/>
              <a:t>Natl</a:t>
            </a:r>
            <a:r>
              <a:rPr lang="en-US" sz="1000" i="1" dirty="0"/>
              <a:t> </a:t>
            </a:r>
            <a:r>
              <a:rPr lang="en-US" sz="1000" i="1" dirty="0" err="1"/>
              <a:t>Acad</a:t>
            </a:r>
            <a:r>
              <a:rPr lang="en-US" sz="1000" i="1" dirty="0"/>
              <a:t> </a:t>
            </a:r>
            <a:r>
              <a:rPr lang="en-US" sz="1000" i="1" dirty="0" err="1"/>
              <a:t>Sci</a:t>
            </a:r>
            <a:r>
              <a:rPr lang="en-US" sz="1000" i="1" dirty="0"/>
              <a:t> U S A</a:t>
            </a:r>
            <a:r>
              <a:rPr lang="en-US" sz="1000" dirty="0"/>
              <a:t>. 1992;89(22):10915-9. </a:t>
            </a:r>
            <a:endParaRPr lang="en-US" sz="1000" dirty="0" smtClean="0"/>
          </a:p>
          <a:p>
            <a:r>
              <a:rPr lang="en-US" sz="1000" dirty="0" smtClean="0">
                <a:latin typeface="+mn-lt"/>
              </a:rPr>
              <a:t>To understand it in detail, see the video: https</a:t>
            </a:r>
            <a:r>
              <a:rPr lang="en-US" sz="1000" dirty="0">
                <a:latin typeface="+mn-lt"/>
              </a:rPr>
              <a:t>://</a:t>
            </a:r>
            <a:r>
              <a:rPr lang="en-US" sz="1000" dirty="0" err="1">
                <a:latin typeface="+mn-lt"/>
              </a:rPr>
              <a:t>www.youtube.com</a:t>
            </a:r>
            <a:r>
              <a:rPr lang="en-US" sz="1000" dirty="0">
                <a:latin typeface="+mn-lt"/>
              </a:rPr>
              <a:t>/</a:t>
            </a:r>
            <a:r>
              <a:rPr lang="en-US" sz="1000" dirty="0" err="1">
                <a:latin typeface="+mn-lt"/>
              </a:rPr>
              <a:t>watch?v</a:t>
            </a:r>
            <a:r>
              <a:rPr lang="en-US" sz="1000" dirty="0">
                <a:latin typeface="+mn-lt"/>
              </a:rPr>
              <a:t>=ZUjAKgVrir4</a:t>
            </a:r>
          </a:p>
        </p:txBody>
      </p:sp>
    </p:spTree>
    <p:extLst>
      <p:ext uri="{BB962C8B-B14F-4D97-AF65-F5344CB8AC3E}">
        <p14:creationId xmlns:p14="http://schemas.microsoft.com/office/powerpoint/2010/main" val="33807439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The alignment score with BLOSUM62 </a:t>
            </a:r>
          </a:p>
        </p:txBody>
      </p:sp>
      <p:sp>
        <p:nvSpPr>
          <p:cNvPr id="4" name="Content Placeholder 3"/>
          <p:cNvSpPr>
            <a:spLocks noGrp="1"/>
          </p:cNvSpPr>
          <p:nvPr>
            <p:ph idx="1"/>
          </p:nvPr>
        </p:nvSpPr>
        <p:spPr/>
        <p:txBody>
          <a:bodyPr/>
          <a:lstStyle/>
          <a:p>
            <a:r>
              <a:rPr lang="en-US" dirty="0"/>
              <a:t>Consider two alternative alignments of ANRGDFS and ANREFS with the gap opening penalty of 10: </a:t>
            </a:r>
          </a:p>
          <a:p>
            <a:pPr marL="457200" lvl="1" indent="0">
              <a:buNone/>
            </a:pPr>
            <a:r>
              <a:rPr lang="en-US" sz="1600" dirty="0"/>
              <a:t>ANRGDFS</a:t>
            </a:r>
            <a:br>
              <a:rPr lang="en-US" sz="1600" dirty="0"/>
            </a:br>
            <a:r>
              <a:rPr lang="en-US" sz="1600" dirty="0"/>
              <a:t>ANR-EFS </a:t>
            </a:r>
            <a:r>
              <a:rPr lang="en-US" sz="1600" dirty="0" smtClean="0"/>
              <a:t>		score</a:t>
            </a:r>
            <a:r>
              <a:rPr lang="en-US" sz="1600" dirty="0"/>
              <a:t>: 4+6+5−10+2+6+4 = 17 </a:t>
            </a:r>
            <a:endParaRPr lang="en-US" sz="1600" dirty="0" smtClean="0"/>
          </a:p>
          <a:p>
            <a:pPr marL="457200" lvl="1" indent="0">
              <a:buNone/>
            </a:pPr>
            <a:r>
              <a:rPr lang="en-US" sz="1600" dirty="0" smtClean="0"/>
              <a:t>ANRGDFS</a:t>
            </a:r>
            <a:r>
              <a:rPr lang="en-US" sz="1600" dirty="0"/>
              <a:t/>
            </a:r>
            <a:br>
              <a:rPr lang="en-US" sz="1600" dirty="0"/>
            </a:br>
            <a:r>
              <a:rPr lang="en-US" sz="1600" dirty="0"/>
              <a:t>ANRE-FS </a:t>
            </a:r>
            <a:r>
              <a:rPr lang="en-US" sz="1600" dirty="0" smtClean="0"/>
              <a:t>		score</a:t>
            </a:r>
            <a:r>
              <a:rPr lang="en-US" sz="1600" dirty="0"/>
              <a:t>: 4+6+5−2−10+6+4 = 13 </a:t>
            </a:r>
          </a:p>
          <a:p>
            <a:r>
              <a:rPr lang="en-US" dirty="0"/>
              <a:t>The scoring scheme provides us with the quantitative measure of how good is some alignment relative to alternative alignments. However the scoring scheme does not tell us how to find the best alignment. </a:t>
            </a:r>
          </a:p>
          <a:p>
            <a:pPr marL="0" indent="0">
              <a:buNone/>
            </a:pPr>
            <a:endParaRPr lang="en-US" dirty="0"/>
          </a:p>
        </p:txBody>
      </p:sp>
    </p:spTree>
    <p:extLst>
      <p:ext uri="{BB962C8B-B14F-4D97-AF65-F5344CB8AC3E}">
        <p14:creationId xmlns:p14="http://schemas.microsoft.com/office/powerpoint/2010/main" val="1802553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A smart way to reduce the massive number of possibilities that need to be considered, yet still guarantees that the best solution will be found (Saul Needleman and Christian </a:t>
            </a:r>
            <a:r>
              <a:rPr lang="en-US" dirty="0" err="1"/>
              <a:t>Wunsch</a:t>
            </a:r>
            <a:r>
              <a:rPr lang="en-US" dirty="0"/>
              <a:t>, 1970). </a:t>
            </a:r>
          </a:p>
          <a:p>
            <a:r>
              <a:rPr lang="en-US" dirty="0"/>
              <a:t>The basic idea is to build up the best alignment by using optimal alignments of smaller subsequences. </a:t>
            </a:r>
          </a:p>
          <a:p>
            <a:r>
              <a:rPr lang="en-US" dirty="0"/>
              <a:t>The Needleman-</a:t>
            </a:r>
            <a:r>
              <a:rPr lang="en-US" dirty="0" err="1"/>
              <a:t>Wunsch</a:t>
            </a:r>
            <a:r>
              <a:rPr lang="en-US" dirty="0"/>
              <a:t> algorithm is an example of dynamic programming, a discipline invented by Richard Bellman (an American mathematician) in 1953! </a:t>
            </a:r>
          </a:p>
        </p:txBody>
      </p:sp>
    </p:spTree>
    <p:extLst>
      <p:ext uri="{BB962C8B-B14F-4D97-AF65-F5344CB8AC3E}">
        <p14:creationId xmlns:p14="http://schemas.microsoft.com/office/powerpoint/2010/main" val="31940492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A matrix </a:t>
            </a:r>
            <a:r>
              <a:rPr lang="en-US" i="1" dirty="0"/>
              <a:t>D(</a:t>
            </a:r>
            <a:r>
              <a:rPr lang="en-US" i="1" dirty="0" err="1"/>
              <a:t>i</a:t>
            </a:r>
            <a:r>
              <a:rPr lang="en-US" i="1" dirty="0"/>
              <a:t>, j)</a:t>
            </a:r>
            <a:r>
              <a:rPr lang="en-US" dirty="0"/>
              <a:t> indexed by residues of each sequence is built recursively, such that </a:t>
            </a:r>
          </a:p>
          <a:p>
            <a:endParaRPr lang="en-US" dirty="0" smtClean="0"/>
          </a:p>
          <a:p>
            <a:endParaRPr lang="en-US" dirty="0"/>
          </a:p>
          <a:p>
            <a:endParaRPr lang="en-US" dirty="0" smtClean="0"/>
          </a:p>
          <a:p>
            <a:endParaRPr lang="en-US" dirty="0" smtClean="0"/>
          </a:p>
          <a:p>
            <a:pPr marL="0" indent="0">
              <a:buNone/>
            </a:pPr>
            <a:r>
              <a:rPr lang="en-US" dirty="0" smtClean="0"/>
              <a:t>Subject </a:t>
            </a:r>
            <a:r>
              <a:rPr lang="en-US" dirty="0"/>
              <a:t>to a boundary conditions. </a:t>
            </a:r>
            <a:r>
              <a:rPr lang="en-US" i="1" dirty="0"/>
              <a:t>s(</a:t>
            </a:r>
            <a:r>
              <a:rPr lang="en-US" i="1" dirty="0" err="1"/>
              <a:t>i</a:t>
            </a:r>
            <a:r>
              <a:rPr lang="en-US" i="1" dirty="0"/>
              <a:t>, j)</a:t>
            </a:r>
            <a:r>
              <a:rPr lang="en-US" dirty="0"/>
              <a:t> is the substitution </a:t>
            </a:r>
            <a:r>
              <a:rPr lang="en-US" dirty="0" smtClean="0"/>
              <a:t>score </a:t>
            </a:r>
            <a:r>
              <a:rPr lang="en-US" dirty="0"/>
              <a:t>for residues </a:t>
            </a:r>
            <a:r>
              <a:rPr lang="en-US" i="1" dirty="0" err="1"/>
              <a:t>i</a:t>
            </a:r>
            <a:r>
              <a:rPr lang="en-US" dirty="0"/>
              <a:t> and </a:t>
            </a:r>
            <a:r>
              <a:rPr lang="en-US" i="1" dirty="0"/>
              <a:t>j</a:t>
            </a:r>
            <a:r>
              <a:rPr lang="en-US" dirty="0"/>
              <a:t>, and </a:t>
            </a:r>
            <a:r>
              <a:rPr lang="en-US" i="1" dirty="0"/>
              <a:t>g</a:t>
            </a:r>
            <a:r>
              <a:rPr lang="en-US" dirty="0"/>
              <a:t> is the gap penalty. </a:t>
            </a:r>
          </a:p>
        </p:txBody>
      </p:sp>
      <p:pic>
        <p:nvPicPr>
          <p:cNvPr id="3" name="Picture 2"/>
          <p:cNvPicPr>
            <a:picLocks noChangeAspect="1"/>
          </p:cNvPicPr>
          <p:nvPr/>
        </p:nvPicPr>
        <p:blipFill>
          <a:blip r:embed="rId3"/>
          <a:stretch>
            <a:fillRect/>
          </a:stretch>
        </p:blipFill>
        <p:spPr>
          <a:xfrm>
            <a:off x="1752600" y="2429424"/>
            <a:ext cx="5105400" cy="1285326"/>
          </a:xfrm>
          <a:prstGeom prst="rect">
            <a:avLst/>
          </a:prstGeom>
        </p:spPr>
      </p:pic>
    </p:spTree>
    <p:extLst>
      <p:ext uri="{BB962C8B-B14F-4D97-AF65-F5344CB8AC3E}">
        <p14:creationId xmlns:p14="http://schemas.microsoft.com/office/powerpoint/2010/main" val="27065922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We consider all possible pairs of residue from two sequences (this gives rise to a 2D matrix representation). </a:t>
            </a:r>
          </a:p>
          <a:p>
            <a:r>
              <a:rPr lang="en-US" dirty="0"/>
              <a:t>We will have two matrices: the score matrix and </a:t>
            </a:r>
            <a:r>
              <a:rPr lang="en-US" dirty="0" err="1"/>
              <a:t>traceback</a:t>
            </a:r>
            <a:r>
              <a:rPr lang="en-US" dirty="0"/>
              <a:t> matrix. </a:t>
            </a:r>
          </a:p>
          <a:p>
            <a:r>
              <a:rPr lang="en-US" dirty="0"/>
              <a:t>The Needleman-</a:t>
            </a:r>
            <a:r>
              <a:rPr lang="en-US" dirty="0" err="1"/>
              <a:t>Wunsch</a:t>
            </a:r>
            <a:r>
              <a:rPr lang="en-US" dirty="0"/>
              <a:t> algorithm consists of three steps: </a:t>
            </a:r>
            <a:endParaRPr lang="en-US" dirty="0" smtClean="0"/>
          </a:p>
          <a:p>
            <a:pPr marL="914400" lvl="1" indent="-457200">
              <a:buFont typeface="+mj-lt"/>
              <a:buAutoNum type="arabicPeriod"/>
            </a:pPr>
            <a:r>
              <a:rPr lang="en-US" dirty="0" smtClean="0"/>
              <a:t>Initialization </a:t>
            </a:r>
            <a:r>
              <a:rPr lang="en-US" dirty="0"/>
              <a:t>of the score </a:t>
            </a:r>
            <a:r>
              <a:rPr lang="en-US" dirty="0" smtClean="0"/>
              <a:t>matrix</a:t>
            </a:r>
            <a:endParaRPr lang="en-US" dirty="0"/>
          </a:p>
          <a:p>
            <a:pPr marL="914400" lvl="1" indent="-457200">
              <a:buFont typeface="+mj-lt"/>
              <a:buAutoNum type="arabicPeriod"/>
            </a:pPr>
            <a:r>
              <a:rPr lang="en-US" dirty="0" smtClean="0"/>
              <a:t>Calculation </a:t>
            </a:r>
            <a:r>
              <a:rPr lang="en-US" dirty="0"/>
              <a:t>of scores and filling the </a:t>
            </a:r>
            <a:r>
              <a:rPr lang="en-US" dirty="0" err="1"/>
              <a:t>traceback</a:t>
            </a:r>
            <a:r>
              <a:rPr lang="en-US" dirty="0"/>
              <a:t> matrix </a:t>
            </a:r>
          </a:p>
          <a:p>
            <a:pPr marL="914400" lvl="1" indent="-457200">
              <a:buFont typeface="+mj-lt"/>
              <a:buAutoNum type="arabicPeriod"/>
            </a:pPr>
            <a:r>
              <a:rPr lang="en-US" dirty="0" smtClean="0"/>
              <a:t>Deducing </a:t>
            </a:r>
            <a:r>
              <a:rPr lang="en-US" dirty="0"/>
              <a:t>the alignment from the </a:t>
            </a:r>
            <a:r>
              <a:rPr lang="en-US" dirty="0" err="1"/>
              <a:t>traceback</a:t>
            </a:r>
            <a:r>
              <a:rPr lang="en-US" dirty="0"/>
              <a:t> matrix </a:t>
            </a:r>
          </a:p>
        </p:txBody>
      </p:sp>
    </p:spTree>
    <p:extLst>
      <p:ext uri="{BB962C8B-B14F-4D97-AF65-F5344CB8AC3E}">
        <p14:creationId xmlns:p14="http://schemas.microsoft.com/office/powerpoint/2010/main" val="13292225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The first row and the first column of the score and </a:t>
            </a:r>
            <a:r>
              <a:rPr lang="en-US" dirty="0" err="1"/>
              <a:t>traceback</a:t>
            </a:r>
            <a:r>
              <a:rPr lang="en-US" dirty="0"/>
              <a:t> matrices are filled during the initialization. </a:t>
            </a:r>
          </a:p>
          <a:p>
            <a:endParaRPr lang="en-US" dirty="0"/>
          </a:p>
        </p:txBody>
      </p:sp>
      <p:pic>
        <p:nvPicPr>
          <p:cNvPr id="3" name="Picture 2"/>
          <p:cNvPicPr>
            <a:picLocks noChangeAspect="1"/>
          </p:cNvPicPr>
          <p:nvPr/>
        </p:nvPicPr>
        <p:blipFill>
          <a:blip r:embed="rId3"/>
          <a:stretch>
            <a:fillRect/>
          </a:stretch>
        </p:blipFill>
        <p:spPr>
          <a:xfrm>
            <a:off x="1828800" y="2266950"/>
            <a:ext cx="5715000" cy="2326018"/>
          </a:xfrm>
          <a:prstGeom prst="rect">
            <a:avLst/>
          </a:prstGeom>
        </p:spPr>
      </p:pic>
    </p:spTree>
    <p:extLst>
      <p:ext uri="{BB962C8B-B14F-4D97-AF65-F5344CB8AC3E}">
        <p14:creationId xmlns:p14="http://schemas.microsoft.com/office/powerpoint/2010/main" val="27274967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Minimum Edit Distance</a:t>
            </a:r>
          </a:p>
        </p:txBody>
      </p:sp>
      <p:sp>
        <p:nvSpPr>
          <p:cNvPr id="75780" name="Content Placeholder 7"/>
          <p:cNvSpPr>
            <a:spLocks noGrp="1"/>
          </p:cNvSpPr>
          <p:nvPr>
            <p:ph sz="quarter" idx="1"/>
          </p:nvPr>
        </p:nvSpPr>
        <p:spPr/>
        <p:txBody>
          <a:bodyPr/>
          <a:lstStyle/>
          <a:p>
            <a:r>
              <a:rPr lang="en-US" dirty="0" smtClean="0"/>
              <a:t>Two strings and their </a:t>
            </a:r>
            <a:r>
              <a:rPr lang="en-US" b="1" dirty="0" smtClean="0"/>
              <a:t>alignment</a:t>
            </a:r>
            <a:r>
              <a:rPr lang="en-US" dirty="0" smtClean="0"/>
              <a:t>:</a:t>
            </a:r>
            <a:endParaRPr lang="en-US" dirty="0"/>
          </a:p>
        </p:txBody>
      </p:sp>
      <p:pic>
        <p:nvPicPr>
          <p:cNvPr id="5" name="Picture 6" descr="align1.tiff"/>
          <p:cNvPicPr>
            <a:picLocks noChangeAspect="1"/>
          </p:cNvPicPr>
          <p:nvPr/>
        </p:nvPicPr>
        <p:blipFill>
          <a:blip r:embed="rId3"/>
          <a:srcRect/>
          <a:stretch>
            <a:fillRect/>
          </a:stretch>
        </p:blipFill>
        <p:spPr bwMode="auto">
          <a:xfrm>
            <a:off x="1524000" y="2038350"/>
            <a:ext cx="5295900" cy="2209800"/>
          </a:xfrm>
          <a:prstGeom prst="rect">
            <a:avLst/>
          </a:prstGeom>
          <a:noFill/>
          <a:ln w="9525">
            <a:noFill/>
            <a:miter lim="800000"/>
            <a:headEnd/>
            <a:tailEnd/>
          </a:ln>
        </p:spPr>
      </p:pic>
    </p:spTree>
    <p:extLst>
      <p:ext uri="{BB962C8B-B14F-4D97-AF65-F5344CB8AC3E}">
        <p14:creationId xmlns:p14="http://schemas.microsoft.com/office/powerpoint/2010/main" val="39983034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The calculation for the cell C (2, 2): </a:t>
            </a:r>
          </a:p>
          <a:p>
            <a:pPr marL="685800" lvl="2" indent="0">
              <a:buNone/>
            </a:pPr>
            <a:r>
              <a:rPr lang="en-US" i="1" dirty="0" err="1"/>
              <a:t>q</a:t>
            </a:r>
            <a:r>
              <a:rPr lang="en-US" i="1" baseline="-25000" dirty="0" err="1"/>
              <a:t>diag</a:t>
            </a:r>
            <a:r>
              <a:rPr lang="en-US" i="1" dirty="0"/>
              <a:t> = C(1,1)+S(S,A</a:t>
            </a:r>
            <a:r>
              <a:rPr lang="en-US" i="1" dirty="0" smtClean="0"/>
              <a:t>)		=</a:t>
            </a:r>
            <a:r>
              <a:rPr lang="en-US" i="1" dirty="0"/>
              <a:t>0+1=1</a:t>
            </a:r>
            <a:br>
              <a:rPr lang="en-US" i="1" dirty="0"/>
            </a:br>
            <a:r>
              <a:rPr lang="en-US" i="1" dirty="0" err="1"/>
              <a:t>q</a:t>
            </a:r>
            <a:r>
              <a:rPr lang="en-US" i="1" baseline="-25000" dirty="0" err="1"/>
              <a:t>up</a:t>
            </a:r>
            <a:r>
              <a:rPr lang="en-US" i="1" dirty="0"/>
              <a:t> = C(1,2)+g=−10+(−10</a:t>
            </a:r>
            <a:r>
              <a:rPr lang="en-US" i="1" dirty="0" smtClean="0"/>
              <a:t>)	=</a:t>
            </a:r>
            <a:r>
              <a:rPr lang="en-US" i="1" dirty="0"/>
              <a:t>−20 </a:t>
            </a:r>
            <a:endParaRPr lang="en-US" i="1" dirty="0" smtClean="0"/>
          </a:p>
          <a:p>
            <a:pPr marL="685800" lvl="2" indent="0">
              <a:buNone/>
            </a:pPr>
            <a:r>
              <a:rPr lang="en-US" i="1" dirty="0" err="1" smtClean="0"/>
              <a:t>q</a:t>
            </a:r>
            <a:r>
              <a:rPr lang="en-US" i="1" baseline="-25000" dirty="0" err="1" smtClean="0"/>
              <a:t>left</a:t>
            </a:r>
            <a:r>
              <a:rPr lang="en-US" i="1" dirty="0" smtClean="0"/>
              <a:t> </a:t>
            </a:r>
            <a:r>
              <a:rPr lang="en-US" i="1" dirty="0"/>
              <a:t>= C(2,1)+g=−10+(−10</a:t>
            </a:r>
            <a:r>
              <a:rPr lang="en-US" i="1" dirty="0" smtClean="0"/>
              <a:t>)	=</a:t>
            </a:r>
            <a:r>
              <a:rPr lang="en-US" i="1" dirty="0"/>
              <a:t>−20 </a:t>
            </a:r>
          </a:p>
          <a:p>
            <a:r>
              <a:rPr lang="en-US" dirty="0"/>
              <a:t>Where C(1, 1), C(1, 2), and C(2, 1) are read from the score matrix, and S(S, A) is the score for the S ↔ A taken from the BLOSUM62 matrix. </a:t>
            </a:r>
          </a:p>
          <a:p>
            <a:endParaRPr lang="en-US" dirty="0"/>
          </a:p>
        </p:txBody>
      </p:sp>
    </p:spTree>
    <p:extLst>
      <p:ext uri="{BB962C8B-B14F-4D97-AF65-F5344CB8AC3E}">
        <p14:creationId xmlns:p14="http://schemas.microsoft.com/office/powerpoint/2010/main" val="18679384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For the score matrix C(2, 2) = </a:t>
            </a:r>
            <a:r>
              <a:rPr lang="en-US" dirty="0" err="1"/>
              <a:t>q</a:t>
            </a:r>
            <a:r>
              <a:rPr lang="en-US" baseline="-25000" dirty="0" err="1"/>
              <a:t>diag</a:t>
            </a:r>
            <a:r>
              <a:rPr lang="en-US" dirty="0"/>
              <a:t> which is 1. The corresponding cell of the </a:t>
            </a:r>
            <a:r>
              <a:rPr lang="en-US" dirty="0" err="1"/>
              <a:t>traceback</a:t>
            </a:r>
            <a:r>
              <a:rPr lang="en-US" dirty="0"/>
              <a:t> matrix is ”</a:t>
            </a:r>
            <a:r>
              <a:rPr lang="en-US" dirty="0" err="1"/>
              <a:t>diag</a:t>
            </a:r>
            <a:r>
              <a:rPr lang="en-US" dirty="0"/>
              <a:t>”: </a:t>
            </a:r>
          </a:p>
          <a:p>
            <a:endParaRPr lang="en-US" dirty="0"/>
          </a:p>
        </p:txBody>
      </p:sp>
      <p:pic>
        <p:nvPicPr>
          <p:cNvPr id="3" name="Picture 2"/>
          <p:cNvPicPr>
            <a:picLocks noChangeAspect="1"/>
          </p:cNvPicPr>
          <p:nvPr/>
        </p:nvPicPr>
        <p:blipFill>
          <a:blip r:embed="rId3"/>
          <a:stretch>
            <a:fillRect/>
          </a:stretch>
        </p:blipFill>
        <p:spPr>
          <a:xfrm>
            <a:off x="1676400" y="2495550"/>
            <a:ext cx="5715000" cy="2291008"/>
          </a:xfrm>
          <a:prstGeom prst="rect">
            <a:avLst/>
          </a:prstGeom>
        </p:spPr>
      </p:pic>
    </p:spTree>
    <p:extLst>
      <p:ext uri="{BB962C8B-B14F-4D97-AF65-F5344CB8AC3E}">
        <p14:creationId xmlns:p14="http://schemas.microsoft.com/office/powerpoint/2010/main" val="3887944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The calculation for the cell C (2, 3</a:t>
            </a:r>
            <a:r>
              <a:rPr lang="en-US" dirty="0" smtClean="0"/>
              <a:t>): </a:t>
            </a:r>
          </a:p>
          <a:p>
            <a:pPr marL="800100" lvl="2" indent="0">
              <a:buNone/>
            </a:pPr>
            <a:r>
              <a:rPr lang="en-US" dirty="0" err="1" smtClean="0"/>
              <a:t>q</a:t>
            </a:r>
            <a:r>
              <a:rPr lang="en-US" baseline="-25000" dirty="0" err="1" smtClean="0"/>
              <a:t>diag</a:t>
            </a:r>
            <a:r>
              <a:rPr lang="en-US" dirty="0" smtClean="0"/>
              <a:t> 	= </a:t>
            </a:r>
            <a:r>
              <a:rPr lang="en-US" dirty="0"/>
              <a:t>C(1,2)+S(E,A</a:t>
            </a:r>
            <a:r>
              <a:rPr lang="en-US" dirty="0" smtClean="0"/>
              <a:t>)	=</a:t>
            </a:r>
            <a:r>
              <a:rPr lang="en-US" dirty="0"/>
              <a:t>−10+−1=−11 </a:t>
            </a:r>
            <a:endParaRPr lang="en-US" dirty="0" smtClean="0"/>
          </a:p>
          <a:p>
            <a:pPr marL="800100" lvl="2" indent="0">
              <a:buNone/>
            </a:pPr>
            <a:r>
              <a:rPr lang="en-US" dirty="0" err="1" smtClean="0"/>
              <a:t>q</a:t>
            </a:r>
            <a:r>
              <a:rPr lang="en-US" baseline="-25000" dirty="0" err="1" smtClean="0"/>
              <a:t>up</a:t>
            </a:r>
            <a:r>
              <a:rPr lang="en-US" dirty="0" smtClean="0"/>
              <a:t> 	= </a:t>
            </a:r>
            <a:r>
              <a:rPr lang="en-US" dirty="0"/>
              <a:t>C(1,3)+</a:t>
            </a:r>
            <a:r>
              <a:rPr lang="en-US" dirty="0" smtClean="0"/>
              <a:t>g	=</a:t>
            </a:r>
            <a:r>
              <a:rPr lang="en-US" dirty="0"/>
              <a:t>−20+(−10)=−30 </a:t>
            </a:r>
          </a:p>
          <a:p>
            <a:pPr marL="800100" lvl="2" indent="0">
              <a:buNone/>
            </a:pPr>
            <a:r>
              <a:rPr lang="en-US" dirty="0" err="1"/>
              <a:t>q</a:t>
            </a:r>
            <a:r>
              <a:rPr lang="en-US" baseline="-25000" dirty="0" err="1"/>
              <a:t>left</a:t>
            </a:r>
            <a:r>
              <a:rPr lang="en-US" dirty="0"/>
              <a:t> </a:t>
            </a:r>
            <a:r>
              <a:rPr lang="en-US" dirty="0" smtClean="0"/>
              <a:t>	= </a:t>
            </a:r>
            <a:r>
              <a:rPr lang="en-US" dirty="0"/>
              <a:t>C(2,2)+</a:t>
            </a:r>
            <a:r>
              <a:rPr lang="en-US" dirty="0" smtClean="0"/>
              <a:t>g	=</a:t>
            </a:r>
            <a:r>
              <a:rPr lang="en-US" dirty="0"/>
              <a:t>1+(−10)=−9 </a:t>
            </a:r>
          </a:p>
          <a:p>
            <a:endParaRPr lang="en-US" dirty="0"/>
          </a:p>
        </p:txBody>
      </p:sp>
      <p:pic>
        <p:nvPicPr>
          <p:cNvPr id="4" name="Picture 3"/>
          <p:cNvPicPr>
            <a:picLocks noChangeAspect="1"/>
          </p:cNvPicPr>
          <p:nvPr/>
        </p:nvPicPr>
        <p:blipFill>
          <a:blip r:embed="rId3"/>
          <a:stretch>
            <a:fillRect/>
          </a:stretch>
        </p:blipFill>
        <p:spPr>
          <a:xfrm>
            <a:off x="1828800" y="2952750"/>
            <a:ext cx="4876800" cy="1983880"/>
          </a:xfrm>
          <a:prstGeom prst="rect">
            <a:avLst/>
          </a:prstGeom>
        </p:spPr>
      </p:pic>
    </p:spTree>
    <p:extLst>
      <p:ext uri="{BB962C8B-B14F-4D97-AF65-F5344CB8AC3E}">
        <p14:creationId xmlns:p14="http://schemas.microsoft.com/office/powerpoint/2010/main" val="593748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The </a:t>
            </a:r>
            <a:r>
              <a:rPr lang="en-US" dirty="0" err="1"/>
              <a:t>traceback</a:t>
            </a:r>
            <a:r>
              <a:rPr lang="en-US" dirty="0"/>
              <a:t> performed on the completed </a:t>
            </a:r>
            <a:r>
              <a:rPr lang="en-US" dirty="0" err="1"/>
              <a:t>traceback</a:t>
            </a:r>
            <a:r>
              <a:rPr lang="en-US" dirty="0"/>
              <a:t> matrix: </a:t>
            </a:r>
          </a:p>
          <a:p>
            <a:endParaRPr lang="en-US" dirty="0"/>
          </a:p>
        </p:txBody>
      </p:sp>
      <p:pic>
        <p:nvPicPr>
          <p:cNvPr id="3" name="Picture 2"/>
          <p:cNvPicPr>
            <a:picLocks noChangeAspect="1"/>
          </p:cNvPicPr>
          <p:nvPr/>
        </p:nvPicPr>
        <p:blipFill>
          <a:blip r:embed="rId3"/>
          <a:stretch>
            <a:fillRect/>
          </a:stretch>
        </p:blipFill>
        <p:spPr>
          <a:xfrm>
            <a:off x="2794000" y="1962150"/>
            <a:ext cx="3606800" cy="2372040"/>
          </a:xfrm>
          <a:prstGeom prst="rect">
            <a:avLst/>
          </a:prstGeom>
        </p:spPr>
      </p:pic>
    </p:spTree>
    <p:extLst>
      <p:ext uri="{BB962C8B-B14F-4D97-AF65-F5344CB8AC3E}">
        <p14:creationId xmlns:p14="http://schemas.microsoft.com/office/powerpoint/2010/main" val="8685362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The alignment is deduced from the values of cells along the </a:t>
            </a:r>
            <a:r>
              <a:rPr lang="en-US" dirty="0" err="1"/>
              <a:t>traceback</a:t>
            </a:r>
            <a:r>
              <a:rPr lang="en-US" dirty="0"/>
              <a:t> path, by taking into account the values of the cell in the </a:t>
            </a:r>
            <a:r>
              <a:rPr lang="en-US" dirty="0" err="1"/>
              <a:t>traceback</a:t>
            </a:r>
            <a:r>
              <a:rPr lang="en-US" dirty="0"/>
              <a:t> matrix: </a:t>
            </a:r>
          </a:p>
          <a:p>
            <a:pPr lvl="1"/>
            <a:r>
              <a:rPr lang="en-US" dirty="0" err="1"/>
              <a:t>diag</a:t>
            </a:r>
            <a:r>
              <a:rPr lang="en-US" dirty="0"/>
              <a:t> – the letters from two sequences are aligned </a:t>
            </a:r>
            <a:endParaRPr lang="en-US" dirty="0" smtClean="0"/>
          </a:p>
          <a:p>
            <a:pPr lvl="1"/>
            <a:r>
              <a:rPr lang="en-US" dirty="0" smtClean="0"/>
              <a:t>left – a </a:t>
            </a:r>
            <a:r>
              <a:rPr lang="en-US" dirty="0"/>
              <a:t>gap is introduced in the left </a:t>
            </a:r>
            <a:r>
              <a:rPr lang="en-US" dirty="0" smtClean="0"/>
              <a:t>sequence</a:t>
            </a:r>
            <a:endParaRPr lang="en-US" dirty="0"/>
          </a:p>
          <a:p>
            <a:pPr lvl="1"/>
            <a:r>
              <a:rPr lang="en-US" dirty="0" smtClean="0"/>
              <a:t>up </a:t>
            </a:r>
            <a:r>
              <a:rPr lang="en-US" dirty="0"/>
              <a:t>– a gap is introduced in the top sequence </a:t>
            </a:r>
          </a:p>
          <a:p>
            <a:r>
              <a:rPr lang="en-US" dirty="0"/>
              <a:t>Sequences are aligned backwards. </a:t>
            </a:r>
          </a:p>
          <a:p>
            <a:endParaRPr lang="en-US" dirty="0"/>
          </a:p>
        </p:txBody>
      </p:sp>
    </p:spTree>
    <p:extLst>
      <p:ext uri="{BB962C8B-B14F-4D97-AF65-F5344CB8AC3E}">
        <p14:creationId xmlns:p14="http://schemas.microsoft.com/office/powerpoint/2010/main" val="39304674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t>The Needleman-</a:t>
            </a:r>
            <a:r>
              <a:rPr lang="en-US" dirty="0" err="1"/>
              <a:t>Wunsch</a:t>
            </a:r>
            <a:r>
              <a:rPr lang="en-US" dirty="0"/>
              <a:t> Algorithm</a:t>
            </a:r>
          </a:p>
        </p:txBody>
      </p:sp>
      <p:sp>
        <p:nvSpPr>
          <p:cNvPr id="2" name="Content Placeholder 1"/>
          <p:cNvSpPr>
            <a:spLocks noGrp="1"/>
          </p:cNvSpPr>
          <p:nvPr>
            <p:ph idx="1"/>
          </p:nvPr>
        </p:nvSpPr>
        <p:spPr>
          <a:xfrm>
            <a:off x="304800" y="1352550"/>
            <a:ext cx="8534400" cy="3429000"/>
          </a:xfrm>
        </p:spPr>
        <p:txBody>
          <a:bodyPr/>
          <a:lstStyle/>
          <a:p>
            <a:r>
              <a:rPr lang="en-US" dirty="0"/>
              <a:t>The fourth cell from the </a:t>
            </a:r>
            <a:r>
              <a:rPr lang="en-US" dirty="0" err="1"/>
              <a:t>traceback</a:t>
            </a:r>
            <a:r>
              <a:rPr lang="en-US" dirty="0"/>
              <a:t> path is also ”</a:t>
            </a:r>
            <a:r>
              <a:rPr lang="en-US" dirty="0" err="1"/>
              <a:t>diag</a:t>
            </a:r>
            <a:r>
              <a:rPr lang="en-US" dirty="0"/>
              <a:t>” implying that the corresponding letters are aligned. We consider the letter A again, this time it is aligned with S: </a:t>
            </a:r>
            <a:endParaRPr lang="en-US" dirty="0" smtClean="0"/>
          </a:p>
          <a:p>
            <a:pPr marL="1028700" lvl="3" indent="0">
              <a:buNone/>
            </a:pPr>
            <a:endParaRPr lang="en-US" dirty="0" smtClean="0">
              <a:solidFill>
                <a:srgbClr val="CC0000"/>
              </a:solidFill>
            </a:endParaRPr>
          </a:p>
          <a:p>
            <a:pPr marL="1028700" lvl="3" indent="0">
              <a:buNone/>
            </a:pPr>
            <a:endParaRPr lang="en-US" dirty="0">
              <a:solidFill>
                <a:srgbClr val="CC0000"/>
              </a:solidFill>
            </a:endParaRPr>
          </a:p>
          <a:p>
            <a:pPr marL="1028700" lvl="3" indent="0">
              <a:buNone/>
            </a:pPr>
            <a:r>
              <a:rPr lang="en-US" dirty="0" smtClean="0">
                <a:solidFill>
                  <a:srgbClr val="CC0000"/>
                </a:solidFill>
              </a:rPr>
              <a:t>SEND </a:t>
            </a:r>
          </a:p>
          <a:p>
            <a:pPr marL="1028700" lvl="3" indent="0">
              <a:buNone/>
            </a:pPr>
            <a:r>
              <a:rPr lang="en-US" dirty="0" smtClean="0">
                <a:solidFill>
                  <a:srgbClr val="CC0000"/>
                </a:solidFill>
              </a:rPr>
              <a:t>A</a:t>
            </a:r>
            <a:r>
              <a:rPr lang="en-US" dirty="0">
                <a:solidFill>
                  <a:srgbClr val="CC0000"/>
                </a:solidFill>
              </a:rPr>
              <a:t>-ND </a:t>
            </a:r>
          </a:p>
        </p:txBody>
      </p:sp>
      <p:pic>
        <p:nvPicPr>
          <p:cNvPr id="3" name="Picture 2"/>
          <p:cNvPicPr>
            <a:picLocks noChangeAspect="1"/>
          </p:cNvPicPr>
          <p:nvPr/>
        </p:nvPicPr>
        <p:blipFill>
          <a:blip r:embed="rId3"/>
          <a:stretch>
            <a:fillRect/>
          </a:stretch>
        </p:blipFill>
        <p:spPr>
          <a:xfrm>
            <a:off x="5257800" y="2510034"/>
            <a:ext cx="3733800" cy="2633466"/>
          </a:xfrm>
          <a:prstGeom prst="rect">
            <a:avLst/>
          </a:prstGeom>
        </p:spPr>
      </p:pic>
    </p:spTree>
    <p:extLst>
      <p:ext uri="{BB962C8B-B14F-4D97-AF65-F5344CB8AC3E}">
        <p14:creationId xmlns:p14="http://schemas.microsoft.com/office/powerpoint/2010/main" val="36534513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Waterman Algorithm</a:t>
            </a:r>
            <a:endParaRPr lang="en-US" dirty="0"/>
          </a:p>
        </p:txBody>
      </p:sp>
      <p:sp>
        <p:nvSpPr>
          <p:cNvPr id="3" name="Content Placeholder 2"/>
          <p:cNvSpPr>
            <a:spLocks noGrp="1"/>
          </p:cNvSpPr>
          <p:nvPr>
            <p:ph idx="1"/>
          </p:nvPr>
        </p:nvSpPr>
        <p:spPr/>
        <p:txBody>
          <a:bodyPr/>
          <a:lstStyle/>
          <a:p>
            <a:r>
              <a:rPr lang="en-US" i="1" dirty="0"/>
              <a:t>Smith, Temple F. &amp; Waterman, Michael S. (1981). </a:t>
            </a:r>
            <a:r>
              <a:rPr lang="en-US" i="1" dirty="0">
                <a:hlinkClick r:id="rId3"/>
              </a:rPr>
              <a:t>"Identification of Common Molecular Subsequences"</a:t>
            </a:r>
            <a:r>
              <a:rPr lang="en-US" i="1" dirty="0"/>
              <a:t> (PDF). </a:t>
            </a:r>
            <a:r>
              <a:rPr lang="en-US" i="1" dirty="0">
                <a:hlinkClick r:id="rId4" tooltip="Journal of Molecular Biology"/>
              </a:rPr>
              <a:t>Journal of Molecular Biology</a:t>
            </a:r>
            <a:r>
              <a:rPr lang="en-US" i="1" dirty="0"/>
              <a:t>. </a:t>
            </a:r>
            <a:r>
              <a:rPr lang="en-US" b="1" i="1" dirty="0"/>
              <a:t>147</a:t>
            </a:r>
            <a:r>
              <a:rPr lang="en-US" i="1" dirty="0"/>
              <a:t>: 195–197.</a:t>
            </a:r>
            <a:endParaRPr lang="en-US" dirty="0" smtClean="0"/>
          </a:p>
          <a:p>
            <a:r>
              <a:rPr lang="en-US" dirty="0" smtClean="0"/>
              <a:t>For alignment problems. Read it by yourself </a:t>
            </a:r>
          </a:p>
          <a:p>
            <a:r>
              <a:rPr lang="en-US" dirty="0" smtClean="0"/>
              <a:t>Can be seen at the following lecture slides:</a:t>
            </a:r>
          </a:p>
          <a:p>
            <a:pPr marL="800100" lvl="2" indent="0">
              <a:buNone/>
            </a:pPr>
            <a:r>
              <a:rPr lang="en-US" dirty="0"/>
              <a:t>http://</a:t>
            </a:r>
            <a:r>
              <a:rPr lang="en-US" dirty="0" err="1"/>
              <a:t>docencia.ac.upc.edu</a:t>
            </a:r>
            <a:r>
              <a:rPr lang="en-US" dirty="0"/>
              <a:t>/master/AMPP/slides/</a:t>
            </a:r>
            <a:r>
              <a:rPr lang="en-US" dirty="0" err="1"/>
              <a:t>ampp_sw_presentation.pdf</a:t>
            </a:r>
            <a:endParaRPr lang="en-US" dirty="0"/>
          </a:p>
        </p:txBody>
      </p:sp>
    </p:spTree>
    <p:extLst>
      <p:ext uri="{BB962C8B-B14F-4D97-AF65-F5344CB8AC3E}">
        <p14:creationId xmlns:p14="http://schemas.microsoft.com/office/powerpoint/2010/main" val="30385568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#2</a:t>
            </a:r>
            <a:endParaRPr lang="en-US" dirty="0"/>
          </a:p>
        </p:txBody>
      </p:sp>
      <p:sp>
        <p:nvSpPr>
          <p:cNvPr id="3" name="Content Placeholder 2"/>
          <p:cNvSpPr>
            <a:spLocks noGrp="1"/>
          </p:cNvSpPr>
          <p:nvPr>
            <p:ph idx="1"/>
          </p:nvPr>
        </p:nvSpPr>
        <p:spPr/>
        <p:txBody>
          <a:bodyPr/>
          <a:lstStyle/>
          <a:p>
            <a:r>
              <a:rPr lang="en-US" dirty="0"/>
              <a:t>Augment the minimum edit distance algorithm </a:t>
            </a:r>
            <a:r>
              <a:rPr lang="en-US" dirty="0" smtClean="0"/>
              <a:t>in Python to </a:t>
            </a:r>
            <a:r>
              <a:rPr lang="en-US" dirty="0"/>
              <a:t>output an alignment; you will need to store pointers and add a stage to compute the </a:t>
            </a:r>
            <a:r>
              <a:rPr lang="en-US" dirty="0" err="1"/>
              <a:t>backtrace</a:t>
            </a:r>
            <a:r>
              <a:rPr lang="en-US" dirty="0"/>
              <a:t>. </a:t>
            </a:r>
          </a:p>
          <a:p>
            <a:r>
              <a:rPr lang="en-US" dirty="0" smtClean="0"/>
              <a:t>Implement the Needleman-</a:t>
            </a:r>
            <a:r>
              <a:rPr lang="en-US" dirty="0" err="1" smtClean="0"/>
              <a:t>Wunsch</a:t>
            </a:r>
            <a:r>
              <a:rPr lang="en-US" dirty="0" smtClean="0"/>
              <a:t> and Smith-Waterman algorithm in Python: </a:t>
            </a:r>
            <a:r>
              <a:rPr lang="en-US" dirty="0"/>
              <a:t>Check the code at https://</a:t>
            </a:r>
            <a:r>
              <a:rPr lang="en-US" dirty="0" err="1"/>
              <a:t>github.com</a:t>
            </a:r>
            <a:r>
              <a:rPr lang="en-US" dirty="0"/>
              <a:t>/</a:t>
            </a:r>
            <a:r>
              <a:rPr lang="en-US" dirty="0" err="1"/>
              <a:t>alevchuk</a:t>
            </a:r>
            <a:r>
              <a:rPr lang="en-US" dirty="0"/>
              <a:t>/pairwise-alignment-in-python</a:t>
            </a:r>
          </a:p>
        </p:txBody>
      </p:sp>
    </p:spTree>
    <p:extLst>
      <p:ext uri="{BB962C8B-B14F-4D97-AF65-F5344CB8AC3E}">
        <p14:creationId xmlns:p14="http://schemas.microsoft.com/office/powerpoint/2010/main" val="12280525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To Be Tested</a:t>
            </a:r>
            <a:endParaRPr lang="en-US" dirty="0"/>
          </a:p>
        </p:txBody>
      </p:sp>
      <p:sp>
        <p:nvSpPr>
          <p:cNvPr id="3" name="Content Placeholder 2"/>
          <p:cNvSpPr>
            <a:spLocks noGrp="1"/>
          </p:cNvSpPr>
          <p:nvPr>
            <p:ph idx="1"/>
          </p:nvPr>
        </p:nvSpPr>
        <p:spPr/>
        <p:txBody>
          <a:bodyPr/>
          <a:lstStyle/>
          <a:p>
            <a:r>
              <a:rPr lang="en-US" dirty="0"/>
              <a:t>Currently a wide variety of code for </a:t>
            </a:r>
            <a:r>
              <a:rPr lang="en-US" dirty="0" smtClean="0"/>
              <a:t>tokenization </a:t>
            </a:r>
            <a:r>
              <a:rPr lang="en-US" dirty="0"/>
              <a:t>and normalization is available, such as the Stanford </a:t>
            </a:r>
            <a:r>
              <a:rPr lang="en-US" dirty="0" err="1"/>
              <a:t>Tokenizer</a:t>
            </a:r>
            <a:r>
              <a:rPr lang="en-US" dirty="0"/>
              <a:t> </a:t>
            </a:r>
            <a:r>
              <a:rPr lang="en-US" dirty="0" smtClean="0"/>
              <a:t>( </a:t>
            </a:r>
            <a:r>
              <a:rPr lang="en-US" dirty="0" smtClean="0">
                <a:hlinkClick r:id="rId3"/>
              </a:rPr>
              <a:t>https</a:t>
            </a:r>
            <a:r>
              <a:rPr lang="en-US" dirty="0">
                <a:hlinkClick r:id="rId3"/>
              </a:rPr>
              <a:t>://nlp.stanford.edu/software/</a:t>
            </a:r>
            <a:r>
              <a:rPr lang="en-US" dirty="0" smtClean="0">
                <a:hlinkClick r:id="rId3"/>
              </a:rPr>
              <a:t>tokenizer.shtml</a:t>
            </a:r>
            <a:r>
              <a:rPr lang="en-US" dirty="0" smtClean="0"/>
              <a:t> ). </a:t>
            </a:r>
          </a:p>
          <a:p>
            <a:r>
              <a:rPr lang="en-US" dirty="0" smtClean="0"/>
              <a:t>Specialized </a:t>
            </a:r>
            <a:r>
              <a:rPr lang="en-US" dirty="0" err="1"/>
              <a:t>tokenizers</a:t>
            </a:r>
            <a:r>
              <a:rPr lang="en-US" dirty="0"/>
              <a:t> </a:t>
            </a:r>
            <a:r>
              <a:rPr lang="en-US" dirty="0" smtClean="0"/>
              <a:t>for Twitter Or </a:t>
            </a:r>
            <a:r>
              <a:rPr lang="en-US" dirty="0"/>
              <a:t>for sentiment </a:t>
            </a:r>
            <a:r>
              <a:rPr lang="en-US" dirty="0" smtClean="0"/>
              <a:t>(</a:t>
            </a:r>
            <a:r>
              <a:rPr lang="en-US" dirty="0" smtClean="0">
                <a:hlinkClick r:id="rId4"/>
              </a:rPr>
              <a:t>http</a:t>
            </a:r>
            <a:r>
              <a:rPr lang="en-US" dirty="0">
                <a:hlinkClick r:id="rId4"/>
              </a:rPr>
              <a:t>://sentiment.christopherpotts.net/</a:t>
            </a:r>
            <a:r>
              <a:rPr lang="en-US" dirty="0" smtClean="0">
                <a:hlinkClick r:id="rId4"/>
              </a:rPr>
              <a:t>tokenizing.html</a:t>
            </a:r>
            <a:r>
              <a:rPr lang="en-US" dirty="0" smtClean="0"/>
              <a:t> )</a:t>
            </a:r>
            <a:r>
              <a:rPr lang="en-US" dirty="0"/>
              <a:t>. </a:t>
            </a:r>
            <a:endParaRPr lang="en-US" dirty="0" smtClean="0"/>
          </a:p>
          <a:p>
            <a:r>
              <a:rPr lang="en-US" dirty="0" smtClean="0"/>
              <a:t>NLTK </a:t>
            </a:r>
            <a:r>
              <a:rPr lang="en-US" dirty="0"/>
              <a:t>is an essential tool that offers both useful Python libraries </a:t>
            </a:r>
            <a:r>
              <a:rPr lang="en-US" dirty="0" smtClean="0"/>
              <a:t>( </a:t>
            </a:r>
            <a:r>
              <a:rPr lang="en-US" dirty="0" smtClean="0">
                <a:hlinkClick r:id="rId5"/>
              </a:rPr>
              <a:t>http</a:t>
            </a:r>
            <a:r>
              <a:rPr lang="en-US" dirty="0">
                <a:hlinkClick r:id="rId5"/>
              </a:rPr>
              <a:t>://</a:t>
            </a:r>
            <a:r>
              <a:rPr lang="en-US" dirty="0" smtClean="0">
                <a:hlinkClick r:id="rId5"/>
              </a:rPr>
              <a:t>www.nltk.org</a:t>
            </a:r>
            <a:r>
              <a:rPr lang="en-US" dirty="0" smtClean="0"/>
              <a:t> ) </a:t>
            </a:r>
            <a:r>
              <a:rPr lang="en-US" dirty="0"/>
              <a:t>and </a:t>
            </a:r>
            <a:r>
              <a:rPr lang="en-US" dirty="0" smtClean="0"/>
              <a:t>many algorithms </a:t>
            </a:r>
            <a:r>
              <a:rPr lang="en-US" dirty="0"/>
              <a:t>including text normalization and corpus interfaces. </a:t>
            </a:r>
          </a:p>
          <a:p>
            <a:endParaRPr lang="en-US" dirty="0">
              <a:effectLst/>
            </a:endParaRPr>
          </a:p>
        </p:txBody>
      </p:sp>
    </p:spTree>
    <p:extLst>
      <p:ext uri="{BB962C8B-B14F-4D97-AF65-F5344CB8AC3E}">
        <p14:creationId xmlns:p14="http://schemas.microsoft.com/office/powerpoint/2010/main" val="81291767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To Be Read</a:t>
            </a:r>
            <a:endParaRPr lang="en-US" dirty="0"/>
          </a:p>
        </p:txBody>
      </p:sp>
      <p:sp>
        <p:nvSpPr>
          <p:cNvPr id="3" name="Content Placeholder 2"/>
          <p:cNvSpPr>
            <a:spLocks noGrp="1"/>
          </p:cNvSpPr>
          <p:nvPr>
            <p:ph idx="1"/>
          </p:nvPr>
        </p:nvSpPr>
        <p:spPr/>
        <p:txBody>
          <a:bodyPr/>
          <a:lstStyle/>
          <a:p>
            <a:r>
              <a:rPr lang="en-US" sz="1600" dirty="0" smtClean="0"/>
              <a:t>Specialized </a:t>
            </a:r>
            <a:r>
              <a:rPr lang="en-US" sz="1600" dirty="0" err="1"/>
              <a:t>tokenizers</a:t>
            </a:r>
            <a:r>
              <a:rPr lang="en-US" sz="1600" dirty="0"/>
              <a:t> </a:t>
            </a:r>
            <a:r>
              <a:rPr lang="en-US" sz="1600" dirty="0" smtClean="0"/>
              <a:t>for Twitter: </a:t>
            </a:r>
          </a:p>
          <a:p>
            <a:pPr lvl="1"/>
            <a:r>
              <a:rPr lang="en-US" sz="1200" dirty="0" smtClean="0"/>
              <a:t>(</a:t>
            </a:r>
            <a:r>
              <a:rPr lang="en-US" sz="1200" dirty="0"/>
              <a:t>O’Connor, B., Krieger, M., and </a:t>
            </a:r>
            <a:r>
              <a:rPr lang="en-US" sz="1200" dirty="0" err="1"/>
              <a:t>Ahn</a:t>
            </a:r>
            <a:r>
              <a:rPr lang="en-US" sz="1200" dirty="0"/>
              <a:t>, D. (2010). </a:t>
            </a:r>
            <a:r>
              <a:rPr lang="en-US" sz="1200" dirty="0" err="1"/>
              <a:t>Tweetmo</a:t>
            </a:r>
            <a:r>
              <a:rPr lang="en-US" sz="1200" dirty="0"/>
              <a:t>- </a:t>
            </a:r>
            <a:r>
              <a:rPr lang="en-US" sz="1200" dirty="0" err="1"/>
              <a:t>tif</a:t>
            </a:r>
            <a:r>
              <a:rPr lang="en-US" sz="1200" dirty="0"/>
              <a:t>: Exploratory search and topic summarization for twitter. In </a:t>
            </a:r>
            <a:r>
              <a:rPr lang="en-US" sz="1200" i="1" dirty="0"/>
              <a:t>ICWSM</a:t>
            </a:r>
            <a:r>
              <a:rPr lang="en-US" sz="1200" dirty="0"/>
              <a:t>. </a:t>
            </a:r>
            <a:r>
              <a:rPr lang="en-US" sz="1200" dirty="0" smtClean="0"/>
              <a:t>) </a:t>
            </a:r>
          </a:p>
          <a:p>
            <a:r>
              <a:rPr lang="en-US" sz="1600" dirty="0" smtClean="0"/>
              <a:t>For a Survey of Text Processing: </a:t>
            </a:r>
          </a:p>
          <a:p>
            <a:pPr lvl="1"/>
            <a:r>
              <a:rPr lang="en-US" sz="1200" dirty="0" smtClean="0"/>
              <a:t>(Palmer</a:t>
            </a:r>
            <a:r>
              <a:rPr lang="en-US" sz="1200" dirty="0"/>
              <a:t>, D. (2012). Text preprocessing. In </a:t>
            </a:r>
            <a:r>
              <a:rPr lang="en-US" sz="1200" dirty="0" err="1"/>
              <a:t>Indurkhya</a:t>
            </a:r>
            <a:r>
              <a:rPr lang="en-US" sz="1200" dirty="0"/>
              <a:t>, N. and </a:t>
            </a:r>
            <a:r>
              <a:rPr lang="en-US" sz="1200" dirty="0" err="1"/>
              <a:t>Damerau</a:t>
            </a:r>
            <a:r>
              <a:rPr lang="en-US" sz="1200" dirty="0"/>
              <a:t>, F. J. (Eds.), </a:t>
            </a:r>
            <a:r>
              <a:rPr lang="en-US" sz="1200" i="1" dirty="0"/>
              <a:t>Handbook of Natural Language Processing</a:t>
            </a:r>
            <a:r>
              <a:rPr lang="en-US" sz="1200" dirty="0"/>
              <a:t>, pp. 9–30. CRC Press. </a:t>
            </a:r>
            <a:r>
              <a:rPr lang="en-US" sz="1200" dirty="0" smtClean="0"/>
              <a:t>)</a:t>
            </a:r>
          </a:p>
          <a:p>
            <a:r>
              <a:rPr lang="en-US" sz="1600" dirty="0" smtClean="0"/>
              <a:t>Max</a:t>
            </a:r>
            <a:r>
              <a:rPr lang="en-US" sz="1600" dirty="0"/>
              <a:t>-match algorithm we describe is commonly used as a segmentation baseline in languages like Chinese, higher accuracy algorithms like the Stanford CRF </a:t>
            </a:r>
            <a:r>
              <a:rPr lang="en-US" sz="1600" dirty="0" err="1"/>
              <a:t>segmenter</a:t>
            </a:r>
            <a:r>
              <a:rPr lang="en-US" sz="1600" dirty="0"/>
              <a:t>, are based on sequence </a:t>
            </a:r>
            <a:r>
              <a:rPr lang="en-US" sz="1600" dirty="0" smtClean="0"/>
              <a:t>models: </a:t>
            </a:r>
          </a:p>
          <a:p>
            <a:pPr lvl="1"/>
            <a:r>
              <a:rPr lang="en-US" sz="1200" dirty="0" smtClean="0"/>
              <a:t>(</a:t>
            </a:r>
            <a:r>
              <a:rPr lang="en-US" sz="1200" dirty="0"/>
              <a:t>Chang, P.-C., Galley, M., and Manning, C. D. (2008). </a:t>
            </a:r>
            <a:r>
              <a:rPr lang="en-US" sz="1200" dirty="0" err="1"/>
              <a:t>Opti</a:t>
            </a:r>
            <a:r>
              <a:rPr lang="en-US" sz="1200" dirty="0"/>
              <a:t>- </a:t>
            </a:r>
            <a:r>
              <a:rPr lang="en-US" sz="1200" dirty="0" err="1"/>
              <a:t>mizing</a:t>
            </a:r>
            <a:r>
              <a:rPr lang="en-US" sz="1200" dirty="0"/>
              <a:t> Chinese word segmentation for machine translation performance. In </a:t>
            </a:r>
            <a:r>
              <a:rPr lang="en-US" sz="1200" i="1" dirty="0"/>
              <a:t>Proceedings of ACL Statistical MT Work- shop</a:t>
            </a:r>
            <a:r>
              <a:rPr lang="en-US" sz="1200" dirty="0"/>
              <a:t>, pp. 224–232. </a:t>
            </a:r>
            <a:r>
              <a:rPr lang="en-US" sz="1200" dirty="0" smtClean="0"/>
              <a:t>) </a:t>
            </a:r>
          </a:p>
          <a:p>
            <a:pPr lvl="1"/>
            <a:r>
              <a:rPr lang="en-US" sz="1200" dirty="0" smtClean="0"/>
              <a:t>(</a:t>
            </a:r>
            <a:r>
              <a:rPr lang="en-US" sz="1200" dirty="0"/>
              <a:t>Tseng, H., Chang, P.-C., Andrew, G., </a:t>
            </a:r>
            <a:r>
              <a:rPr lang="en-US" sz="1200" dirty="0" err="1"/>
              <a:t>Jurafsky</a:t>
            </a:r>
            <a:r>
              <a:rPr lang="en-US" sz="1200" dirty="0"/>
              <a:t>, D., and Man- </a:t>
            </a:r>
            <a:r>
              <a:rPr lang="en-US" sz="1200" dirty="0" err="1"/>
              <a:t>ning</a:t>
            </a:r>
            <a:r>
              <a:rPr lang="en-US" sz="1200" dirty="0"/>
              <a:t>, C. D. (2005a). Conditional random field word </a:t>
            </a:r>
            <a:r>
              <a:rPr lang="en-US" sz="1200" dirty="0" err="1"/>
              <a:t>seg</a:t>
            </a:r>
            <a:r>
              <a:rPr lang="en-US" sz="1200" dirty="0"/>
              <a:t>- </a:t>
            </a:r>
            <a:r>
              <a:rPr lang="en-US" sz="1200" dirty="0" err="1"/>
              <a:t>menter</a:t>
            </a:r>
            <a:r>
              <a:rPr lang="en-US" sz="1200" dirty="0"/>
              <a:t>. In </a:t>
            </a:r>
            <a:r>
              <a:rPr lang="en-US" sz="1200" i="1" dirty="0"/>
              <a:t>Proceedings of the Fourth SIGHAN Workshop on Chinese Language Processing</a:t>
            </a:r>
            <a:r>
              <a:rPr lang="en-US" sz="1200" dirty="0"/>
              <a:t>. </a:t>
            </a:r>
            <a:r>
              <a:rPr lang="en-US" sz="1200" dirty="0" smtClean="0"/>
              <a:t>)</a:t>
            </a:r>
            <a:endParaRPr lang="en-US" sz="1200" dirty="0"/>
          </a:p>
        </p:txBody>
      </p:sp>
    </p:spTree>
    <p:extLst>
      <p:ext uri="{BB962C8B-B14F-4D97-AF65-F5344CB8AC3E}">
        <p14:creationId xmlns:p14="http://schemas.microsoft.com/office/powerpoint/2010/main" val="40291708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Minimum Edit Distance</a:t>
            </a:r>
          </a:p>
        </p:txBody>
      </p:sp>
      <p:sp>
        <p:nvSpPr>
          <p:cNvPr id="54275" name="Rectangle 3"/>
          <p:cNvSpPr>
            <a:spLocks noGrp="1" noChangeArrowheads="1"/>
          </p:cNvSpPr>
          <p:nvPr>
            <p:ph sz="quarter" idx="1"/>
          </p:nvPr>
        </p:nvSpPr>
        <p:spPr>
          <a:xfrm>
            <a:off x="762000" y="3257550"/>
            <a:ext cx="7924800" cy="1885950"/>
          </a:xfrm>
        </p:spPr>
        <p:txBody>
          <a:bodyPr/>
          <a:lstStyle/>
          <a:p>
            <a:r>
              <a:rPr lang="en-US" dirty="0"/>
              <a:t>If each operation has cost of 1</a:t>
            </a:r>
          </a:p>
          <a:p>
            <a:pPr lvl="1"/>
            <a:r>
              <a:rPr lang="en-US" dirty="0"/>
              <a:t>Distance between these is 5</a:t>
            </a:r>
          </a:p>
          <a:p>
            <a:r>
              <a:rPr lang="en-US" dirty="0"/>
              <a:t>If substitutions cost 2 (</a:t>
            </a:r>
            <a:r>
              <a:rPr lang="en-US" dirty="0" err="1"/>
              <a:t>Levenshtein</a:t>
            </a:r>
            <a:r>
              <a:rPr lang="en-US" dirty="0"/>
              <a:t>)</a:t>
            </a:r>
          </a:p>
          <a:p>
            <a:pPr lvl="1"/>
            <a:r>
              <a:rPr lang="en-US" dirty="0"/>
              <a:t>Distance between them is 8</a:t>
            </a:r>
          </a:p>
        </p:txBody>
      </p:sp>
      <p:pic>
        <p:nvPicPr>
          <p:cNvPr id="5" name="Picture 4" descr="align2.tiff"/>
          <p:cNvPicPr>
            <a:picLocks noChangeAspect="1"/>
          </p:cNvPicPr>
          <p:nvPr/>
        </p:nvPicPr>
        <p:blipFill>
          <a:blip r:embed="rId3"/>
          <a:srcRect/>
          <a:stretch>
            <a:fillRect/>
          </a:stretch>
        </p:blipFill>
        <p:spPr bwMode="auto">
          <a:xfrm>
            <a:off x="1828800" y="1200150"/>
            <a:ext cx="3644900" cy="2038673"/>
          </a:xfrm>
          <a:prstGeom prst="rect">
            <a:avLst/>
          </a:prstGeom>
          <a:noFill/>
          <a:ln w="9525">
            <a:noFill/>
            <a:miter lim="800000"/>
            <a:headEnd/>
            <a:tailEnd/>
          </a:ln>
        </p:spPr>
      </p:pic>
    </p:spTree>
    <p:extLst>
      <p:ext uri="{BB962C8B-B14F-4D97-AF65-F5344CB8AC3E}">
        <p14:creationId xmlns:p14="http://schemas.microsoft.com/office/powerpoint/2010/main" val="10390983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in Computational Biology</a:t>
            </a:r>
            <a:endParaRPr lang="en-US" dirty="0"/>
          </a:p>
        </p:txBody>
      </p:sp>
      <p:sp>
        <p:nvSpPr>
          <p:cNvPr id="3" name="Content Placeholder 2"/>
          <p:cNvSpPr>
            <a:spLocks noGrp="1"/>
          </p:cNvSpPr>
          <p:nvPr>
            <p:ph idx="1"/>
          </p:nvPr>
        </p:nvSpPr>
        <p:spPr>
          <a:xfrm>
            <a:off x="304800" y="1352550"/>
            <a:ext cx="8534400" cy="3790950"/>
          </a:xfrm>
        </p:spPr>
        <p:txBody>
          <a:bodyPr/>
          <a:lstStyle/>
          <a:p>
            <a:r>
              <a:rPr lang="en-US" dirty="0" smtClean="0"/>
              <a:t>Given a sequence of bases</a:t>
            </a:r>
          </a:p>
          <a:p>
            <a:endParaRPr lang="en-US" dirty="0"/>
          </a:p>
          <a:p>
            <a:pPr marL="0" indent="0">
              <a:lnSpc>
                <a:spcPct val="140000"/>
              </a:lnSpc>
              <a:buNone/>
            </a:pPr>
            <a:endParaRPr lang="en-US" dirty="0"/>
          </a:p>
          <a:p>
            <a:r>
              <a:rPr lang="en-US" dirty="0" smtClean="0"/>
              <a:t>An alignment:</a:t>
            </a:r>
          </a:p>
          <a:p>
            <a:endParaRPr lang="en-US" dirty="0"/>
          </a:p>
          <a:p>
            <a:endParaRPr lang="en-US" dirty="0" smtClean="0"/>
          </a:p>
          <a:p>
            <a:r>
              <a:rPr lang="en-US" dirty="0" smtClean="0"/>
              <a:t>Given two sequences, align each letter to a letter or gap</a:t>
            </a:r>
            <a:endParaRPr lang="en-US" dirty="0"/>
          </a:p>
        </p:txBody>
      </p:sp>
      <p:sp>
        <p:nvSpPr>
          <p:cNvPr id="5" name="Text Box 3"/>
          <p:cNvSpPr txBox="1">
            <a:spLocks noChangeArrowheads="1"/>
          </p:cNvSpPr>
          <p:nvPr/>
        </p:nvSpPr>
        <p:spPr bwMode="auto">
          <a:xfrm>
            <a:off x="990600" y="3333750"/>
            <a:ext cx="7018418" cy="830997"/>
          </a:xfrm>
          <a:prstGeom prst="rect">
            <a:avLst/>
          </a:prstGeom>
          <a:noFill/>
          <a:ln w="38100">
            <a:noFill/>
            <a:miter lim="800000"/>
            <a:headEnd/>
            <a:tailEnd/>
          </a:ln>
        </p:spPr>
        <p:txBody>
          <a:bodyPr wrap="none">
            <a:prstTxWarp prst="textNoShape">
              <a:avLst/>
            </a:prstTxWarp>
            <a:spAutoFit/>
          </a:bodyPr>
          <a:lstStyle/>
          <a:p>
            <a:r>
              <a:rPr lang="en-US" sz="2400" dirty="0">
                <a:solidFill>
                  <a:srgbClr val="006699"/>
                </a:solidFill>
                <a:latin typeface="Courier New" charset="0"/>
              </a:rPr>
              <a:t>-</a:t>
            </a:r>
            <a:r>
              <a:rPr lang="en-US" sz="2400" b="1" dirty="0">
                <a:solidFill>
                  <a:srgbClr val="000066"/>
                </a:solidFill>
                <a:latin typeface="Courier New" charset="0"/>
              </a:rPr>
              <a:t>AG</a:t>
            </a:r>
            <a:r>
              <a:rPr lang="en-US" sz="2400" dirty="0">
                <a:solidFill>
                  <a:srgbClr val="006699"/>
                </a:solidFill>
                <a:latin typeface="Courier New" charset="0"/>
              </a:rPr>
              <a:t>G</a:t>
            </a:r>
            <a:r>
              <a:rPr lang="en-US" sz="2400" b="1" dirty="0">
                <a:solidFill>
                  <a:srgbClr val="000066"/>
                </a:solidFill>
                <a:latin typeface="Courier New" charset="0"/>
              </a:rPr>
              <a:t>CTATCAC</a:t>
            </a:r>
            <a:r>
              <a:rPr lang="en-US" sz="2400" dirty="0">
                <a:solidFill>
                  <a:srgbClr val="006699"/>
                </a:solidFill>
                <a:latin typeface="Courier New" charset="0"/>
              </a:rPr>
              <a:t>CT</a:t>
            </a:r>
            <a:r>
              <a:rPr lang="en-US" sz="2400" b="1" dirty="0">
                <a:solidFill>
                  <a:srgbClr val="000066"/>
                </a:solidFill>
                <a:latin typeface="Courier New" charset="0"/>
              </a:rPr>
              <a:t>GACC</a:t>
            </a:r>
            <a:r>
              <a:rPr lang="en-US" sz="2400" dirty="0">
                <a:solidFill>
                  <a:srgbClr val="006699"/>
                </a:solidFill>
                <a:latin typeface="Courier New" charset="0"/>
              </a:rPr>
              <a:t>T</a:t>
            </a:r>
            <a:r>
              <a:rPr lang="en-US" sz="2400" b="1" dirty="0">
                <a:solidFill>
                  <a:srgbClr val="000066"/>
                </a:solidFill>
                <a:latin typeface="Courier New" charset="0"/>
              </a:rPr>
              <a:t>C</a:t>
            </a:r>
            <a:r>
              <a:rPr lang="en-US" sz="2400" dirty="0">
                <a:solidFill>
                  <a:srgbClr val="006699"/>
                </a:solidFill>
                <a:latin typeface="Courier New" charset="0"/>
              </a:rPr>
              <a:t>CA</a:t>
            </a:r>
            <a:r>
              <a:rPr lang="en-US" sz="2400" b="1" dirty="0">
                <a:solidFill>
                  <a:srgbClr val="000066"/>
                </a:solidFill>
                <a:latin typeface="Courier New" charset="0"/>
              </a:rPr>
              <a:t>GG</a:t>
            </a:r>
            <a:r>
              <a:rPr lang="en-US" sz="2400" dirty="0">
                <a:solidFill>
                  <a:srgbClr val="006699"/>
                </a:solidFill>
                <a:latin typeface="Courier New" charset="0"/>
              </a:rPr>
              <a:t>C</a:t>
            </a:r>
            <a:r>
              <a:rPr lang="en-US" sz="2400" b="1" dirty="0">
                <a:solidFill>
                  <a:srgbClr val="000066"/>
                </a:solidFill>
                <a:latin typeface="Courier New" charset="0"/>
              </a:rPr>
              <a:t>CGA</a:t>
            </a:r>
            <a:r>
              <a:rPr lang="en-US" sz="2400" dirty="0">
                <a:solidFill>
                  <a:srgbClr val="006699"/>
                </a:solidFill>
                <a:latin typeface="Courier New" charset="0"/>
              </a:rPr>
              <a:t>--</a:t>
            </a:r>
            <a:r>
              <a:rPr lang="en-US" sz="2400" b="1" dirty="0">
                <a:solidFill>
                  <a:srgbClr val="000066"/>
                </a:solidFill>
                <a:latin typeface="Courier New" charset="0"/>
              </a:rPr>
              <a:t>TGCCC</a:t>
            </a:r>
            <a:r>
              <a:rPr lang="en-US" sz="2400" dirty="0">
                <a:solidFill>
                  <a:srgbClr val="006699"/>
                </a:solidFill>
                <a:latin typeface="Courier New" charset="0"/>
              </a:rPr>
              <a:t>---</a:t>
            </a:r>
          </a:p>
          <a:p>
            <a:r>
              <a:rPr lang="en-US" sz="2400" dirty="0">
                <a:solidFill>
                  <a:srgbClr val="006699"/>
                </a:solidFill>
                <a:latin typeface="Courier New" charset="0"/>
              </a:rPr>
              <a:t>T</a:t>
            </a:r>
            <a:r>
              <a:rPr lang="en-US" sz="2400" b="1" dirty="0">
                <a:solidFill>
                  <a:srgbClr val="000066"/>
                </a:solidFill>
                <a:latin typeface="Courier New" charset="0"/>
              </a:rPr>
              <a:t>AG</a:t>
            </a:r>
            <a:r>
              <a:rPr lang="en-US" sz="2400" dirty="0">
                <a:solidFill>
                  <a:srgbClr val="006699"/>
                </a:solidFill>
                <a:latin typeface="Courier New" charset="0"/>
              </a:rPr>
              <a:t>-</a:t>
            </a:r>
            <a:r>
              <a:rPr lang="en-US" sz="2400" b="1" dirty="0">
                <a:solidFill>
                  <a:srgbClr val="000066"/>
                </a:solidFill>
                <a:latin typeface="Courier New" charset="0"/>
              </a:rPr>
              <a:t>CTATCAC</a:t>
            </a:r>
            <a:r>
              <a:rPr lang="en-US" sz="2400" dirty="0">
                <a:solidFill>
                  <a:srgbClr val="006699"/>
                </a:solidFill>
                <a:latin typeface="Courier New" charset="0"/>
              </a:rPr>
              <a:t>--</a:t>
            </a:r>
            <a:r>
              <a:rPr lang="en-US" sz="2400" b="1" dirty="0">
                <a:solidFill>
                  <a:srgbClr val="000066"/>
                </a:solidFill>
                <a:latin typeface="Courier New" charset="0"/>
              </a:rPr>
              <a:t>GACC</a:t>
            </a:r>
            <a:r>
              <a:rPr lang="en-US" sz="2400" dirty="0">
                <a:solidFill>
                  <a:srgbClr val="006699"/>
                </a:solidFill>
                <a:latin typeface="Courier New" charset="0"/>
              </a:rPr>
              <a:t>G</a:t>
            </a:r>
            <a:r>
              <a:rPr lang="en-US" sz="2400" b="1" dirty="0">
                <a:solidFill>
                  <a:srgbClr val="000066"/>
                </a:solidFill>
                <a:latin typeface="Courier New" charset="0"/>
              </a:rPr>
              <a:t>C</a:t>
            </a:r>
            <a:r>
              <a:rPr lang="en-US" sz="2400" dirty="0">
                <a:solidFill>
                  <a:srgbClr val="006699"/>
                </a:solidFill>
                <a:latin typeface="Courier New" charset="0"/>
              </a:rPr>
              <a:t>--</a:t>
            </a:r>
            <a:r>
              <a:rPr lang="en-US" sz="2400" b="1" dirty="0">
                <a:solidFill>
                  <a:srgbClr val="000066"/>
                </a:solidFill>
                <a:latin typeface="Courier New" charset="0"/>
              </a:rPr>
              <a:t>GG</a:t>
            </a:r>
            <a:r>
              <a:rPr lang="en-US" sz="2400" dirty="0">
                <a:solidFill>
                  <a:srgbClr val="006699"/>
                </a:solidFill>
                <a:latin typeface="Courier New" charset="0"/>
              </a:rPr>
              <a:t>T</a:t>
            </a:r>
            <a:r>
              <a:rPr lang="en-US" sz="2400" b="1" dirty="0">
                <a:solidFill>
                  <a:srgbClr val="000066"/>
                </a:solidFill>
                <a:latin typeface="Courier New" charset="0"/>
              </a:rPr>
              <a:t>CGA</a:t>
            </a:r>
            <a:r>
              <a:rPr lang="en-US" sz="2400" dirty="0">
                <a:solidFill>
                  <a:srgbClr val="006699"/>
                </a:solidFill>
                <a:latin typeface="Courier New" charset="0"/>
              </a:rPr>
              <a:t>TT</a:t>
            </a:r>
            <a:r>
              <a:rPr lang="en-US" sz="2400" b="1" dirty="0">
                <a:solidFill>
                  <a:srgbClr val="000066"/>
                </a:solidFill>
                <a:latin typeface="Courier New" charset="0"/>
              </a:rPr>
              <a:t>TGCCC</a:t>
            </a:r>
            <a:r>
              <a:rPr lang="en-US" sz="2400" dirty="0">
                <a:solidFill>
                  <a:srgbClr val="006699"/>
                </a:solidFill>
                <a:latin typeface="Courier New" charset="0"/>
              </a:rPr>
              <a:t>GAC</a:t>
            </a:r>
          </a:p>
        </p:txBody>
      </p:sp>
      <p:sp>
        <p:nvSpPr>
          <p:cNvPr id="6" name="Text Box 5"/>
          <p:cNvSpPr txBox="1">
            <a:spLocks noChangeArrowheads="1"/>
          </p:cNvSpPr>
          <p:nvPr/>
        </p:nvSpPr>
        <p:spPr bwMode="auto">
          <a:xfrm>
            <a:off x="1600200" y="1962150"/>
            <a:ext cx="6094938" cy="830997"/>
          </a:xfrm>
          <a:prstGeom prst="rect">
            <a:avLst/>
          </a:prstGeom>
          <a:noFill/>
          <a:ln w="38100">
            <a:noFill/>
            <a:miter lim="800000"/>
            <a:headEnd/>
            <a:tailEnd/>
          </a:ln>
        </p:spPr>
        <p:txBody>
          <a:bodyPr wrap="none">
            <a:prstTxWarp prst="textNoShape">
              <a:avLst/>
            </a:prstTxWarp>
            <a:spAutoFit/>
          </a:bodyPr>
          <a:lstStyle/>
          <a:p>
            <a:r>
              <a:rPr lang="en-US" sz="2400" dirty="0">
                <a:solidFill>
                  <a:srgbClr val="006699"/>
                </a:solidFill>
                <a:latin typeface="Courier New" charset="0"/>
              </a:rPr>
              <a:t>AGGCTATCACCTGACCTCCAGGCCGATGCCC</a:t>
            </a:r>
          </a:p>
          <a:p>
            <a:r>
              <a:rPr lang="en-US" sz="2400" dirty="0">
                <a:solidFill>
                  <a:srgbClr val="006699"/>
                </a:solidFill>
                <a:latin typeface="Courier New" charset="0"/>
              </a:rPr>
              <a:t>TAGCTATCACGACCGCGGTCGATTTGCCCGAC</a:t>
            </a:r>
          </a:p>
        </p:txBody>
      </p:sp>
    </p:spTree>
    <p:extLst>
      <p:ext uri="{BB962C8B-B14F-4D97-AF65-F5344CB8AC3E}">
        <p14:creationId xmlns:p14="http://schemas.microsoft.com/office/powerpoint/2010/main" val="9161057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50"/>
            <a:ext cx="7467600" cy="742950"/>
          </a:xfrm>
        </p:spPr>
        <p:txBody>
          <a:bodyPr/>
          <a:lstStyle/>
          <a:p>
            <a:r>
              <a:rPr lang="en-US" dirty="0"/>
              <a:t>Other uses of Edit Distance in </a:t>
            </a:r>
            <a:r>
              <a:rPr lang="en-US" dirty="0" smtClean="0"/>
              <a:t>NLP</a:t>
            </a:r>
            <a:endParaRPr lang="en-US" dirty="0"/>
          </a:p>
        </p:txBody>
      </p:sp>
      <p:sp>
        <p:nvSpPr>
          <p:cNvPr id="3" name="Content Placeholder 2"/>
          <p:cNvSpPr>
            <a:spLocks noGrp="1"/>
          </p:cNvSpPr>
          <p:nvPr>
            <p:ph sz="quarter" idx="1"/>
          </p:nvPr>
        </p:nvSpPr>
        <p:spPr>
          <a:xfrm>
            <a:off x="152400" y="1504950"/>
            <a:ext cx="8991600" cy="3429000"/>
          </a:xfrm>
        </p:spPr>
        <p:txBody>
          <a:bodyPr/>
          <a:lstStyle/>
          <a:p>
            <a:r>
              <a:rPr lang="en-US" dirty="0"/>
              <a:t>Evaluating Machine Translation and speech recognition</a:t>
            </a:r>
          </a:p>
          <a:p>
            <a:pPr>
              <a:buNone/>
            </a:pPr>
            <a:r>
              <a:rPr lang="en-US" sz="1800" b="1" dirty="0" smtClean="0">
                <a:latin typeface="Courier"/>
                <a:cs typeface="Courier"/>
              </a:rPr>
              <a:t>R </a:t>
            </a:r>
            <a:r>
              <a:rPr lang="en-US" sz="1800" dirty="0" smtClean="0">
                <a:latin typeface="Courier"/>
                <a:cs typeface="Courier"/>
              </a:rPr>
              <a:t>Spokesman confirms    senior government adviser was shot</a:t>
            </a:r>
          </a:p>
          <a:p>
            <a:pPr>
              <a:buNone/>
            </a:pPr>
            <a:r>
              <a:rPr lang="en-US" sz="1800" b="1" dirty="0" smtClean="0">
                <a:latin typeface="Courier"/>
                <a:cs typeface="Courier"/>
              </a:rPr>
              <a:t>H </a:t>
            </a:r>
            <a:r>
              <a:rPr lang="en-US" sz="1800" dirty="0" smtClean="0">
                <a:latin typeface="Courier"/>
                <a:cs typeface="Courier"/>
              </a:rPr>
              <a:t>Spokesman said    the senior            adviser was shot dead</a:t>
            </a:r>
          </a:p>
          <a:p>
            <a:pPr>
              <a:buNone/>
            </a:pPr>
            <a:r>
              <a:rPr lang="en-US" sz="1800" dirty="0" smtClean="0">
                <a:latin typeface="Courier"/>
                <a:cs typeface="Courier"/>
              </a:rPr>
              <a:t>              S      I              D                        I</a:t>
            </a:r>
          </a:p>
          <a:p>
            <a:r>
              <a:rPr lang="en-US" dirty="0" smtClean="0"/>
              <a:t>Named Entity </a:t>
            </a:r>
            <a:r>
              <a:rPr lang="en-US" dirty="0"/>
              <a:t>Extraction and </a:t>
            </a:r>
            <a:r>
              <a:rPr lang="en-US" dirty="0" smtClean="0"/>
              <a:t>Entity Co-reference</a:t>
            </a:r>
            <a:endParaRPr lang="en-US" dirty="0"/>
          </a:p>
          <a:p>
            <a:pPr lvl="1"/>
            <a:r>
              <a:rPr lang="en-US" dirty="0">
                <a:solidFill>
                  <a:srgbClr val="FF0000"/>
                </a:solidFill>
              </a:rPr>
              <a:t>IBM Inc</a:t>
            </a:r>
            <a:r>
              <a:rPr lang="en-US" dirty="0"/>
              <a:t>. announced today</a:t>
            </a:r>
          </a:p>
          <a:p>
            <a:pPr lvl="1"/>
            <a:r>
              <a:rPr lang="en-US" dirty="0" smtClean="0">
                <a:solidFill>
                  <a:srgbClr val="FF0000"/>
                </a:solidFill>
              </a:rPr>
              <a:t>IBM </a:t>
            </a:r>
            <a:r>
              <a:rPr lang="en-US" dirty="0"/>
              <a:t>profits</a:t>
            </a:r>
          </a:p>
          <a:p>
            <a:pPr lvl="1"/>
            <a:r>
              <a:rPr lang="en-US" dirty="0">
                <a:solidFill>
                  <a:srgbClr val="FF0000"/>
                </a:solidFill>
              </a:rPr>
              <a:t>Stanford President John Hennessy </a:t>
            </a:r>
            <a:r>
              <a:rPr lang="en-US" dirty="0"/>
              <a:t>announced yesterday</a:t>
            </a:r>
          </a:p>
          <a:p>
            <a:pPr lvl="1"/>
            <a:r>
              <a:rPr lang="en-US" dirty="0"/>
              <a:t>for </a:t>
            </a:r>
            <a:r>
              <a:rPr lang="en-US" dirty="0">
                <a:solidFill>
                  <a:srgbClr val="FF0000"/>
                </a:solidFill>
              </a:rPr>
              <a:t>Stanford University President John Hennessy</a:t>
            </a:r>
          </a:p>
          <a:p>
            <a:pPr lvl="1"/>
            <a:endParaRPr lang="en-US" dirty="0"/>
          </a:p>
          <a:p>
            <a:pPr>
              <a:buNone/>
            </a:pPr>
            <a:endParaRPr lang="en-US" sz="1800" dirty="0" smtClean="0">
              <a:latin typeface="Courier"/>
              <a:cs typeface="Courier"/>
            </a:endParaRPr>
          </a:p>
        </p:txBody>
      </p:sp>
    </p:spTree>
    <p:extLst>
      <p:ext uri="{BB962C8B-B14F-4D97-AF65-F5344CB8AC3E}">
        <p14:creationId xmlns:p14="http://schemas.microsoft.com/office/powerpoint/2010/main" val="29815745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smtClean="0"/>
              <a:t>How to find the Min Edit Distance?</a:t>
            </a:r>
            <a:endParaRPr lang="en-US" dirty="0"/>
          </a:p>
        </p:txBody>
      </p:sp>
      <p:sp>
        <p:nvSpPr>
          <p:cNvPr id="29702" name="Rectangle 3"/>
          <p:cNvSpPr>
            <a:spLocks noGrp="1" noChangeArrowheads="1"/>
          </p:cNvSpPr>
          <p:nvPr>
            <p:ph type="body" idx="1"/>
          </p:nvPr>
        </p:nvSpPr>
        <p:spPr/>
        <p:txBody>
          <a:bodyPr/>
          <a:lstStyle/>
          <a:p>
            <a:r>
              <a:rPr lang="en-US" dirty="0" smtClean="0"/>
              <a:t>Searching for a path (sequence of edits) from the start string to the final string:</a:t>
            </a:r>
          </a:p>
          <a:p>
            <a:pPr lvl="1"/>
            <a:r>
              <a:rPr lang="en-US" b="1" dirty="0" smtClean="0"/>
              <a:t>Initial state</a:t>
            </a:r>
            <a:r>
              <a:rPr lang="en-US" dirty="0" smtClean="0"/>
              <a:t>: the word we’re transforming</a:t>
            </a:r>
          </a:p>
          <a:p>
            <a:pPr lvl="1"/>
            <a:r>
              <a:rPr lang="en-US" b="1" dirty="0" smtClean="0"/>
              <a:t>Operators</a:t>
            </a:r>
            <a:r>
              <a:rPr lang="en-US" dirty="0" smtClean="0"/>
              <a:t>: insert, delete, substitute</a:t>
            </a:r>
          </a:p>
          <a:p>
            <a:pPr lvl="1"/>
            <a:r>
              <a:rPr lang="en-US" b="1" dirty="0" smtClean="0"/>
              <a:t>Goal state</a:t>
            </a:r>
            <a:r>
              <a:rPr lang="en-US" dirty="0" smtClean="0"/>
              <a:t>:  the word we’re trying to get to</a:t>
            </a:r>
          </a:p>
          <a:p>
            <a:pPr lvl="1"/>
            <a:r>
              <a:rPr lang="en-US" b="1" dirty="0" smtClean="0"/>
              <a:t>Path cost</a:t>
            </a:r>
            <a:r>
              <a:rPr lang="en-US" dirty="0" smtClean="0"/>
              <a:t>: what we want to minimize: the number of edits</a:t>
            </a:r>
          </a:p>
          <a:p>
            <a:endParaRPr lang="en-US" dirty="0"/>
          </a:p>
        </p:txBody>
      </p:sp>
      <p:sp>
        <p:nvSpPr>
          <p:cNvPr id="29700" name="Slide Number Placeholder 5"/>
          <p:cNvSpPr>
            <a:spLocks noGrp="1"/>
          </p:cNvSpPr>
          <p:nvPr>
            <p:ph type="sldNum" sz="quarter" idx="12"/>
          </p:nvPr>
        </p:nvSpPr>
        <p:spPr/>
        <p:txBody>
          <a:bodyPr/>
          <a:lstStyle>
            <a:lvl1pPr eaLnBrk="0" hangingPunct="0">
              <a:defRPr sz="1600">
                <a:solidFill>
                  <a:srgbClr val="009900"/>
                </a:solidFill>
                <a:latin typeface="Tahoma" charset="0"/>
                <a:ea typeface="ＭＳ Ｐゴシック" charset="0"/>
                <a:cs typeface="ＭＳ Ｐゴシック" charset="0"/>
              </a:defRPr>
            </a:lvl1pPr>
            <a:lvl2pPr marL="37931725" indent="-37474525" eaLnBrk="0" hangingPunct="0">
              <a:defRPr sz="1600">
                <a:solidFill>
                  <a:srgbClr val="009900"/>
                </a:solidFill>
                <a:latin typeface="Tahoma" charset="0"/>
                <a:ea typeface="ＭＳ Ｐゴシック" charset="0"/>
              </a:defRPr>
            </a:lvl2pPr>
            <a:lvl3pPr eaLnBrk="0" hangingPunct="0">
              <a:defRPr sz="1600">
                <a:solidFill>
                  <a:srgbClr val="009900"/>
                </a:solidFill>
                <a:latin typeface="Tahoma" charset="0"/>
                <a:ea typeface="ＭＳ Ｐゴシック" charset="0"/>
              </a:defRPr>
            </a:lvl3pPr>
            <a:lvl4pPr eaLnBrk="0" hangingPunct="0">
              <a:defRPr sz="1600">
                <a:solidFill>
                  <a:srgbClr val="009900"/>
                </a:solidFill>
                <a:latin typeface="Tahoma" charset="0"/>
                <a:ea typeface="ＭＳ Ｐゴシック" charset="0"/>
              </a:defRPr>
            </a:lvl4pPr>
            <a:lvl5pPr eaLnBrk="0" hangingPunct="0">
              <a:defRPr sz="1600">
                <a:solidFill>
                  <a:srgbClr val="009900"/>
                </a:solidFill>
                <a:latin typeface="Tahoma" charset="0"/>
                <a:ea typeface="ＭＳ Ｐゴシック" charset="0"/>
              </a:defRPr>
            </a:lvl5pPr>
            <a:lvl6pPr marL="457200" eaLnBrk="0" fontAlgn="base" hangingPunct="0">
              <a:spcBef>
                <a:spcPct val="0"/>
              </a:spcBef>
              <a:spcAft>
                <a:spcPct val="0"/>
              </a:spcAft>
              <a:defRPr sz="1600">
                <a:solidFill>
                  <a:srgbClr val="009900"/>
                </a:solidFill>
                <a:latin typeface="Tahoma" charset="0"/>
                <a:ea typeface="ＭＳ Ｐゴシック" charset="0"/>
              </a:defRPr>
            </a:lvl6pPr>
            <a:lvl7pPr marL="914400" eaLnBrk="0" fontAlgn="base" hangingPunct="0">
              <a:spcBef>
                <a:spcPct val="0"/>
              </a:spcBef>
              <a:spcAft>
                <a:spcPct val="0"/>
              </a:spcAft>
              <a:defRPr sz="1600">
                <a:solidFill>
                  <a:srgbClr val="009900"/>
                </a:solidFill>
                <a:latin typeface="Tahoma" charset="0"/>
                <a:ea typeface="ＭＳ Ｐゴシック" charset="0"/>
              </a:defRPr>
            </a:lvl7pPr>
            <a:lvl8pPr marL="1371600" eaLnBrk="0" fontAlgn="base" hangingPunct="0">
              <a:spcBef>
                <a:spcPct val="0"/>
              </a:spcBef>
              <a:spcAft>
                <a:spcPct val="0"/>
              </a:spcAft>
              <a:defRPr sz="1600">
                <a:solidFill>
                  <a:srgbClr val="009900"/>
                </a:solidFill>
                <a:latin typeface="Tahoma" charset="0"/>
                <a:ea typeface="ＭＳ Ｐゴシック" charset="0"/>
              </a:defRPr>
            </a:lvl8pPr>
            <a:lvl9pPr marL="1828800" eaLnBrk="0" fontAlgn="base" hangingPunct="0">
              <a:spcBef>
                <a:spcPct val="0"/>
              </a:spcBef>
              <a:spcAft>
                <a:spcPct val="0"/>
              </a:spcAft>
              <a:defRPr sz="1600">
                <a:solidFill>
                  <a:srgbClr val="009900"/>
                </a:solidFill>
                <a:latin typeface="Tahoma" charset="0"/>
                <a:ea typeface="ＭＳ Ｐゴシック" charset="0"/>
              </a:defRPr>
            </a:lvl9pPr>
          </a:lstStyle>
          <a:p>
            <a:fld id="{A3CF9962-03DC-2041-84E0-503C14DE85DC}" type="slidenum">
              <a:rPr lang="en-US" smtClean="0"/>
              <a:pPr/>
              <a:t>8</a:t>
            </a:fld>
            <a:endParaRPr lang="en-US" dirty="0"/>
          </a:p>
        </p:txBody>
      </p:sp>
      <p:pic>
        <p:nvPicPr>
          <p:cNvPr id="7" name="Picture 3" descr="in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38550"/>
            <a:ext cx="5716386" cy="137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1571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US" smtClean="0"/>
              <a:t>Minimum Edit as Search</a:t>
            </a:r>
            <a:endParaRPr lang="en-US" dirty="0"/>
          </a:p>
        </p:txBody>
      </p:sp>
      <p:sp>
        <p:nvSpPr>
          <p:cNvPr id="33798" name="Rectangle 3"/>
          <p:cNvSpPr>
            <a:spLocks noGrp="1" noChangeArrowheads="1"/>
          </p:cNvSpPr>
          <p:nvPr>
            <p:ph type="body" idx="1"/>
          </p:nvPr>
        </p:nvSpPr>
        <p:spPr/>
        <p:txBody>
          <a:bodyPr/>
          <a:lstStyle/>
          <a:p>
            <a:r>
              <a:rPr lang="en-US" dirty="0" smtClean="0"/>
              <a:t>But the space of all edit sequences is huge! (many possibilities)</a:t>
            </a:r>
          </a:p>
          <a:p>
            <a:pPr lvl="1"/>
            <a:r>
              <a:rPr lang="en-US" dirty="0" smtClean="0"/>
              <a:t>We can’t afford to navigate naïvely (lack of wisdom)</a:t>
            </a:r>
          </a:p>
          <a:p>
            <a:pPr lvl="1"/>
            <a:r>
              <a:rPr lang="en-US" dirty="0" smtClean="0"/>
              <a:t>Lots of distinct paths wind up at the same state.</a:t>
            </a:r>
          </a:p>
          <a:p>
            <a:pPr lvl="2"/>
            <a:r>
              <a:rPr lang="en-US" dirty="0" smtClean="0"/>
              <a:t>We don’t have to keep track of all of them</a:t>
            </a:r>
          </a:p>
          <a:p>
            <a:pPr lvl="2"/>
            <a:r>
              <a:rPr lang="en-US" dirty="0" smtClean="0"/>
              <a:t>Just the shortest path to each of those revisited states.</a:t>
            </a:r>
          </a:p>
          <a:p>
            <a:endParaRPr lang="en-US" dirty="0"/>
          </a:p>
        </p:txBody>
      </p:sp>
      <p:sp>
        <p:nvSpPr>
          <p:cNvPr id="33796" name="Slide Number Placeholder 5"/>
          <p:cNvSpPr>
            <a:spLocks noGrp="1"/>
          </p:cNvSpPr>
          <p:nvPr>
            <p:ph type="sldNum" sz="quarter" idx="12"/>
          </p:nvPr>
        </p:nvSpPr>
        <p:spPr/>
        <p:txBody>
          <a:bodyPr/>
          <a:lstStyle>
            <a:lvl1pPr eaLnBrk="0" hangingPunct="0">
              <a:defRPr sz="1600">
                <a:solidFill>
                  <a:srgbClr val="009900"/>
                </a:solidFill>
                <a:latin typeface="Tahoma" charset="0"/>
                <a:ea typeface="ＭＳ Ｐゴシック" charset="0"/>
                <a:cs typeface="ＭＳ Ｐゴシック" charset="0"/>
              </a:defRPr>
            </a:lvl1pPr>
            <a:lvl2pPr marL="37931725" indent="-37474525" eaLnBrk="0" hangingPunct="0">
              <a:defRPr sz="1600">
                <a:solidFill>
                  <a:srgbClr val="009900"/>
                </a:solidFill>
                <a:latin typeface="Tahoma" charset="0"/>
                <a:ea typeface="ＭＳ Ｐゴシック" charset="0"/>
              </a:defRPr>
            </a:lvl2pPr>
            <a:lvl3pPr eaLnBrk="0" hangingPunct="0">
              <a:defRPr sz="1600">
                <a:solidFill>
                  <a:srgbClr val="009900"/>
                </a:solidFill>
                <a:latin typeface="Tahoma" charset="0"/>
                <a:ea typeface="ＭＳ Ｐゴシック" charset="0"/>
              </a:defRPr>
            </a:lvl3pPr>
            <a:lvl4pPr eaLnBrk="0" hangingPunct="0">
              <a:defRPr sz="1600">
                <a:solidFill>
                  <a:srgbClr val="009900"/>
                </a:solidFill>
                <a:latin typeface="Tahoma" charset="0"/>
                <a:ea typeface="ＭＳ Ｐゴシック" charset="0"/>
              </a:defRPr>
            </a:lvl4pPr>
            <a:lvl5pPr eaLnBrk="0" hangingPunct="0">
              <a:defRPr sz="1600">
                <a:solidFill>
                  <a:srgbClr val="009900"/>
                </a:solidFill>
                <a:latin typeface="Tahoma" charset="0"/>
                <a:ea typeface="ＭＳ Ｐゴシック" charset="0"/>
              </a:defRPr>
            </a:lvl5pPr>
            <a:lvl6pPr marL="457200" eaLnBrk="0" fontAlgn="base" hangingPunct="0">
              <a:spcBef>
                <a:spcPct val="0"/>
              </a:spcBef>
              <a:spcAft>
                <a:spcPct val="0"/>
              </a:spcAft>
              <a:defRPr sz="1600">
                <a:solidFill>
                  <a:srgbClr val="009900"/>
                </a:solidFill>
                <a:latin typeface="Tahoma" charset="0"/>
                <a:ea typeface="ＭＳ Ｐゴシック" charset="0"/>
              </a:defRPr>
            </a:lvl6pPr>
            <a:lvl7pPr marL="914400" eaLnBrk="0" fontAlgn="base" hangingPunct="0">
              <a:spcBef>
                <a:spcPct val="0"/>
              </a:spcBef>
              <a:spcAft>
                <a:spcPct val="0"/>
              </a:spcAft>
              <a:defRPr sz="1600">
                <a:solidFill>
                  <a:srgbClr val="009900"/>
                </a:solidFill>
                <a:latin typeface="Tahoma" charset="0"/>
                <a:ea typeface="ＭＳ Ｐゴシック" charset="0"/>
              </a:defRPr>
            </a:lvl7pPr>
            <a:lvl8pPr marL="1371600" eaLnBrk="0" fontAlgn="base" hangingPunct="0">
              <a:spcBef>
                <a:spcPct val="0"/>
              </a:spcBef>
              <a:spcAft>
                <a:spcPct val="0"/>
              </a:spcAft>
              <a:defRPr sz="1600">
                <a:solidFill>
                  <a:srgbClr val="009900"/>
                </a:solidFill>
                <a:latin typeface="Tahoma" charset="0"/>
                <a:ea typeface="ＭＳ Ｐゴシック" charset="0"/>
              </a:defRPr>
            </a:lvl8pPr>
            <a:lvl9pPr marL="1828800" eaLnBrk="0" fontAlgn="base" hangingPunct="0">
              <a:spcBef>
                <a:spcPct val="0"/>
              </a:spcBef>
              <a:spcAft>
                <a:spcPct val="0"/>
              </a:spcAft>
              <a:defRPr sz="1600">
                <a:solidFill>
                  <a:srgbClr val="009900"/>
                </a:solidFill>
                <a:latin typeface="Tahoma" charset="0"/>
                <a:ea typeface="ＭＳ Ｐゴシック" charset="0"/>
              </a:defRPr>
            </a:lvl9pPr>
          </a:lstStyle>
          <a:p>
            <a:fld id="{C4191803-DA13-374C-8019-583792433837}" type="slidenum">
              <a:rPr lang="en-US" smtClean="0"/>
              <a:pPr/>
              <a:t>9</a:t>
            </a:fld>
            <a:endParaRPr lang="en-US"/>
          </a:p>
        </p:txBody>
      </p:sp>
    </p:spTree>
    <p:extLst>
      <p:ext uri="{BB962C8B-B14F-4D97-AF65-F5344CB8AC3E}">
        <p14:creationId xmlns:p14="http://schemas.microsoft.com/office/powerpoint/2010/main" val="14261636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8548</TotalTime>
  <Words>2183</Words>
  <Application>Microsoft Macintosh PowerPoint</Application>
  <PresentationFormat>On-screen Show (16:9)</PresentationFormat>
  <Paragraphs>344</Paragraphs>
  <Slides>49</Slides>
  <Notes>34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NLP-jurafsky</vt:lpstr>
      <vt:lpstr>Minimum Edit Distance</vt:lpstr>
      <vt:lpstr>How similar are two strings?</vt:lpstr>
      <vt:lpstr>Edit Distance</vt:lpstr>
      <vt:lpstr>Minimum Edit Distance</vt:lpstr>
      <vt:lpstr>Minimum Edit Distance</vt:lpstr>
      <vt:lpstr>Alignment in Computational Biology</vt:lpstr>
      <vt:lpstr>Other uses of Edit Distance in NLP</vt:lpstr>
      <vt:lpstr>How to find the Min Edit Distance?</vt:lpstr>
      <vt:lpstr>Minimum Edit as Search</vt:lpstr>
      <vt:lpstr>Defining Min Edit Distance</vt:lpstr>
      <vt:lpstr>Minimum Edit Distance</vt:lpstr>
      <vt:lpstr>Dynamic Programming for Minimum Edit Distance</vt:lpstr>
      <vt:lpstr>Defining Min Edit Distance (Levenshtein)</vt:lpstr>
      <vt:lpstr>PowerPoint Presentation</vt:lpstr>
      <vt:lpstr>Minimum Edit Distance</vt:lpstr>
      <vt:lpstr>Computing alignments</vt:lpstr>
      <vt:lpstr>Edit Distance</vt:lpstr>
      <vt:lpstr>MinEdit with Backtrace</vt:lpstr>
      <vt:lpstr>MinEdit with Backtrace</vt:lpstr>
      <vt:lpstr>Adding Backtrace to Minimum Edit Distance</vt:lpstr>
      <vt:lpstr>The Distance Matrix</vt:lpstr>
      <vt:lpstr>Result of Backtrace</vt:lpstr>
      <vt:lpstr>Performance</vt:lpstr>
      <vt:lpstr>Minimum Edit Distance</vt:lpstr>
      <vt:lpstr>Weighted Edit Distance</vt:lpstr>
      <vt:lpstr>Confusion matrix for spelling errors</vt:lpstr>
      <vt:lpstr>PowerPoint Presentation</vt:lpstr>
      <vt:lpstr>Weighted Min Edit Distance</vt:lpstr>
      <vt:lpstr>Where did the name, dynamic programming, come from? </vt:lpstr>
      <vt:lpstr>Minimum Edit Distance</vt:lpstr>
      <vt:lpstr>Sequence Alignment</vt:lpstr>
      <vt:lpstr>Why sequence alignment?</vt:lpstr>
      <vt:lpstr>Alignments in two fields</vt:lpstr>
      <vt:lpstr>BLOSUM62 substitution matrix </vt:lpstr>
      <vt:lpstr>The alignment score with BLOSUM62 </vt:lpstr>
      <vt:lpstr>The Needleman-Wunsch Algorithm</vt:lpstr>
      <vt:lpstr>The Needleman-Wunsch Algorithm</vt:lpstr>
      <vt:lpstr>The Needleman-Wunsch Algorithm</vt:lpstr>
      <vt:lpstr>The Needleman-Wunsch Algorithm</vt:lpstr>
      <vt:lpstr>The Needleman-Wunsch Algorithm</vt:lpstr>
      <vt:lpstr>The Needleman-Wunsch Algorithm</vt:lpstr>
      <vt:lpstr>The Needleman-Wunsch Algorithm</vt:lpstr>
      <vt:lpstr>The Needleman-Wunsch Algorithm</vt:lpstr>
      <vt:lpstr>The Needleman-Wunsch Algorithm</vt:lpstr>
      <vt:lpstr>The Needleman-Wunsch Algorithm</vt:lpstr>
      <vt:lpstr>Smith Waterman Algorithm</vt:lpstr>
      <vt:lpstr>Homework #2</vt:lpstr>
      <vt:lpstr>Sources To Be Tested</vt:lpstr>
      <vt:lpstr>Articles To Be Read</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.Qaisar Abbas</cp:lastModifiedBy>
  <cp:revision>143</cp:revision>
  <cp:lastPrinted>2009-04-20T16:46:08Z</cp:lastPrinted>
  <dcterms:created xsi:type="dcterms:W3CDTF">2010-04-19T15:31:24Z</dcterms:created>
  <dcterms:modified xsi:type="dcterms:W3CDTF">2018-12-06T17:07:25Z</dcterms:modified>
</cp:coreProperties>
</file>