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9" r:id="rId1"/>
  </p:sldMasterIdLst>
  <p:notesMasterIdLst>
    <p:notesMasterId r:id="rId48"/>
  </p:notesMasterIdLst>
  <p:handoutMasterIdLst>
    <p:handoutMasterId r:id="rId49"/>
  </p:handoutMasterIdLst>
  <p:sldIdLst>
    <p:sldId id="465" r:id="rId2"/>
    <p:sldId id="452" r:id="rId3"/>
    <p:sldId id="405" r:id="rId4"/>
    <p:sldId id="406" r:id="rId5"/>
    <p:sldId id="442" r:id="rId6"/>
    <p:sldId id="444" r:id="rId7"/>
    <p:sldId id="408" r:id="rId8"/>
    <p:sldId id="409" r:id="rId9"/>
    <p:sldId id="411" r:id="rId10"/>
    <p:sldId id="412" r:id="rId11"/>
    <p:sldId id="413" r:id="rId12"/>
    <p:sldId id="466" r:id="rId13"/>
    <p:sldId id="467" r:id="rId14"/>
    <p:sldId id="415" r:id="rId15"/>
    <p:sldId id="416" r:id="rId16"/>
    <p:sldId id="417" r:id="rId17"/>
    <p:sldId id="419" r:id="rId18"/>
    <p:sldId id="420" r:id="rId19"/>
    <p:sldId id="421" r:id="rId20"/>
    <p:sldId id="458" r:id="rId21"/>
    <p:sldId id="459" r:id="rId22"/>
    <p:sldId id="460" r:id="rId23"/>
    <p:sldId id="461" r:id="rId24"/>
    <p:sldId id="422" r:id="rId25"/>
    <p:sldId id="423" r:id="rId26"/>
    <p:sldId id="424" r:id="rId27"/>
    <p:sldId id="425" r:id="rId28"/>
    <p:sldId id="426" r:id="rId29"/>
    <p:sldId id="427" r:id="rId30"/>
    <p:sldId id="428" r:id="rId31"/>
    <p:sldId id="429" r:id="rId32"/>
    <p:sldId id="430" r:id="rId33"/>
    <p:sldId id="431" r:id="rId34"/>
    <p:sldId id="432" r:id="rId35"/>
    <p:sldId id="433" r:id="rId36"/>
    <p:sldId id="434" r:id="rId37"/>
    <p:sldId id="450" r:id="rId38"/>
    <p:sldId id="462" r:id="rId39"/>
    <p:sldId id="435" r:id="rId40"/>
    <p:sldId id="457" r:id="rId41"/>
    <p:sldId id="437" r:id="rId42"/>
    <p:sldId id="438" r:id="rId43"/>
    <p:sldId id="439" r:id="rId44"/>
    <p:sldId id="440" r:id="rId45"/>
    <p:sldId id="456" r:id="rId46"/>
    <p:sldId id="464" r:id="rId47"/>
  </p:sldIdLst>
  <p:sldSz cx="9144000" cy="5143500" type="screen16x9"/>
  <p:notesSz cx="6845300" cy="9396413"/>
  <p:defaultTextStyle>
    <a:defPPr>
      <a:defRPr lang="en-US"/>
    </a:defPPr>
    <a:lvl1pPr algn="l" rtl="0" fontAlgn="base">
      <a:spcBef>
        <a:spcPct val="0"/>
      </a:spcBef>
      <a:spcAft>
        <a:spcPct val="0"/>
      </a:spcAft>
      <a:defRPr sz="2400" kern="1200">
        <a:solidFill>
          <a:schemeClr val="tx1"/>
        </a:solidFill>
        <a:latin typeface="Lucida Sans"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Lucida San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Lucida San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Lucida San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Lucida Sans" charset="0"/>
        <a:ea typeface="ＭＳ Ｐゴシック" charset="0"/>
        <a:cs typeface="ＭＳ Ｐゴシック" charset="0"/>
      </a:defRPr>
    </a:lvl5pPr>
    <a:lvl6pPr marL="2286000" algn="l" defTabSz="457200" rtl="0" eaLnBrk="1" latinLnBrk="0" hangingPunct="1">
      <a:defRPr sz="2400" kern="1200">
        <a:solidFill>
          <a:schemeClr val="tx1"/>
        </a:solidFill>
        <a:latin typeface="Lucida Sans" charset="0"/>
        <a:ea typeface="ＭＳ Ｐゴシック" charset="0"/>
        <a:cs typeface="ＭＳ Ｐゴシック" charset="0"/>
      </a:defRPr>
    </a:lvl6pPr>
    <a:lvl7pPr marL="2743200" algn="l" defTabSz="457200" rtl="0" eaLnBrk="1" latinLnBrk="0" hangingPunct="1">
      <a:defRPr sz="2400" kern="1200">
        <a:solidFill>
          <a:schemeClr val="tx1"/>
        </a:solidFill>
        <a:latin typeface="Lucida Sans" charset="0"/>
        <a:ea typeface="ＭＳ Ｐゴシック" charset="0"/>
        <a:cs typeface="ＭＳ Ｐゴシック" charset="0"/>
      </a:defRPr>
    </a:lvl7pPr>
    <a:lvl8pPr marL="3200400" algn="l" defTabSz="457200" rtl="0" eaLnBrk="1" latinLnBrk="0" hangingPunct="1">
      <a:defRPr sz="2400" kern="1200">
        <a:solidFill>
          <a:schemeClr val="tx1"/>
        </a:solidFill>
        <a:latin typeface="Lucida Sans" charset="0"/>
        <a:ea typeface="ＭＳ Ｐゴシック" charset="0"/>
        <a:cs typeface="ＭＳ Ｐゴシック" charset="0"/>
      </a:defRPr>
    </a:lvl8pPr>
    <a:lvl9pPr marL="3657600" algn="l" defTabSz="457200" rtl="0" eaLnBrk="1" latinLnBrk="0" hangingPunct="1">
      <a:defRPr sz="2400" kern="1200">
        <a:solidFill>
          <a:schemeClr val="tx1"/>
        </a:solidFill>
        <a:latin typeface="Lucida Sans"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959">
          <p15:clr>
            <a:srgbClr val="A4A3A4"/>
          </p15:clr>
        </p15:guide>
        <p15:guide id="2" pos="215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clrMru>
    <a:srgbClr val="A4001D"/>
    <a:srgbClr val="A40508"/>
    <a:srgbClr val="A50021"/>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318" autoAdjust="0"/>
    <p:restoredTop sz="93666" autoAdjust="0"/>
  </p:normalViewPr>
  <p:slideViewPr>
    <p:cSldViewPr>
      <p:cViewPr>
        <p:scale>
          <a:sx n="121" d="100"/>
          <a:sy n="121" d="100"/>
        </p:scale>
        <p:origin x="-352" y="72"/>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100" d="100"/>
        <a:sy n="100" d="100"/>
      </p:scale>
      <p:origin x="0" y="10240"/>
    </p:cViewPr>
  </p:sorterViewPr>
  <p:notesViewPr>
    <p:cSldViewPr snapToGrid="0" snapToObjects="1">
      <p:cViewPr varScale="1">
        <p:scale>
          <a:sx n="62" d="100"/>
          <a:sy n="62" d="100"/>
        </p:scale>
        <p:origin x="-2224" y="-112"/>
      </p:cViewPr>
      <p:guideLst>
        <p:guide orient="horz" pos="2959"/>
        <p:guide pos="215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3" Type="http://schemas.openxmlformats.org/officeDocument/2006/relationships/slide" Target="slides/slide6.xml"/><Relationship Id="rId4" Type="http://schemas.openxmlformats.org/officeDocument/2006/relationships/slide" Target="slides/slide7.xml"/><Relationship Id="rId5" Type="http://schemas.openxmlformats.org/officeDocument/2006/relationships/slide" Target="slides/slide8.xml"/><Relationship Id="rId1" Type="http://schemas.openxmlformats.org/officeDocument/2006/relationships/slide" Target="slides/slide4.xml"/><Relationship Id="rId2"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charset="0"/>
                <a:ea typeface="+mn-ea"/>
                <a:cs typeface="+mn-cs"/>
              </a:defRPr>
            </a:lvl1pPr>
          </a:lstStyle>
          <a:p>
            <a:pPr>
              <a:defRPr/>
            </a:pPr>
            <a:endParaRPr lang="en-US"/>
          </a:p>
        </p:txBody>
      </p:sp>
      <p:sp>
        <p:nvSpPr>
          <p:cNvPr id="97283" name="Rectangle 3"/>
          <p:cNvSpPr>
            <a:spLocks noGrp="1" noChangeArrowheads="1"/>
          </p:cNvSpPr>
          <p:nvPr>
            <p:ph type="dt" sz="quarter" idx="1"/>
          </p:nvPr>
        </p:nvSpPr>
        <p:spPr bwMode="auto">
          <a:xfrm>
            <a:off x="3878263" y="0"/>
            <a:ext cx="2967037"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charset="0"/>
                <a:ea typeface="+mn-ea"/>
                <a:cs typeface="+mn-cs"/>
              </a:defRPr>
            </a:lvl1pPr>
          </a:lstStyle>
          <a:p>
            <a:pPr>
              <a:defRPr/>
            </a:pPr>
            <a:endParaRPr lang="en-US"/>
          </a:p>
        </p:txBody>
      </p:sp>
      <p:sp>
        <p:nvSpPr>
          <p:cNvPr id="97284" name="Rectangle 4"/>
          <p:cNvSpPr>
            <a:spLocks noGrp="1" noChangeArrowheads="1"/>
          </p:cNvSpPr>
          <p:nvPr>
            <p:ph type="ftr" sz="quarter" idx="2"/>
          </p:nvPr>
        </p:nvSpPr>
        <p:spPr bwMode="auto">
          <a:xfrm>
            <a:off x="0" y="8926513"/>
            <a:ext cx="2967038"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charset="0"/>
                <a:ea typeface="+mn-ea"/>
                <a:cs typeface="+mn-cs"/>
              </a:defRPr>
            </a:lvl1pPr>
          </a:lstStyle>
          <a:p>
            <a:pPr>
              <a:defRPr/>
            </a:pPr>
            <a:endParaRPr lang="en-US"/>
          </a:p>
        </p:txBody>
      </p:sp>
      <p:sp>
        <p:nvSpPr>
          <p:cNvPr id="97285" name="Rectangle 5"/>
          <p:cNvSpPr>
            <a:spLocks noGrp="1" noChangeArrowheads="1"/>
          </p:cNvSpPr>
          <p:nvPr>
            <p:ph type="sldNum" sz="quarter" idx="3"/>
          </p:nvPr>
        </p:nvSpPr>
        <p:spPr bwMode="auto">
          <a:xfrm>
            <a:off x="3878263" y="8926513"/>
            <a:ext cx="2967037"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charset="0"/>
              </a:defRPr>
            </a:lvl1pPr>
          </a:lstStyle>
          <a:p>
            <a:fld id="{8A029216-D615-3945-A1F3-D96FC886DA62}" type="slidenum">
              <a:rPr lang="en-US"/>
              <a:pPr/>
              <a:t>‹#›</a:t>
            </a:fld>
            <a:endParaRPr lang="en-US"/>
          </a:p>
        </p:txBody>
      </p:sp>
    </p:spTree>
    <p:extLst>
      <p:ext uri="{BB962C8B-B14F-4D97-AF65-F5344CB8AC3E}">
        <p14:creationId xmlns:p14="http://schemas.microsoft.com/office/powerpoint/2010/main" val="32517263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120835" name="Rectangle 3"/>
          <p:cNvSpPr>
            <a:spLocks noGrp="1" noChangeArrowheads="1"/>
          </p:cNvSpPr>
          <p:nvPr>
            <p:ph type="dt" idx="1"/>
          </p:nvPr>
        </p:nvSpPr>
        <p:spPr bwMode="auto">
          <a:xfrm>
            <a:off x="3878263" y="0"/>
            <a:ext cx="2967037"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90513" y="704850"/>
            <a:ext cx="6264275" cy="3524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0837" name="Rectangle 5"/>
          <p:cNvSpPr>
            <a:spLocks noGrp="1" noChangeArrowheads="1"/>
          </p:cNvSpPr>
          <p:nvPr>
            <p:ph type="body" sz="quarter" idx="3"/>
          </p:nvPr>
        </p:nvSpPr>
        <p:spPr bwMode="auto">
          <a:xfrm>
            <a:off x="912813" y="4464050"/>
            <a:ext cx="5019675" cy="42275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0838" name="Rectangle 6"/>
          <p:cNvSpPr>
            <a:spLocks noGrp="1" noChangeArrowheads="1"/>
          </p:cNvSpPr>
          <p:nvPr>
            <p:ph type="ftr" sz="quarter" idx="4"/>
          </p:nvPr>
        </p:nvSpPr>
        <p:spPr bwMode="auto">
          <a:xfrm>
            <a:off x="0" y="8926513"/>
            <a:ext cx="2967038"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120839" name="Rectangle 7"/>
          <p:cNvSpPr>
            <a:spLocks noGrp="1" noChangeArrowheads="1"/>
          </p:cNvSpPr>
          <p:nvPr>
            <p:ph type="sldNum" sz="quarter" idx="5"/>
          </p:nvPr>
        </p:nvSpPr>
        <p:spPr bwMode="auto">
          <a:xfrm>
            <a:off x="3878263" y="8926513"/>
            <a:ext cx="2967037"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EB9031F-EB71-7642-8F3C-6FDC1408CB92}" type="slidenum">
              <a:rPr lang="en-US"/>
              <a:pPr/>
              <a:t>‹#›</a:t>
            </a:fld>
            <a:endParaRPr lang="en-US"/>
          </a:p>
        </p:txBody>
      </p:sp>
    </p:spTree>
    <p:extLst>
      <p:ext uri="{BB962C8B-B14F-4D97-AF65-F5344CB8AC3E}">
        <p14:creationId xmlns:p14="http://schemas.microsoft.com/office/powerpoint/2010/main" val="37862732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kumimoji="1" sz="1200" kern="1200">
        <a:solidFill>
          <a:schemeClr val="tx1"/>
        </a:solidFill>
        <a:latin typeface="Arial" pitchFamily="-65" charset="0"/>
        <a:ea typeface="ＭＳ Ｐゴシック" pitchFamily="-65" charset="-128"/>
        <a:cs typeface="+mn-cs"/>
      </a:defRPr>
    </a:lvl2pPr>
    <a:lvl3pPr marL="914400" algn="l" rtl="0" eaLnBrk="0" fontAlgn="base" hangingPunct="0">
      <a:spcBef>
        <a:spcPct val="30000"/>
      </a:spcBef>
      <a:spcAft>
        <a:spcPct val="0"/>
      </a:spcAft>
      <a:defRPr kumimoji="1" sz="1200" kern="1200">
        <a:solidFill>
          <a:schemeClr val="tx1"/>
        </a:solidFill>
        <a:latin typeface="Arial" pitchFamily="-65" charset="0"/>
        <a:ea typeface="ＭＳ Ｐゴシック" pitchFamily="-65" charset="-128"/>
        <a:cs typeface="+mn-cs"/>
      </a:defRPr>
    </a:lvl3pPr>
    <a:lvl4pPr marL="1371600" algn="l" rtl="0" eaLnBrk="0" fontAlgn="base" hangingPunct="0">
      <a:spcBef>
        <a:spcPct val="30000"/>
      </a:spcBef>
      <a:spcAft>
        <a:spcPct val="0"/>
      </a:spcAft>
      <a:defRPr kumimoji="1" sz="1200" kern="1200">
        <a:solidFill>
          <a:schemeClr val="tx1"/>
        </a:solidFill>
        <a:latin typeface="Arial" pitchFamily="-65" charset="0"/>
        <a:ea typeface="ＭＳ Ｐゴシック" pitchFamily="-65" charset="-128"/>
        <a:cs typeface="+mn-cs"/>
      </a:defRPr>
    </a:lvl4pPr>
    <a:lvl5pPr marL="1828800" algn="l" rtl="0" eaLnBrk="0" fontAlgn="base" hangingPunct="0">
      <a:spcBef>
        <a:spcPct val="30000"/>
      </a:spcBef>
      <a:spcAft>
        <a:spcPct val="0"/>
      </a:spcAft>
      <a:defRPr kumimoji="1" sz="1200" kern="1200">
        <a:solidFill>
          <a:schemeClr val="tx1"/>
        </a:solidFill>
        <a:latin typeface="Arial"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Lucida Sans" charset="0"/>
                <a:ea typeface="ＭＳ Ｐゴシック" charset="0"/>
                <a:cs typeface="ＭＳ Ｐゴシック" charset="0"/>
              </a:defRPr>
            </a:lvl1pPr>
            <a:lvl2pPr marL="37931725" indent="-37474525" eaLnBrk="0" hangingPunct="0">
              <a:defRPr sz="2400">
                <a:solidFill>
                  <a:schemeClr val="tx1"/>
                </a:solidFill>
                <a:latin typeface="Lucida Sans" charset="0"/>
                <a:ea typeface="ＭＳ Ｐゴシック" charset="0"/>
              </a:defRPr>
            </a:lvl2pPr>
            <a:lvl3pPr eaLnBrk="0" hangingPunct="0">
              <a:defRPr sz="2400">
                <a:solidFill>
                  <a:schemeClr val="tx1"/>
                </a:solidFill>
                <a:latin typeface="Lucida Sans" charset="0"/>
                <a:ea typeface="ＭＳ Ｐゴシック" charset="0"/>
              </a:defRPr>
            </a:lvl3pPr>
            <a:lvl4pPr eaLnBrk="0" hangingPunct="0">
              <a:defRPr sz="2400">
                <a:solidFill>
                  <a:schemeClr val="tx1"/>
                </a:solidFill>
                <a:latin typeface="Lucida Sans" charset="0"/>
                <a:ea typeface="ＭＳ Ｐゴシック" charset="0"/>
              </a:defRPr>
            </a:lvl4pPr>
            <a:lvl5pPr eaLnBrk="0" hangingPunct="0">
              <a:defRPr sz="2400">
                <a:solidFill>
                  <a:schemeClr val="tx1"/>
                </a:solidFill>
                <a:latin typeface="Lucida Sans" charset="0"/>
                <a:ea typeface="ＭＳ Ｐゴシック" charset="0"/>
              </a:defRPr>
            </a:lvl5pPr>
            <a:lvl6pPr marL="457200" eaLnBrk="0" fontAlgn="base" hangingPunct="0">
              <a:spcBef>
                <a:spcPct val="0"/>
              </a:spcBef>
              <a:spcAft>
                <a:spcPct val="0"/>
              </a:spcAft>
              <a:defRPr sz="2400">
                <a:solidFill>
                  <a:schemeClr val="tx1"/>
                </a:solidFill>
                <a:latin typeface="Lucida Sans" charset="0"/>
                <a:ea typeface="ＭＳ Ｐゴシック" charset="0"/>
              </a:defRPr>
            </a:lvl6pPr>
            <a:lvl7pPr marL="914400" eaLnBrk="0" fontAlgn="base" hangingPunct="0">
              <a:spcBef>
                <a:spcPct val="0"/>
              </a:spcBef>
              <a:spcAft>
                <a:spcPct val="0"/>
              </a:spcAft>
              <a:defRPr sz="2400">
                <a:solidFill>
                  <a:schemeClr val="tx1"/>
                </a:solidFill>
                <a:latin typeface="Lucida Sans" charset="0"/>
                <a:ea typeface="ＭＳ Ｐゴシック" charset="0"/>
              </a:defRPr>
            </a:lvl7pPr>
            <a:lvl8pPr marL="1371600" eaLnBrk="0" fontAlgn="base" hangingPunct="0">
              <a:spcBef>
                <a:spcPct val="0"/>
              </a:spcBef>
              <a:spcAft>
                <a:spcPct val="0"/>
              </a:spcAft>
              <a:defRPr sz="2400">
                <a:solidFill>
                  <a:schemeClr val="tx1"/>
                </a:solidFill>
                <a:latin typeface="Lucida Sans" charset="0"/>
                <a:ea typeface="ＭＳ Ｐゴシック" charset="0"/>
              </a:defRPr>
            </a:lvl8pPr>
            <a:lvl9pPr marL="1828800" eaLnBrk="0" fontAlgn="base" hangingPunct="0">
              <a:spcBef>
                <a:spcPct val="0"/>
              </a:spcBef>
              <a:spcAft>
                <a:spcPct val="0"/>
              </a:spcAft>
              <a:defRPr sz="2400">
                <a:solidFill>
                  <a:schemeClr val="tx1"/>
                </a:solidFill>
                <a:latin typeface="Lucida Sans" charset="0"/>
                <a:ea typeface="ＭＳ Ｐゴシック" charset="0"/>
              </a:defRPr>
            </a:lvl9pPr>
          </a:lstStyle>
          <a:p>
            <a:pPr eaLnBrk="1" hangingPunct="1"/>
            <a:fld id="{E69DF897-5E92-F241-9A21-E64EA536231D}" type="slidenum">
              <a:rPr lang="en-US" sz="1200"/>
              <a:pPr eaLnBrk="1" hangingPunct="1"/>
              <a:t>2</a:t>
            </a:fld>
            <a:endParaRPr lang="en-US" sz="1200"/>
          </a:p>
        </p:txBody>
      </p:sp>
      <p:sp>
        <p:nvSpPr>
          <p:cNvPr id="17411" name="Rectangle 2"/>
          <p:cNvSpPr>
            <a:spLocks noGrp="1" noRot="1" noChangeAspect="1" noChangeArrowheads="1" noTextEdit="1"/>
          </p:cNvSpPr>
          <p:nvPr>
            <p:ph type="sldImg"/>
          </p:nvPr>
        </p:nvSpPr>
        <p:spPr>
          <a:xfrm>
            <a:off x="290513" y="704850"/>
            <a:ext cx="6264275" cy="3524250"/>
          </a:xfrm>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65339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A0149E1A-5C54-D64B-9E9D-5A113A6AF7E6}" type="slidenum">
              <a:rPr lang="en-US"/>
              <a:pPr/>
              <a:t>11</a:t>
            </a:fld>
            <a:endParaRPr lang="en-US"/>
          </a:p>
        </p:txBody>
      </p:sp>
      <p:sp>
        <p:nvSpPr>
          <p:cNvPr id="87043" name="Rectangle 2"/>
          <p:cNvSpPr>
            <a:spLocks noGrp="1" noRot="1" noChangeAspect="1" noChangeArrowheads="1"/>
          </p:cNvSpPr>
          <p:nvPr>
            <p:ph type="sldImg"/>
          </p:nvPr>
        </p:nvSpPr>
        <p:spPr>
          <a:solidFill>
            <a:srgbClr val="FFFFFF"/>
          </a:solidFill>
          <a:ln/>
        </p:spPr>
      </p:sp>
      <p:sp>
        <p:nvSpPr>
          <p:cNvPr id="87044" name="Rectangle 3"/>
          <p:cNvSpPr>
            <a:spLocks noGrp="1" noChangeArrowheads="1"/>
          </p:cNvSpPr>
          <p:nvPr>
            <p:ph type="body" idx="1"/>
          </p:nvPr>
        </p:nvSpPr>
        <p:spPr>
          <a:solidFill>
            <a:srgbClr val="FFFFFF"/>
          </a:solidFill>
          <a:ln>
            <a:solidFill>
              <a:srgbClr val="000000"/>
            </a:solidFill>
          </a:ln>
        </p:spPr>
        <p:txBody>
          <a:bodyPr/>
          <a:lstStyle/>
          <a:p>
            <a:r>
              <a:rPr lang="en-US" dirty="0" smtClean="0"/>
              <a:t>Calculating precision and recall is actually quite easy. Imagine there are 100 positive cases among 10,000 cases. You want to predict which ones are positive, and you pick 200 to have a better chance of catching many of the 100 positive cases.  You record the IDs of your predictions, and when you get the actual results you sum up how many times you were right or wrong. There are four ways of being right or wrong: </a:t>
            </a:r>
          </a:p>
          <a:p>
            <a:endParaRPr lang="en-US" b="1" dirty="0" smtClean="0"/>
          </a:p>
          <a:p>
            <a:r>
              <a:rPr lang="en-US" b="1" dirty="0" smtClean="0"/>
              <a:t>TN / True Negative: </a:t>
            </a:r>
            <a:r>
              <a:rPr lang="en-US" dirty="0" smtClean="0"/>
              <a:t>case was negative and predicted negative </a:t>
            </a:r>
          </a:p>
          <a:p>
            <a:r>
              <a:rPr lang="en-US" b="1" dirty="0" smtClean="0"/>
              <a:t>TP / True Positive: </a:t>
            </a:r>
            <a:r>
              <a:rPr lang="en-US" dirty="0" smtClean="0"/>
              <a:t>case was positive and predicted positive </a:t>
            </a:r>
          </a:p>
          <a:p>
            <a:r>
              <a:rPr lang="en-US" b="1" dirty="0" smtClean="0"/>
              <a:t>FN / False Negative: </a:t>
            </a:r>
            <a:r>
              <a:rPr lang="en-US" dirty="0" smtClean="0"/>
              <a:t>case was positive but predicted negative </a:t>
            </a:r>
          </a:p>
          <a:p>
            <a:r>
              <a:rPr lang="en-US" b="1" dirty="0" smtClean="0"/>
              <a:t>FP / False Positive: </a:t>
            </a:r>
            <a:r>
              <a:rPr lang="en-US" dirty="0" smtClean="0"/>
              <a:t>case was negative but predicted positive </a:t>
            </a:r>
          </a:p>
          <a:p>
            <a:r>
              <a:rPr lang="en-US" dirty="0" smtClean="0"/>
              <a:t>Makes sense so far? Now you count how many of the 10,000 cases fall in each bucket, say:</a:t>
            </a:r>
            <a:br>
              <a:rPr lang="en-US" dirty="0" smtClean="0"/>
            </a:br>
            <a:endParaRPr lang="en-US" dirty="0" smtClean="0"/>
          </a:p>
          <a:p>
            <a:r>
              <a:rPr lang="en-US" b="1" dirty="0" smtClean="0"/>
              <a:t>		Predicted Negative</a:t>
            </a:r>
            <a:r>
              <a:rPr lang="en-US" b="0" baseline="0" dirty="0" smtClean="0"/>
              <a:t> 		</a:t>
            </a:r>
            <a:r>
              <a:rPr lang="en-US" b="1" dirty="0" smtClean="0"/>
              <a:t>Predicted Positive</a:t>
            </a:r>
            <a:endParaRPr lang="en-US" dirty="0" smtClean="0"/>
          </a:p>
          <a:p>
            <a:r>
              <a:rPr lang="en-US" b="1" dirty="0" smtClean="0"/>
              <a:t>Negative Cases</a:t>
            </a:r>
            <a:r>
              <a:rPr lang="en-US" b="0" dirty="0" smtClean="0"/>
              <a:t>	</a:t>
            </a:r>
            <a:r>
              <a:rPr lang="en-US" dirty="0" smtClean="0"/>
              <a:t>TN: 9,760			FP: 140</a:t>
            </a:r>
          </a:p>
          <a:p>
            <a:r>
              <a:rPr lang="en-US" b="1" dirty="0" smtClean="0"/>
              <a:t>Positive Cases</a:t>
            </a:r>
            <a:r>
              <a:rPr lang="en-US" b="0" dirty="0" smtClean="0"/>
              <a:t>	</a:t>
            </a:r>
            <a:r>
              <a:rPr lang="en-US" dirty="0" smtClean="0"/>
              <a:t>FN: 40			TP: 60</a:t>
            </a:r>
          </a:p>
          <a:p>
            <a:r>
              <a:rPr lang="en-US" dirty="0" smtClean="0"/>
              <a:t/>
            </a:r>
            <a:br>
              <a:rPr lang="en-US" dirty="0" smtClean="0"/>
            </a:br>
            <a:r>
              <a:rPr lang="en-US" dirty="0" smtClean="0"/>
              <a:t>Now, your boss asks you three questions:</a:t>
            </a:r>
          </a:p>
          <a:p>
            <a:endParaRPr lang="en-US" dirty="0" smtClean="0"/>
          </a:p>
          <a:p>
            <a:r>
              <a:rPr lang="en-US" dirty="0" smtClean="0"/>
              <a:t>What percent of your predictions were correct?</a:t>
            </a:r>
            <a:br>
              <a:rPr lang="en-US" dirty="0" smtClean="0"/>
            </a:br>
            <a:r>
              <a:rPr lang="en-US" dirty="0" smtClean="0"/>
              <a:t>You answer: the "accuracy" was (9,760+60) out of 10,000 = 98.2%</a:t>
            </a:r>
          </a:p>
          <a:p>
            <a:endParaRPr lang="en-US" dirty="0" smtClean="0"/>
          </a:p>
          <a:p>
            <a:r>
              <a:rPr lang="en-US" dirty="0" smtClean="0"/>
              <a:t>What percent of the positive cases did you catch? </a:t>
            </a:r>
            <a:br>
              <a:rPr lang="en-US" dirty="0" smtClean="0"/>
            </a:br>
            <a:r>
              <a:rPr lang="en-US" dirty="0" smtClean="0"/>
              <a:t>You answer: the "recall" was 60 out of 100 = 60% </a:t>
            </a:r>
          </a:p>
          <a:p>
            <a:endParaRPr lang="en-US" dirty="0" smtClean="0"/>
          </a:p>
          <a:p>
            <a:r>
              <a:rPr lang="en-US" dirty="0" smtClean="0"/>
              <a:t>What percent of positive predictions were correct? </a:t>
            </a:r>
            <a:br>
              <a:rPr lang="en-US" dirty="0" smtClean="0"/>
            </a:br>
            <a:r>
              <a:rPr lang="en-US" dirty="0" smtClean="0"/>
              <a:t>You answer: the "precision" was 60 out of 200 = 30% </a:t>
            </a:r>
          </a:p>
          <a:p>
            <a:pPr eaLnBrk="1" hangingPunct="1"/>
            <a:endParaRPr lang="en-US" dirty="0"/>
          </a:p>
        </p:txBody>
      </p:sp>
    </p:spTree>
    <p:extLst>
      <p:ext uri="{BB962C8B-B14F-4D97-AF65-F5344CB8AC3E}">
        <p14:creationId xmlns:p14="http://schemas.microsoft.com/office/powerpoint/2010/main" val="1638462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Lucida Sans" charset="0"/>
                <a:ea typeface="ＭＳ Ｐゴシック" charset="0"/>
                <a:cs typeface="ＭＳ Ｐゴシック" charset="0"/>
              </a:defRPr>
            </a:lvl1pPr>
            <a:lvl2pPr marL="37931725" indent="-37474525" eaLnBrk="0" hangingPunct="0">
              <a:defRPr sz="2400">
                <a:solidFill>
                  <a:schemeClr val="tx1"/>
                </a:solidFill>
                <a:latin typeface="Lucida Sans" charset="0"/>
                <a:ea typeface="ＭＳ Ｐゴシック" charset="0"/>
              </a:defRPr>
            </a:lvl2pPr>
            <a:lvl3pPr eaLnBrk="0" hangingPunct="0">
              <a:defRPr sz="2400">
                <a:solidFill>
                  <a:schemeClr val="tx1"/>
                </a:solidFill>
                <a:latin typeface="Lucida Sans" charset="0"/>
                <a:ea typeface="ＭＳ Ｐゴシック" charset="0"/>
              </a:defRPr>
            </a:lvl3pPr>
            <a:lvl4pPr eaLnBrk="0" hangingPunct="0">
              <a:defRPr sz="2400">
                <a:solidFill>
                  <a:schemeClr val="tx1"/>
                </a:solidFill>
                <a:latin typeface="Lucida Sans" charset="0"/>
                <a:ea typeface="ＭＳ Ｐゴシック" charset="0"/>
              </a:defRPr>
            </a:lvl4pPr>
            <a:lvl5pPr eaLnBrk="0" hangingPunct="0">
              <a:defRPr sz="2400">
                <a:solidFill>
                  <a:schemeClr val="tx1"/>
                </a:solidFill>
                <a:latin typeface="Lucida Sans" charset="0"/>
                <a:ea typeface="ＭＳ Ｐゴシック" charset="0"/>
              </a:defRPr>
            </a:lvl5pPr>
            <a:lvl6pPr marL="457200" eaLnBrk="0" fontAlgn="base" hangingPunct="0">
              <a:spcBef>
                <a:spcPct val="0"/>
              </a:spcBef>
              <a:spcAft>
                <a:spcPct val="0"/>
              </a:spcAft>
              <a:defRPr sz="2400">
                <a:solidFill>
                  <a:schemeClr val="tx1"/>
                </a:solidFill>
                <a:latin typeface="Lucida Sans" charset="0"/>
                <a:ea typeface="ＭＳ Ｐゴシック" charset="0"/>
              </a:defRPr>
            </a:lvl6pPr>
            <a:lvl7pPr marL="914400" eaLnBrk="0" fontAlgn="base" hangingPunct="0">
              <a:spcBef>
                <a:spcPct val="0"/>
              </a:spcBef>
              <a:spcAft>
                <a:spcPct val="0"/>
              </a:spcAft>
              <a:defRPr sz="2400">
                <a:solidFill>
                  <a:schemeClr val="tx1"/>
                </a:solidFill>
                <a:latin typeface="Lucida Sans" charset="0"/>
                <a:ea typeface="ＭＳ Ｐゴシック" charset="0"/>
              </a:defRPr>
            </a:lvl7pPr>
            <a:lvl8pPr marL="1371600" eaLnBrk="0" fontAlgn="base" hangingPunct="0">
              <a:spcBef>
                <a:spcPct val="0"/>
              </a:spcBef>
              <a:spcAft>
                <a:spcPct val="0"/>
              </a:spcAft>
              <a:defRPr sz="2400">
                <a:solidFill>
                  <a:schemeClr val="tx1"/>
                </a:solidFill>
                <a:latin typeface="Lucida Sans" charset="0"/>
                <a:ea typeface="ＭＳ Ｐゴシック" charset="0"/>
              </a:defRPr>
            </a:lvl8pPr>
            <a:lvl9pPr marL="1828800" eaLnBrk="0" fontAlgn="base" hangingPunct="0">
              <a:spcBef>
                <a:spcPct val="0"/>
              </a:spcBef>
              <a:spcAft>
                <a:spcPct val="0"/>
              </a:spcAft>
              <a:defRPr sz="2400">
                <a:solidFill>
                  <a:schemeClr val="tx1"/>
                </a:solidFill>
                <a:latin typeface="Lucida Sans" charset="0"/>
                <a:ea typeface="ＭＳ Ｐゴシック" charset="0"/>
              </a:defRPr>
            </a:lvl9pPr>
          </a:lstStyle>
          <a:p>
            <a:pPr eaLnBrk="1" hangingPunct="1"/>
            <a:fld id="{E69DF897-5E92-F241-9A21-E64EA536231D}" type="slidenum">
              <a:rPr lang="en-US" sz="1200"/>
              <a:pPr eaLnBrk="1" hangingPunct="1"/>
              <a:t>15</a:t>
            </a:fld>
            <a:endParaRPr lang="en-US" sz="1200"/>
          </a:p>
        </p:txBody>
      </p:sp>
      <p:sp>
        <p:nvSpPr>
          <p:cNvPr id="17411" name="Rectangle 2"/>
          <p:cNvSpPr>
            <a:spLocks noGrp="1" noRot="1" noChangeAspect="1" noChangeArrowheads="1" noTextEdit="1"/>
          </p:cNvSpPr>
          <p:nvPr>
            <p:ph type="sldImg"/>
          </p:nvPr>
        </p:nvSpPr>
        <p:spPr>
          <a:xfrm>
            <a:off x="290513" y="704850"/>
            <a:ext cx="6264275" cy="3524250"/>
          </a:xfrm>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2123016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D4E9F685-F098-8E4C-B6D8-D94BDE4D6D6B}" type="slidenum">
              <a:rPr lang="en-US"/>
              <a:pPr/>
              <a:t>16</a:t>
            </a:fld>
            <a:endParaRPr lang="en-US"/>
          </a:p>
        </p:txBody>
      </p:sp>
      <p:sp>
        <p:nvSpPr>
          <p:cNvPr id="21507" name="Rectangle 2"/>
          <p:cNvSpPr>
            <a:spLocks noGrp="1" noRot="1" noChangeAspect="1" noChangeArrowheads="1"/>
          </p:cNvSpPr>
          <p:nvPr>
            <p:ph type="sldImg"/>
          </p:nvPr>
        </p:nvSpPr>
        <p:spPr>
          <a:solidFill>
            <a:srgbClr val="FFFFFF"/>
          </a:solidFill>
          <a:ln/>
        </p:spPr>
      </p:sp>
      <p:sp>
        <p:nvSpPr>
          <p:cNvPr id="21508" name="Rectangle 3"/>
          <p:cNvSpPr>
            <a:spLocks noGrp="1" noChangeArrowheads="1"/>
          </p:cNvSpPr>
          <p:nvPr>
            <p:ph type="body" idx="1"/>
          </p:nvPr>
        </p:nvSpPr>
        <p:spPr>
          <a:solidFill>
            <a:srgbClr val="FFFFFF"/>
          </a:solidFill>
          <a:ln>
            <a:solidFill>
              <a:srgbClr val="000000"/>
            </a:solidFill>
          </a:ln>
        </p:spPr>
        <p:txBody>
          <a:bodyPr/>
          <a:lstStyle/>
          <a:p>
            <a:endParaRPr lang="en-US"/>
          </a:p>
        </p:txBody>
      </p:sp>
    </p:spTree>
    <p:extLst>
      <p:ext uri="{BB962C8B-B14F-4D97-AF65-F5344CB8AC3E}">
        <p14:creationId xmlns:p14="http://schemas.microsoft.com/office/powerpoint/2010/main" val="6604204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AA652608-6990-6E43-AA5F-49A5045801F2}" type="slidenum">
              <a:rPr lang="en-US"/>
              <a:pPr/>
              <a:t>17</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202376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ABE383AF-40C9-E847-ACCB-98F997084513}" type="slidenum">
              <a:rPr lang="en-US"/>
              <a:pPr/>
              <a:t>18</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962364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ABE383AF-40C9-E847-ACCB-98F997084513}" type="slidenum">
              <a:rPr lang="en-US"/>
              <a:pPr/>
              <a:t>19</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127167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C1186323-23FC-C745-A59E-E7A0F69F23C3}" type="slidenum">
              <a:rPr lang="en-US"/>
              <a:pPr/>
              <a:t>27</a:t>
            </a:fld>
            <a:endParaRPr lang="en-US"/>
          </a:p>
        </p:txBody>
      </p:sp>
      <p:sp>
        <p:nvSpPr>
          <p:cNvPr id="30723" name="Rectangle 2"/>
          <p:cNvSpPr>
            <a:spLocks noGrp="1" noRot="1" noChangeAspect="1" noChangeArrowheads="1"/>
          </p:cNvSpPr>
          <p:nvPr>
            <p:ph type="sldImg"/>
          </p:nvPr>
        </p:nvSpPr>
        <p:spPr>
          <a:solidFill>
            <a:srgbClr val="FFFFFF"/>
          </a:solidFill>
          <a:ln/>
        </p:spPr>
      </p:sp>
      <p:sp>
        <p:nvSpPr>
          <p:cNvPr id="30724" name="Rectangle 3"/>
          <p:cNvSpPr>
            <a:spLocks noGrp="1" noChangeArrowheads="1"/>
          </p:cNvSpPr>
          <p:nvPr>
            <p:ph type="body" idx="1"/>
          </p:nvPr>
        </p:nvSpPr>
        <p:spPr>
          <a:solidFill>
            <a:srgbClr val="FFFFFF"/>
          </a:solidFill>
          <a:ln>
            <a:solidFill>
              <a:srgbClr val="000000"/>
            </a:solidFill>
          </a:ln>
        </p:spPr>
        <p:txBody>
          <a:bodyPr/>
          <a:lstStyle/>
          <a:p>
            <a:endParaRPr lang="en-US"/>
          </a:p>
        </p:txBody>
      </p:sp>
    </p:spTree>
    <p:extLst>
      <p:ext uri="{BB962C8B-B14F-4D97-AF65-F5344CB8AC3E}">
        <p14:creationId xmlns:p14="http://schemas.microsoft.com/office/powerpoint/2010/main" val="9591717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C9BB694-CB85-1C42-BB21-6EC89F24E5E0}" type="slidenum">
              <a:rPr lang="en-US"/>
              <a:pPr/>
              <a:t>28</a:t>
            </a:fld>
            <a:endParaRPr lang="en-US"/>
          </a:p>
        </p:txBody>
      </p:sp>
      <p:sp>
        <p:nvSpPr>
          <p:cNvPr id="32771" name="Rectangle 2"/>
          <p:cNvSpPr>
            <a:spLocks noGrp="1" noRot="1" noChangeAspect="1" noChangeArrowheads="1"/>
          </p:cNvSpPr>
          <p:nvPr>
            <p:ph type="sldImg"/>
          </p:nvPr>
        </p:nvSpPr>
        <p:spPr>
          <a:solidFill>
            <a:srgbClr val="FFFFFF"/>
          </a:solidFill>
          <a:ln/>
        </p:spPr>
      </p:sp>
      <p:sp>
        <p:nvSpPr>
          <p:cNvPr id="32772" name="Rectangle 3"/>
          <p:cNvSpPr>
            <a:spLocks noGrp="1" noChangeArrowheads="1"/>
          </p:cNvSpPr>
          <p:nvPr>
            <p:ph type="body" idx="1"/>
          </p:nvPr>
        </p:nvSpPr>
        <p:spPr>
          <a:solidFill>
            <a:srgbClr val="FFFFFF"/>
          </a:solidFill>
          <a:ln>
            <a:solidFill>
              <a:srgbClr val="000000"/>
            </a:solidFill>
          </a:ln>
        </p:spPr>
        <p:txBody>
          <a:bodyPr/>
          <a:lstStyle/>
          <a:p>
            <a:r>
              <a:rPr lang="tr-TR" sz="2400" dirty="0" smtClean="0"/>
              <a:t>Dictionary </a:t>
            </a:r>
            <a:r>
              <a:rPr kumimoji="1" lang="tr-TR" sz="2400" kern="1200" dirty="0" smtClean="0">
                <a:solidFill>
                  <a:schemeClr val="tx1"/>
                </a:solidFill>
                <a:effectLst/>
                <a:latin typeface="Arial" pitchFamily="-65" charset="0"/>
                <a:ea typeface="ＭＳ Ｐゴシック" pitchFamily="-65" charset="-128"/>
                <a:cs typeface="ＭＳ Ｐゴシック" pitchFamily="-65" charset="-128"/>
              </a:rPr>
              <a:t>=</a:t>
            </a:r>
            <a:r>
              <a:rPr lang="tr-TR" sz="2400" dirty="0" smtClean="0"/>
              <a:t> [</a:t>
            </a:r>
            <a:r>
              <a:rPr lang="tr-TR" sz="2400" dirty="0" smtClean="0">
                <a:effectLst/>
              </a:rPr>
              <a:t>'</a:t>
            </a:r>
            <a:r>
              <a:rPr lang="tr-TR" sz="2400" dirty="0" err="1" smtClean="0">
                <a:effectLst/>
              </a:rPr>
              <a:t>danny</a:t>
            </a:r>
            <a:r>
              <a:rPr lang="tr-TR" sz="2400" dirty="0" smtClean="0">
                <a:effectLst/>
              </a:rPr>
              <a:t>'</a:t>
            </a:r>
            <a:r>
              <a:rPr lang="tr-TR" sz="2400" dirty="0" smtClean="0"/>
              <a:t>, </a:t>
            </a:r>
            <a:r>
              <a:rPr lang="tr-TR" sz="2400" dirty="0" smtClean="0">
                <a:effectLst/>
              </a:rPr>
              <a:t>'</a:t>
            </a:r>
            <a:r>
              <a:rPr lang="tr-TR" sz="2400" dirty="0" err="1" smtClean="0">
                <a:effectLst/>
              </a:rPr>
              <a:t>condo</a:t>
            </a:r>
            <a:r>
              <a:rPr lang="tr-TR" sz="2400" dirty="0" smtClean="0">
                <a:effectLst/>
              </a:rPr>
              <a:t>'</a:t>
            </a:r>
            <a:r>
              <a:rPr lang="tr-TR" sz="2400" dirty="0" smtClean="0"/>
              <a:t>, </a:t>
            </a:r>
            <a:r>
              <a:rPr lang="tr-TR" sz="2400" dirty="0" smtClean="0">
                <a:effectLst/>
              </a:rPr>
              <a:t>'a'</a:t>
            </a:r>
            <a:r>
              <a:rPr lang="tr-TR" sz="2400" dirty="0" smtClean="0"/>
              <a:t>, </a:t>
            </a:r>
            <a:r>
              <a:rPr lang="tr-TR" sz="2400" dirty="0" smtClean="0">
                <a:effectLst/>
              </a:rPr>
              <a:t>'</a:t>
            </a:r>
            <a:r>
              <a:rPr lang="tr-TR" sz="2400" dirty="0" err="1" smtClean="0">
                <a:effectLst/>
              </a:rPr>
              <a:t>the</a:t>
            </a:r>
            <a:r>
              <a:rPr lang="tr-TR" sz="2400" dirty="0" smtClean="0">
                <a:effectLst/>
              </a:rPr>
              <a:t>'</a:t>
            </a:r>
            <a:r>
              <a:rPr lang="tr-TR" sz="2400" dirty="0" smtClean="0"/>
              <a:t>,</a:t>
            </a:r>
            <a:r>
              <a:rPr lang="tr-TR" sz="2400" dirty="0" smtClean="0">
                <a:effectLst/>
              </a:rPr>
              <a:t>'</a:t>
            </a:r>
            <a:r>
              <a:rPr lang="tr-TR" sz="2400" dirty="0" err="1" smtClean="0">
                <a:effectLst/>
              </a:rPr>
              <a:t>to</a:t>
            </a:r>
            <a:r>
              <a:rPr lang="tr-TR" sz="2400" dirty="0" smtClean="0">
                <a:effectLst/>
              </a:rPr>
              <a:t>'</a:t>
            </a:r>
            <a:r>
              <a:rPr lang="tr-TR" sz="2400" dirty="0" smtClean="0"/>
              <a:t>,</a:t>
            </a:r>
            <a:r>
              <a:rPr lang="tr-TR" sz="2400" dirty="0" smtClean="0">
                <a:effectLst/>
              </a:rPr>
              <a:t>'has'</a:t>
            </a:r>
            <a:r>
              <a:rPr lang="tr-TR" sz="2400" dirty="0" smtClean="0"/>
              <a:t>, </a:t>
            </a:r>
            <a:r>
              <a:rPr lang="tr-TR" sz="2400" dirty="0" smtClean="0">
                <a:effectLst/>
              </a:rPr>
              <a:t>'</a:t>
            </a:r>
            <a:r>
              <a:rPr lang="tr-TR" sz="2400" dirty="0" err="1" smtClean="0">
                <a:effectLst/>
              </a:rPr>
              <a:t>been</a:t>
            </a:r>
            <a:r>
              <a:rPr lang="tr-TR" sz="2400" dirty="0" smtClean="0">
                <a:effectLst/>
              </a:rPr>
              <a:t>'</a:t>
            </a:r>
            <a:r>
              <a:rPr lang="tr-TR" sz="2400" dirty="0" smtClean="0"/>
              <a:t>, </a:t>
            </a:r>
            <a:r>
              <a:rPr lang="tr-TR" sz="2400" dirty="0" smtClean="0">
                <a:effectLst/>
              </a:rPr>
              <a:t>'</a:t>
            </a:r>
            <a:r>
              <a:rPr lang="tr-TR" sz="2400" dirty="0" err="1" smtClean="0">
                <a:effectLst/>
              </a:rPr>
              <a:t>unable</a:t>
            </a:r>
            <a:r>
              <a:rPr lang="tr-TR" sz="2400" dirty="0" smtClean="0">
                <a:effectLst/>
              </a:rPr>
              <a:t>'</a:t>
            </a:r>
            <a:r>
              <a:rPr lang="tr-TR" sz="2400" dirty="0" smtClean="0"/>
              <a:t>, </a:t>
            </a:r>
            <a:r>
              <a:rPr lang="tr-TR" sz="2400" dirty="0" smtClean="0">
                <a:effectLst/>
              </a:rPr>
              <a:t>'</a:t>
            </a:r>
            <a:r>
              <a:rPr lang="tr-TR" sz="2400" dirty="0" err="1" smtClean="0">
                <a:effectLst/>
              </a:rPr>
              <a:t>go</a:t>
            </a:r>
            <a:r>
              <a:rPr lang="tr-TR" sz="2400" dirty="0" smtClean="0">
                <a:effectLst/>
              </a:rPr>
              <a:t>'</a:t>
            </a:r>
            <a:r>
              <a:rPr lang="tr-TR" sz="2400" dirty="0" smtClean="0"/>
              <a:t>, </a:t>
            </a:r>
            <a:r>
              <a:rPr lang="tr-TR" sz="2400" dirty="0" smtClean="0">
                <a:effectLst/>
              </a:rPr>
              <a:t>'at'</a:t>
            </a:r>
            <a:r>
              <a:rPr lang="tr-TR" sz="2400" dirty="0" smtClean="0"/>
              <a:t>]</a:t>
            </a:r>
          </a:p>
          <a:p>
            <a:r>
              <a:rPr lang="tr-TR" sz="2400" dirty="0" err="1" smtClean="0"/>
              <a:t>Sentence</a:t>
            </a:r>
            <a:r>
              <a:rPr lang="tr-TR" sz="2400" dirty="0" smtClean="0"/>
              <a:t>=</a:t>
            </a:r>
            <a:r>
              <a:rPr lang="tr-TR" sz="2400" baseline="0" dirty="0" smtClean="0"/>
              <a:t> “</a:t>
            </a:r>
            <a:r>
              <a:rPr lang="tr-TR" sz="2400" dirty="0" err="1" smtClean="0">
                <a:effectLst/>
              </a:rPr>
              <a:t>atcondogo</a:t>
            </a:r>
            <a:r>
              <a:rPr lang="tr-TR" sz="2400" baseline="0" dirty="0" smtClean="0"/>
              <a:t>”</a:t>
            </a:r>
          </a:p>
          <a:p>
            <a:endParaRPr lang="tr-TR" sz="2400" baseline="0" dirty="0" smtClean="0"/>
          </a:p>
          <a:p>
            <a:r>
              <a:rPr lang="tr-TR" sz="2400" baseline="0" dirty="0" smtClean="0"/>
              <a:t>Run </a:t>
            </a:r>
            <a:r>
              <a:rPr lang="tr-TR" sz="2400" baseline="0" dirty="0" err="1" smtClean="0"/>
              <a:t>the</a:t>
            </a:r>
            <a:r>
              <a:rPr lang="tr-TR" sz="2400" baseline="0" dirty="0" smtClean="0"/>
              <a:t> </a:t>
            </a:r>
            <a:r>
              <a:rPr lang="tr-TR" sz="2400" baseline="0" dirty="0" err="1" smtClean="0"/>
              <a:t>algorithm</a:t>
            </a:r>
            <a:r>
              <a:rPr lang="tr-TR" sz="2400" baseline="0" dirty="0" smtClean="0"/>
              <a:t> </a:t>
            </a:r>
            <a:r>
              <a:rPr lang="tr-TR" sz="2400" baseline="0" dirty="0" err="1" smtClean="0"/>
              <a:t>and</a:t>
            </a:r>
            <a:r>
              <a:rPr lang="tr-TR" sz="2400" baseline="0" dirty="0" smtClean="0"/>
              <a:t> </a:t>
            </a:r>
            <a:r>
              <a:rPr lang="tr-TR" sz="2400" baseline="0" dirty="0" err="1" smtClean="0"/>
              <a:t>we</a:t>
            </a:r>
            <a:r>
              <a:rPr lang="tr-TR" sz="2400" baseline="0" dirty="0" smtClean="0"/>
              <a:t> </a:t>
            </a:r>
            <a:r>
              <a:rPr lang="tr-TR" sz="2400" baseline="0" dirty="0" err="1" smtClean="0"/>
              <a:t>will</a:t>
            </a:r>
            <a:r>
              <a:rPr lang="tr-TR" sz="2400" baseline="0" dirty="0" smtClean="0"/>
              <a:t> </a:t>
            </a:r>
            <a:r>
              <a:rPr lang="tr-TR" sz="2400" baseline="0" dirty="0" err="1" smtClean="0"/>
              <a:t>get</a:t>
            </a:r>
            <a:r>
              <a:rPr lang="tr-TR" sz="2400" baseline="0" dirty="0" smtClean="0"/>
              <a:t> </a:t>
            </a:r>
            <a:r>
              <a:rPr lang="tr-TR" sz="2400" dirty="0" smtClean="0">
                <a:effectLst/>
              </a:rPr>
              <a:t>"at </a:t>
            </a:r>
            <a:r>
              <a:rPr lang="tr-TR" sz="2400" dirty="0" err="1" smtClean="0">
                <a:effectLst/>
              </a:rPr>
              <a:t>condo</a:t>
            </a:r>
            <a:r>
              <a:rPr lang="tr-TR" sz="2400" dirty="0" smtClean="0">
                <a:effectLst/>
              </a:rPr>
              <a:t> </a:t>
            </a:r>
            <a:r>
              <a:rPr lang="tr-TR" sz="2400" dirty="0" err="1" smtClean="0">
                <a:effectLst/>
              </a:rPr>
              <a:t>go</a:t>
            </a:r>
            <a:r>
              <a:rPr lang="tr-TR" sz="2400" dirty="0" smtClean="0">
                <a:effectLst/>
              </a:rPr>
              <a:t>" </a:t>
            </a:r>
            <a:endParaRPr lang="tr-TR" sz="2400" dirty="0" smtClean="0"/>
          </a:p>
          <a:p>
            <a:endParaRPr lang="en-US" dirty="0"/>
          </a:p>
        </p:txBody>
      </p:sp>
    </p:spTree>
    <p:extLst>
      <p:ext uri="{BB962C8B-B14F-4D97-AF65-F5344CB8AC3E}">
        <p14:creationId xmlns:p14="http://schemas.microsoft.com/office/powerpoint/2010/main" val="353056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A24F83C-53AC-F24F-80E2-C55109AFC467}" type="slidenum">
              <a:rPr lang="en-US"/>
              <a:pPr/>
              <a:t>29</a:t>
            </a:fld>
            <a:endParaRPr lang="en-US"/>
          </a:p>
        </p:txBody>
      </p:sp>
      <p:sp>
        <p:nvSpPr>
          <p:cNvPr id="34819" name="Rectangle 2"/>
          <p:cNvSpPr>
            <a:spLocks noGrp="1" noRot="1" noChangeAspect="1" noChangeArrowheads="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ln>
        </p:spPr>
        <p:txBody>
          <a:bodyPr/>
          <a:lstStyle/>
          <a:p>
            <a:endParaRPr lang="en-US"/>
          </a:p>
        </p:txBody>
      </p:sp>
    </p:spTree>
    <p:extLst>
      <p:ext uri="{BB962C8B-B14F-4D97-AF65-F5344CB8AC3E}">
        <p14:creationId xmlns:p14="http://schemas.microsoft.com/office/powerpoint/2010/main" val="5891307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68346639-C8C4-9A48-A995-2E425D4B1E5C}" type="slidenum">
              <a:rPr lang="en-US"/>
              <a:pPr/>
              <a:t>30</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779664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2E64B176-3CE7-6A41-BE1E-57EEC52B0665}" type="slidenum">
              <a:rPr lang="en-US"/>
              <a:pPr/>
              <a:t>3</a:t>
            </a:fld>
            <a:endParaRPr lang="en-US"/>
          </a:p>
        </p:txBody>
      </p:sp>
      <p:sp>
        <p:nvSpPr>
          <p:cNvPr id="70659" name="Rectangle 2"/>
          <p:cNvSpPr>
            <a:spLocks noGrp="1" noRot="1" noChangeAspect="1" noChangeArrowheads="1"/>
          </p:cNvSpPr>
          <p:nvPr>
            <p:ph type="sldImg"/>
          </p:nvPr>
        </p:nvSpPr>
        <p:spPr>
          <a:solidFill>
            <a:srgbClr val="FFFFFF"/>
          </a:solidFill>
          <a:ln/>
        </p:spPr>
      </p:sp>
      <p:sp>
        <p:nvSpPr>
          <p:cNvPr id="706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extLst>
      <p:ext uri="{BB962C8B-B14F-4D97-AF65-F5344CB8AC3E}">
        <p14:creationId xmlns:p14="http://schemas.microsoft.com/office/powerpoint/2010/main" val="3165545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9031F-EB71-7642-8F3C-6FDC1408CB92}" type="slidenum">
              <a:rPr lang="en-US" smtClean="0"/>
              <a:pPr/>
              <a:t>33</a:t>
            </a:fld>
            <a:endParaRPr lang="en-US"/>
          </a:p>
        </p:txBody>
      </p:sp>
    </p:spTree>
    <p:extLst>
      <p:ext uri="{BB962C8B-B14F-4D97-AF65-F5344CB8AC3E}">
        <p14:creationId xmlns:p14="http://schemas.microsoft.com/office/powerpoint/2010/main" val="7615391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01B9DA1-D091-A64A-A0FC-8E8CCCAFB71C}" type="slidenum">
              <a:rPr lang="en-US"/>
              <a:pPr/>
              <a:t>34</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674209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CBE32076-AB54-DD42-AB81-EE05460AD3D3}" type="slidenum">
              <a:rPr lang="en-US"/>
              <a:pPr/>
              <a:t>39</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870596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68346639-C8C4-9A48-A995-2E425D4B1E5C}" type="slidenum">
              <a:rPr lang="en-US"/>
              <a:pPr/>
              <a:t>40</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372887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74D6FAE-BAB2-4B44-B9CF-68A8BE4C6FBA}" type="slidenum">
              <a:rPr lang="en-US"/>
              <a:pPr/>
              <a:t>41</a:t>
            </a:fld>
            <a:endParaRPr lang="en-US"/>
          </a:p>
        </p:txBody>
      </p:sp>
      <p:sp>
        <p:nvSpPr>
          <p:cNvPr id="60419" name="Rectangle 2"/>
          <p:cNvSpPr>
            <a:spLocks noGrp="1" noRot="1" noChangeAspect="1" noChangeArrowheads="1"/>
          </p:cNvSpPr>
          <p:nvPr>
            <p:ph type="sldImg"/>
          </p:nvPr>
        </p:nvSpPr>
        <p:spPr>
          <a:solidFill>
            <a:srgbClr val="FFFFFF"/>
          </a:solidFill>
          <a:ln/>
        </p:spPr>
      </p:sp>
      <p:sp>
        <p:nvSpPr>
          <p:cNvPr id="60420" name="Rectangle 3"/>
          <p:cNvSpPr>
            <a:spLocks noGrp="1" noChangeArrowheads="1"/>
          </p:cNvSpPr>
          <p:nvPr>
            <p:ph type="body" idx="1"/>
          </p:nvPr>
        </p:nvSpPr>
        <p:spPr>
          <a:solidFill>
            <a:srgbClr val="FFFFFF"/>
          </a:solidFill>
          <a:ln>
            <a:solidFill>
              <a:srgbClr val="000000"/>
            </a:solidFill>
          </a:ln>
        </p:spPr>
        <p:txBody>
          <a:bodyPr/>
          <a:lstStyle/>
          <a:p>
            <a:endParaRPr lang="en-US"/>
          </a:p>
        </p:txBody>
      </p:sp>
    </p:spTree>
    <p:extLst>
      <p:ext uri="{BB962C8B-B14F-4D97-AF65-F5344CB8AC3E}">
        <p14:creationId xmlns:p14="http://schemas.microsoft.com/office/powerpoint/2010/main" val="9715298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E98F872B-19D4-8F46-BECB-09C895BA15F0}" type="slidenum">
              <a:rPr lang="en-US"/>
              <a:pPr/>
              <a:t>42</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38222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B84D052C-C7F7-BA4E-98C4-68051FCD392D}" type="slidenum">
              <a:rPr lang="en-US"/>
              <a:pPr/>
              <a:t>43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026061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D123507-3658-094F-A348-B086D6EDE221}" type="slidenum">
              <a:rPr lang="en-US"/>
              <a:pPr/>
              <a:t>4</a:t>
            </a:fld>
            <a:endParaRPr lang="en-US"/>
          </a:p>
        </p:txBody>
      </p:sp>
      <p:sp>
        <p:nvSpPr>
          <p:cNvPr id="72707" name="Rectangle 2"/>
          <p:cNvSpPr>
            <a:spLocks noGrp="1" noRot="1" noChangeAspect="1" noChangeArrowheads="1" noTextEdit="1"/>
          </p:cNvSpPr>
          <p:nvPr>
            <p:ph type="sldImg"/>
          </p:nvPr>
        </p:nvSpPr>
        <p:spPr>
          <a:solidFill>
            <a:srgbClr val="FFFFFF"/>
          </a:solidFill>
          <a:ln/>
        </p:spPr>
      </p:sp>
      <p:sp>
        <p:nvSpPr>
          <p:cNvPr id="72708" name="Rectangle 3"/>
          <p:cNvSpPr>
            <a:spLocks noGrp="1" noChangeArrowheads="1"/>
          </p:cNvSpPr>
          <p:nvPr>
            <p:ph type="body" idx="1"/>
          </p:nvPr>
        </p:nvSpPr>
        <p:spPr>
          <a:xfrm>
            <a:off x="912707" y="4463296"/>
            <a:ext cx="5019887" cy="4228386"/>
          </a:xfrm>
          <a:solidFill>
            <a:srgbClr val="FFFFFF"/>
          </a:solidFill>
          <a:ln>
            <a:solidFill>
              <a:srgbClr val="000000"/>
            </a:solidFill>
          </a:ln>
        </p:spPr>
        <p:txBody>
          <a:bodyPr lIns="91435" tIns="45718" rIns="91435" bIns="45718"/>
          <a:lstStyle/>
          <a:p>
            <a:pPr eaLnBrk="1" hangingPunct="1"/>
            <a:endParaRPr lang="en-US" b="1" dirty="0"/>
          </a:p>
        </p:txBody>
      </p:sp>
    </p:spTree>
    <p:extLst>
      <p:ext uri="{BB962C8B-B14F-4D97-AF65-F5344CB8AC3E}">
        <p14:creationId xmlns:p14="http://schemas.microsoft.com/office/powerpoint/2010/main" val="1418468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71945E12-28F4-EC45-9FE6-6861EFD09E6C}" type="slidenum">
              <a:rPr lang="en-US"/>
              <a:pPr/>
              <a:t>5</a:t>
            </a:fld>
            <a:endParaRPr lang="en-US"/>
          </a:p>
        </p:txBody>
      </p:sp>
      <p:sp>
        <p:nvSpPr>
          <p:cNvPr id="74755" name="Rectangle 2"/>
          <p:cNvSpPr>
            <a:spLocks noGrp="1" noRot="1" noChangeAspect="1" noChangeArrowheads="1" noTextEdit="1"/>
          </p:cNvSpPr>
          <p:nvPr>
            <p:ph type="sldImg"/>
          </p:nvPr>
        </p:nvSpPr>
        <p:spPr>
          <a:solidFill>
            <a:srgbClr val="FFFFFF"/>
          </a:solidFill>
          <a:ln/>
        </p:spPr>
      </p:sp>
      <p:sp>
        <p:nvSpPr>
          <p:cNvPr id="74756" name="Rectangle 3"/>
          <p:cNvSpPr>
            <a:spLocks noGrp="1" noChangeArrowheads="1"/>
          </p:cNvSpPr>
          <p:nvPr>
            <p:ph type="body" idx="1"/>
          </p:nvPr>
        </p:nvSpPr>
        <p:spPr>
          <a:xfrm>
            <a:off x="912707" y="4463296"/>
            <a:ext cx="5019887" cy="4228386"/>
          </a:xfrm>
          <a:solidFill>
            <a:srgbClr val="FFFFFF"/>
          </a:solidFill>
          <a:ln>
            <a:solidFill>
              <a:srgbClr val="000000"/>
            </a:solidFill>
          </a:ln>
        </p:spPr>
        <p:txBody>
          <a:bodyPr lIns="91435" tIns="45718" rIns="91435" bIns="45718"/>
          <a:lstStyle/>
          <a:p>
            <a:pPr eaLnBrk="1" hangingPunct="1"/>
            <a:endParaRPr lang="en-US" b="1"/>
          </a:p>
        </p:txBody>
      </p:sp>
    </p:spTree>
    <p:extLst>
      <p:ext uri="{BB962C8B-B14F-4D97-AF65-F5344CB8AC3E}">
        <p14:creationId xmlns:p14="http://schemas.microsoft.com/office/powerpoint/2010/main" val="12692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71945E12-28F4-EC45-9FE6-6861EFD09E6C}" type="slidenum">
              <a:rPr lang="en-US"/>
              <a:pPr/>
              <a:t>6</a:t>
            </a:fld>
            <a:endParaRPr lang="en-US"/>
          </a:p>
        </p:txBody>
      </p:sp>
      <p:sp>
        <p:nvSpPr>
          <p:cNvPr id="74755" name="Rectangle 2"/>
          <p:cNvSpPr>
            <a:spLocks noGrp="1" noRot="1" noChangeAspect="1" noChangeArrowheads="1" noTextEdit="1"/>
          </p:cNvSpPr>
          <p:nvPr>
            <p:ph type="sldImg"/>
          </p:nvPr>
        </p:nvSpPr>
        <p:spPr>
          <a:solidFill>
            <a:srgbClr val="FFFFFF"/>
          </a:solidFill>
          <a:ln/>
        </p:spPr>
      </p:sp>
      <p:sp>
        <p:nvSpPr>
          <p:cNvPr id="74756" name="Rectangle 3"/>
          <p:cNvSpPr>
            <a:spLocks noGrp="1" noChangeArrowheads="1"/>
          </p:cNvSpPr>
          <p:nvPr>
            <p:ph type="body" idx="1"/>
          </p:nvPr>
        </p:nvSpPr>
        <p:spPr>
          <a:xfrm>
            <a:off x="912707" y="4463296"/>
            <a:ext cx="5019887" cy="4228386"/>
          </a:xfrm>
          <a:solidFill>
            <a:srgbClr val="FFFFFF"/>
          </a:solidFill>
          <a:ln>
            <a:solidFill>
              <a:srgbClr val="000000"/>
            </a:solidFill>
          </a:ln>
        </p:spPr>
        <p:txBody>
          <a:bodyPr lIns="91435" tIns="45718" rIns="91435" bIns="45718"/>
          <a:lstStyle/>
          <a:p>
            <a:pPr eaLnBrk="1" hangingPunct="1"/>
            <a:endParaRPr lang="en-US" b="1"/>
          </a:p>
        </p:txBody>
      </p:sp>
    </p:spTree>
    <p:extLst>
      <p:ext uri="{BB962C8B-B14F-4D97-AF65-F5344CB8AC3E}">
        <p14:creationId xmlns:p14="http://schemas.microsoft.com/office/powerpoint/2010/main" val="1700313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48DFDE8B-28E4-4047-85D4-57A6728EBAFF}" type="slidenum">
              <a:rPr lang="en-US"/>
              <a:pPr/>
              <a:t>7</a:t>
            </a:fld>
            <a:endParaRPr lang="en-US"/>
          </a:p>
        </p:txBody>
      </p:sp>
      <p:sp>
        <p:nvSpPr>
          <p:cNvPr id="76803" name="Rectangle 2"/>
          <p:cNvSpPr>
            <a:spLocks noGrp="1" noRot="1" noChangeAspect="1" noChangeArrowheads="1" noTextEdit="1"/>
          </p:cNvSpPr>
          <p:nvPr>
            <p:ph type="sldImg"/>
          </p:nvPr>
        </p:nvSpPr>
        <p:spPr>
          <a:solidFill>
            <a:srgbClr val="FFFFFF"/>
          </a:solidFill>
          <a:ln/>
        </p:spPr>
      </p:sp>
      <p:sp>
        <p:nvSpPr>
          <p:cNvPr id="76804" name="Rectangle 3"/>
          <p:cNvSpPr>
            <a:spLocks noGrp="1" noChangeArrowheads="1"/>
          </p:cNvSpPr>
          <p:nvPr>
            <p:ph type="body" idx="1"/>
          </p:nvPr>
        </p:nvSpPr>
        <p:spPr>
          <a:xfrm>
            <a:off x="912707" y="4463296"/>
            <a:ext cx="5019887" cy="4228386"/>
          </a:xfrm>
          <a:solidFill>
            <a:srgbClr val="FFFFFF"/>
          </a:solidFill>
          <a:ln>
            <a:solidFill>
              <a:srgbClr val="000000"/>
            </a:solidFill>
          </a:ln>
        </p:spPr>
        <p:txBody>
          <a:bodyPr lIns="91435" tIns="45718" rIns="91435" bIns="45718"/>
          <a:lstStyle/>
          <a:p>
            <a:pPr eaLnBrk="1" hangingPunct="1"/>
            <a:endParaRPr lang="en-US" b="1"/>
          </a:p>
        </p:txBody>
      </p:sp>
    </p:spTree>
    <p:extLst>
      <p:ext uri="{BB962C8B-B14F-4D97-AF65-F5344CB8AC3E}">
        <p14:creationId xmlns:p14="http://schemas.microsoft.com/office/powerpoint/2010/main" val="1874545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1B422F39-6D47-7E4A-B2A9-7EB2D50CD805}" type="slidenum">
              <a:rPr lang="en-US"/>
              <a:pPr/>
              <a:t>8</a:t>
            </a:fld>
            <a:endParaRPr lang="en-US"/>
          </a:p>
        </p:txBody>
      </p:sp>
      <p:sp>
        <p:nvSpPr>
          <p:cNvPr id="78851" name="Rectangle 2"/>
          <p:cNvSpPr>
            <a:spLocks noGrp="1" noRot="1" noChangeAspect="1" noChangeArrowheads="1" noTextEdit="1"/>
          </p:cNvSpPr>
          <p:nvPr>
            <p:ph type="sldImg"/>
          </p:nvPr>
        </p:nvSpPr>
        <p:spPr>
          <a:solidFill>
            <a:srgbClr val="FFFFFF"/>
          </a:solidFill>
          <a:ln/>
        </p:spPr>
      </p:sp>
      <p:sp>
        <p:nvSpPr>
          <p:cNvPr id="78852" name="Rectangle 3"/>
          <p:cNvSpPr>
            <a:spLocks noGrp="1" noChangeArrowheads="1"/>
          </p:cNvSpPr>
          <p:nvPr>
            <p:ph type="body" idx="1"/>
          </p:nvPr>
        </p:nvSpPr>
        <p:spPr>
          <a:xfrm>
            <a:off x="912707" y="4463296"/>
            <a:ext cx="5019887" cy="4228386"/>
          </a:xfrm>
          <a:solidFill>
            <a:srgbClr val="FFFFFF"/>
          </a:solidFill>
          <a:ln>
            <a:solidFill>
              <a:srgbClr val="000000"/>
            </a:solidFill>
          </a:ln>
        </p:spPr>
        <p:txBody>
          <a:bodyPr lIns="91435" tIns="45718" rIns="91435" bIns="45718"/>
          <a:lstStyle/>
          <a:p>
            <a:pPr eaLnBrk="1" hangingPunct="1"/>
            <a:endParaRPr lang="en-US" b="1"/>
          </a:p>
        </p:txBody>
      </p:sp>
    </p:spTree>
    <p:extLst>
      <p:ext uri="{BB962C8B-B14F-4D97-AF65-F5344CB8AC3E}">
        <p14:creationId xmlns:p14="http://schemas.microsoft.com/office/powerpoint/2010/main" val="1206674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E0D70C18-464E-3545-9CA1-FC88A632BD18}" type="slidenum">
              <a:rPr lang="en-US"/>
              <a:pPr/>
              <a:t>9</a:t>
            </a:fld>
            <a:endParaRPr lang="en-US"/>
          </a:p>
        </p:txBody>
      </p:sp>
      <p:sp>
        <p:nvSpPr>
          <p:cNvPr id="82947" name="Rectangle 2"/>
          <p:cNvSpPr>
            <a:spLocks noGrp="1" noRot="1" noChangeAspect="1" noChangeArrowheads="1"/>
          </p:cNvSpPr>
          <p:nvPr>
            <p:ph type="sldImg"/>
          </p:nvPr>
        </p:nvSpPr>
        <p:spPr>
          <a:solidFill>
            <a:srgbClr val="FFFFFF"/>
          </a:solidFill>
          <a:ln/>
        </p:spPr>
      </p:sp>
      <p:sp>
        <p:nvSpPr>
          <p:cNvPr id="829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extLst>
      <p:ext uri="{BB962C8B-B14F-4D97-AF65-F5344CB8AC3E}">
        <p14:creationId xmlns:p14="http://schemas.microsoft.com/office/powerpoint/2010/main" val="186125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3F82BD90-5842-9D48-A685-621D2A4C3779}" type="slidenum">
              <a:rPr lang="en-US"/>
              <a:pPr/>
              <a:t>10</a:t>
            </a:fld>
            <a:endParaRPr lang="en-US"/>
          </a:p>
        </p:txBody>
      </p:sp>
      <p:sp>
        <p:nvSpPr>
          <p:cNvPr id="84995" name="Rectangle 2"/>
          <p:cNvSpPr>
            <a:spLocks noGrp="1" noRot="1" noChangeAspect="1" noChangeArrowheads="1"/>
          </p:cNvSpPr>
          <p:nvPr>
            <p:ph type="sldImg"/>
          </p:nvPr>
        </p:nvSpPr>
        <p:spPr>
          <a:solidFill>
            <a:srgbClr val="FFFFFF"/>
          </a:solidFill>
          <a:ln/>
        </p:spPr>
      </p:sp>
      <p:sp>
        <p:nvSpPr>
          <p:cNvPr id="849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extLst>
      <p:ext uri="{BB962C8B-B14F-4D97-AF65-F5344CB8AC3E}">
        <p14:creationId xmlns:p14="http://schemas.microsoft.com/office/powerpoint/2010/main" val="364234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05826" name="Rectangle 2"/>
          <p:cNvSpPr>
            <a:spLocks noGrp="1" noChangeArrowheads="1"/>
          </p:cNvSpPr>
          <p:nvPr>
            <p:ph type="ctrTitle"/>
          </p:nvPr>
        </p:nvSpPr>
        <p:spPr>
          <a:xfrm>
            <a:off x="4572000" y="510778"/>
            <a:ext cx="3890964" cy="1298972"/>
          </a:xfrm>
        </p:spPr>
        <p:txBody>
          <a:bodyPr/>
          <a:lstStyle>
            <a:lvl1pPr algn="ctr">
              <a:defRPr sz="3200" b="1"/>
            </a:lvl1pPr>
          </a:lstStyle>
          <a:p>
            <a:r>
              <a:rPr lang="en-US" smtClean="0"/>
              <a:t>Click to edit Master title style</a:t>
            </a:r>
            <a:endParaRPr lang="en-US" dirty="0"/>
          </a:p>
        </p:txBody>
      </p:sp>
      <p:sp>
        <p:nvSpPr>
          <p:cNvPr id="205827" name="Rectangle 3"/>
          <p:cNvSpPr>
            <a:spLocks noGrp="1" noChangeArrowheads="1"/>
          </p:cNvSpPr>
          <p:nvPr>
            <p:ph type="subTitle" idx="1"/>
          </p:nvPr>
        </p:nvSpPr>
        <p:spPr>
          <a:xfrm>
            <a:off x="4572000" y="2876550"/>
            <a:ext cx="3886200" cy="1676400"/>
          </a:xfrm>
        </p:spPr>
        <p:txBody>
          <a:bodyPr/>
          <a:lstStyle>
            <a:lvl1pPr marL="0" indent="0" algn="ctr">
              <a:spcBef>
                <a:spcPts val="900"/>
              </a:spcBef>
              <a:buFont typeface="Times" pitchFamily="-65" charset="0"/>
              <a:buNone/>
              <a:defRPr/>
            </a:lvl1pPr>
          </a:lstStyle>
          <a:p>
            <a:r>
              <a:rPr lang="en-US" smtClean="0"/>
              <a:t>Click to edit Master subtitle style</a:t>
            </a:r>
            <a:endParaRPr lang="en-US" dirty="0"/>
          </a:p>
        </p:txBody>
      </p:sp>
      <p:sp>
        <p:nvSpPr>
          <p:cNvPr id="5" name="Rectangle 4"/>
          <p:cNvSpPr>
            <a:spLocks noGrp="1" noChangeArrowheads="1"/>
          </p:cNvSpPr>
          <p:nvPr>
            <p:ph type="dt" sz="half" idx="10"/>
          </p:nvPr>
        </p:nvSpPr>
        <p:spPr>
          <a:xfrm>
            <a:off x="7239000" y="4705350"/>
            <a:ext cx="1219200" cy="342900"/>
          </a:xfrm>
        </p:spPr>
        <p:txBody>
          <a:bodyPr anchor="b"/>
          <a:lstStyle>
            <a:lvl1pPr>
              <a:defRPr>
                <a:solidFill>
                  <a:schemeClr val="bg2"/>
                </a:solidFill>
              </a:defRPr>
            </a:lvl1pPr>
          </a:lstStyle>
          <a:p>
            <a:pPr>
              <a:defRPr/>
            </a:pPr>
            <a:endParaRPr lang="en-US" dirty="0"/>
          </a:p>
        </p:txBody>
      </p:sp>
      <p:sp>
        <p:nvSpPr>
          <p:cNvPr id="6" name="Rectangle 5"/>
          <p:cNvSpPr>
            <a:spLocks noGrp="1" noChangeArrowheads="1"/>
          </p:cNvSpPr>
          <p:nvPr>
            <p:ph type="ftr" sz="quarter" idx="11"/>
          </p:nvPr>
        </p:nvSpPr>
        <p:spPr>
          <a:xfrm>
            <a:off x="5334000" y="4705350"/>
            <a:ext cx="1905000" cy="342900"/>
          </a:xfrm>
        </p:spPr>
        <p:txBody>
          <a:bodyPr anchor="b"/>
          <a:lstStyle>
            <a:lvl1pPr>
              <a:defRPr>
                <a:solidFill>
                  <a:schemeClr val="bg2"/>
                </a:solidFill>
              </a:defRPr>
            </a:lvl1pPr>
          </a:lstStyle>
          <a:p>
            <a:pPr>
              <a:defRPr/>
            </a:pPr>
            <a:endParaRPr lang="en-US" dirty="0"/>
          </a:p>
        </p:txBody>
      </p:sp>
      <p:sp>
        <p:nvSpPr>
          <p:cNvPr id="11" name="Rectangle 6"/>
          <p:cNvSpPr>
            <a:spLocks noGrp="1" noChangeArrowheads="1"/>
          </p:cNvSpPr>
          <p:nvPr>
            <p:ph type="sldNum" sz="quarter" idx="12"/>
          </p:nvPr>
        </p:nvSpPr>
        <p:spPr>
          <a:xfrm>
            <a:off x="4572000" y="4705350"/>
            <a:ext cx="765174" cy="342900"/>
          </a:xfrm>
        </p:spPr>
        <p:txBody>
          <a:bodyPr anchor="b"/>
          <a:lstStyle>
            <a:lvl1pPr>
              <a:defRPr>
                <a:solidFill>
                  <a:schemeClr val="bg2"/>
                </a:solidFill>
              </a:defRPr>
            </a:lvl1pPr>
          </a:lstStyle>
          <a:p>
            <a:fld id="{E74C7FEE-6B48-4643-BCFB-F13B0E13E171}" type="slidenum">
              <a:rPr lang="en-US"/>
              <a:pPr/>
              <a:t>‹#›</a:t>
            </a:fld>
            <a:endParaRPr lang="en-US" dirty="0"/>
          </a:p>
        </p:txBody>
      </p:sp>
    </p:spTree>
    <p:extLst>
      <p:ext uri="{BB962C8B-B14F-4D97-AF65-F5344CB8AC3E}">
        <p14:creationId xmlns:p14="http://schemas.microsoft.com/office/powerpoint/2010/main" val="280721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C1DFA8D9-15F1-AF4D-8149-0C26EB27AC9C}" type="slidenum">
              <a:rPr lang="en-US"/>
              <a:pPr/>
              <a:t>‹#›</a:t>
            </a:fld>
            <a:endParaRPr lang="en-US"/>
          </a:p>
        </p:txBody>
      </p:sp>
    </p:spTree>
    <p:extLst>
      <p:ext uri="{BB962C8B-B14F-4D97-AF65-F5344CB8AC3E}">
        <p14:creationId xmlns:p14="http://schemas.microsoft.com/office/powerpoint/2010/main" val="3316983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285750"/>
            <a:ext cx="2114550" cy="4400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85750"/>
            <a:ext cx="6191250" cy="4400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6857BED9-9427-674C-8047-314E304C86F8}" type="slidenum">
              <a:rPr lang="en-US"/>
              <a:pPr/>
              <a:t>‹#›</a:t>
            </a:fld>
            <a:endParaRPr lang="en-US"/>
          </a:p>
        </p:txBody>
      </p:sp>
    </p:spTree>
    <p:extLst>
      <p:ext uri="{BB962C8B-B14F-4D97-AF65-F5344CB8AC3E}">
        <p14:creationId xmlns:p14="http://schemas.microsoft.com/office/powerpoint/2010/main" val="3743081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over Tex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314450"/>
            <a:ext cx="7772400" cy="1628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4800" y="3057525"/>
            <a:ext cx="7772400" cy="1628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E943D734-B240-FB4D-AF6E-6869FD669100}" type="slidenum">
              <a:rPr lang="en-US"/>
              <a:pPr/>
              <a:t>‹#›</a:t>
            </a:fld>
            <a:endParaRPr lang="en-US"/>
          </a:p>
        </p:txBody>
      </p:sp>
      <p:sp>
        <p:nvSpPr>
          <p:cNvPr id="9"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
        <p:nvSpPr>
          <p:cNvPr id="10" name="Title 1"/>
          <p:cNvSpPr>
            <a:spLocks noGrp="1"/>
          </p:cNvSpPr>
          <p:nvPr>
            <p:ph type="title"/>
          </p:nvPr>
        </p:nvSpPr>
        <p:spPr>
          <a:xfrm>
            <a:off x="1371600" y="381000"/>
            <a:ext cx="7467600" cy="74295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95300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Narrow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04800" y="1352550"/>
            <a:ext cx="6858000" cy="3333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dt" sz="half" idx="10"/>
          </p:nvPr>
        </p:nvSpPr>
        <p:spPr>
          <a:xfrm>
            <a:off x="5181600" y="4705350"/>
            <a:ext cx="1981200" cy="342900"/>
          </a:xfrm>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xfrm>
            <a:off x="2286000" y="4705350"/>
            <a:ext cx="2895600" cy="342900"/>
          </a:xfrm>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fld id="{10F35DC5-7E65-8247-99AB-4E984F8A921E}" type="slidenum">
              <a:rPr lang="en-US"/>
              <a:pPr/>
              <a:t>‹#›</a:t>
            </a:fld>
            <a:endParaRPr lang="en-US"/>
          </a:p>
        </p:txBody>
      </p:sp>
      <p:sp>
        <p:nvSpPr>
          <p:cNvPr id="8"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Tree>
    <p:extLst>
      <p:ext uri="{BB962C8B-B14F-4D97-AF65-F5344CB8AC3E}">
        <p14:creationId xmlns:p14="http://schemas.microsoft.com/office/powerpoint/2010/main" val="1817706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768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04800" y="1352550"/>
            <a:ext cx="8534400" cy="3333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dt" sz="half" idx="10"/>
          </p:nvPr>
        </p:nvSpPr>
        <p:spPr>
          <a:xfrm>
            <a:off x="6858000" y="4705350"/>
            <a:ext cx="1981200" cy="342900"/>
          </a:xfrm>
          <a:ln/>
        </p:spPr>
        <p:txBody>
          <a:bodyPr/>
          <a:lstStyle>
            <a:lvl1pPr>
              <a:defRPr/>
            </a:lvl1pPr>
          </a:lstStyle>
          <a:p>
            <a:pPr>
              <a:defRPr/>
            </a:pPr>
            <a:endParaRPr lang="en-US"/>
          </a:p>
        </p:txBody>
      </p:sp>
      <p:sp>
        <p:nvSpPr>
          <p:cNvPr id="5" name="Rectangle 6"/>
          <p:cNvSpPr>
            <a:spLocks noGrp="1" noChangeArrowheads="1"/>
          </p:cNvSpPr>
          <p:nvPr>
            <p:ph type="ftr" sz="quarter" idx="11"/>
          </p:nvPr>
        </p:nvSpPr>
        <p:spPr>
          <a:xfrm>
            <a:off x="3048000" y="4705350"/>
            <a:ext cx="2895600" cy="342900"/>
          </a:xfrm>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10F35DC5-7E65-8247-99AB-4E984F8A921E}" type="slidenum">
              <a:rPr lang="en-US"/>
              <a:pPr/>
              <a:t>‹#›</a:t>
            </a:fld>
            <a:endParaRPr lang="en-US"/>
          </a:p>
        </p:txBody>
      </p:sp>
      <p:sp>
        <p:nvSpPr>
          <p:cNvPr id="8"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Tree>
    <p:extLst>
      <p:ext uri="{BB962C8B-B14F-4D97-AF65-F5344CB8AC3E}">
        <p14:creationId xmlns:p14="http://schemas.microsoft.com/office/powerpoint/2010/main" val="2386176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9C2BDC8F-D922-0A4E-AAA0-9C7D97FF3D71}" type="slidenum">
              <a:rPr lang="en-US"/>
              <a:pPr/>
              <a:t>‹#›</a:t>
            </a:fld>
            <a:endParaRPr lang="en-US"/>
          </a:p>
        </p:txBody>
      </p:sp>
    </p:spTree>
    <p:extLst>
      <p:ext uri="{BB962C8B-B14F-4D97-AF65-F5344CB8AC3E}">
        <p14:creationId xmlns:p14="http://schemas.microsoft.com/office/powerpoint/2010/main" val="23117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4800" y="1314450"/>
            <a:ext cx="3810000" cy="3371850"/>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67200" y="1314450"/>
            <a:ext cx="3810000" cy="3371850"/>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5"/>
          <p:cNvSpPr>
            <a:spLocks noGrp="1" noChangeArrowheads="1"/>
          </p:cNvSpPr>
          <p:nvPr>
            <p:ph type="dt" sz="half" idx="10"/>
          </p:nvPr>
        </p:nvSpPr>
        <p:spPr>
          <a:xfrm>
            <a:off x="6096000" y="4705350"/>
            <a:ext cx="1981200" cy="342900"/>
          </a:xfrm>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xfrm>
            <a:off x="2667000" y="4686300"/>
            <a:ext cx="2895600" cy="342900"/>
          </a:xfrm>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BAC7A63A-31A1-2C4C-95AA-A445DBCAB174}" type="slidenum">
              <a:rPr lang="en-US"/>
              <a:pPr/>
              <a:t>‹#›</a:t>
            </a:fld>
            <a:endParaRPr lang="en-US"/>
          </a:p>
        </p:txBody>
      </p:sp>
      <p:sp>
        <p:nvSpPr>
          <p:cNvPr id="9"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Tree>
    <p:extLst>
      <p:ext uri="{BB962C8B-B14F-4D97-AF65-F5344CB8AC3E}">
        <p14:creationId xmlns:p14="http://schemas.microsoft.com/office/powerpoint/2010/main" val="363913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253728"/>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04800" y="1733550"/>
            <a:ext cx="4040188" cy="2971800"/>
          </a:xfrm>
        </p:spPr>
        <p:txBody>
          <a:bodyPr/>
          <a:lstStyle>
            <a:lvl1pPr>
              <a:defRPr sz="2400"/>
            </a:lvl1pPr>
            <a:lvl2pPr>
              <a:defRPr sz="20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2626" y="1253728"/>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92626" y="1733550"/>
            <a:ext cx="4041775" cy="2971800"/>
          </a:xfrm>
        </p:spPr>
        <p:txBody>
          <a:bodyPr/>
          <a:lstStyle>
            <a:lvl1pPr>
              <a:defRPr sz="2400"/>
            </a:lvl1pPr>
            <a:lvl2pPr>
              <a:defRPr sz="20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dt" sz="half" idx="10"/>
          </p:nvPr>
        </p:nvSpPr>
        <p:spPr>
          <a:xfrm>
            <a:off x="6248400" y="4705350"/>
            <a:ext cx="1981200" cy="342900"/>
          </a:xfrm>
          <a:ln/>
        </p:spPr>
        <p:txBody>
          <a:bodyPr/>
          <a:lstStyle>
            <a:lvl1pPr>
              <a:defRPr/>
            </a:lvl1pPr>
          </a:lstStyle>
          <a:p>
            <a:pPr>
              <a:defRPr/>
            </a:pPr>
            <a:endParaRPr lang="en-US"/>
          </a:p>
        </p:txBody>
      </p:sp>
      <p:sp>
        <p:nvSpPr>
          <p:cNvPr id="8" name="Rectangle 6"/>
          <p:cNvSpPr>
            <a:spLocks noGrp="1" noChangeArrowheads="1"/>
          </p:cNvSpPr>
          <p:nvPr>
            <p:ph type="ftr" sz="quarter" idx="11"/>
          </p:nvPr>
        </p:nvSpPr>
        <p:spPr>
          <a:xfrm>
            <a:off x="2819400" y="4705350"/>
            <a:ext cx="2895600" cy="342900"/>
          </a:xfrm>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fld id="{231C68C3-6089-F349-9232-42643877B0CF}" type="slidenum">
              <a:rPr lang="en-US"/>
              <a:pPr/>
              <a:t>‹#›</a:t>
            </a:fld>
            <a:endParaRPr lang="en-US"/>
          </a:p>
        </p:txBody>
      </p:sp>
      <p:sp>
        <p:nvSpPr>
          <p:cNvPr id="10"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
        <p:nvSpPr>
          <p:cNvPr id="11" name="Title 1"/>
          <p:cNvSpPr>
            <a:spLocks noGrp="1"/>
          </p:cNvSpPr>
          <p:nvPr>
            <p:ph type="title"/>
          </p:nvPr>
        </p:nvSpPr>
        <p:spPr>
          <a:xfrm>
            <a:off x="1371600" y="381000"/>
            <a:ext cx="7467600" cy="74295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480275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fld id="{03BC7101-16EA-C942-850C-355264FDE9E8}" type="slidenum">
              <a:rPr lang="en-US"/>
              <a:pPr/>
              <a:t>‹#›</a:t>
            </a:fld>
            <a:endParaRPr lang="en-US"/>
          </a:p>
        </p:txBody>
      </p:sp>
      <p:sp>
        <p:nvSpPr>
          <p:cNvPr id="6"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Tree>
    <p:extLst>
      <p:ext uri="{BB962C8B-B14F-4D97-AF65-F5344CB8AC3E}">
        <p14:creationId xmlns:p14="http://schemas.microsoft.com/office/powerpoint/2010/main" val="118628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fld id="{B228E5E2-1321-4548-96C8-615581C5A8C2}" type="slidenum">
              <a:rPr lang="en-US"/>
              <a:pPr/>
              <a:t>‹#›</a:t>
            </a:fld>
            <a:endParaRPr lang="en-US"/>
          </a:p>
        </p:txBody>
      </p:sp>
    </p:spTree>
    <p:extLst>
      <p:ext uri="{BB962C8B-B14F-4D97-AF65-F5344CB8AC3E}">
        <p14:creationId xmlns:p14="http://schemas.microsoft.com/office/powerpoint/2010/main" val="3941278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0"/>
            <a:ext cx="3008313" cy="871538"/>
          </a:xfrm>
        </p:spPr>
        <p:txBody>
          <a:bodyPr/>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2343150"/>
            <a:ext cx="3008313" cy="225147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83729988-E849-C549-AA67-252EA40F09C2}" type="slidenum">
              <a:rPr lang="en-US"/>
              <a:pPr/>
              <a:t>‹#›</a:t>
            </a:fld>
            <a:endParaRPr lang="en-US"/>
          </a:p>
        </p:txBody>
      </p:sp>
      <p:sp>
        <p:nvSpPr>
          <p:cNvPr id="8" name="Rectangle 2"/>
          <p:cNvSpPr>
            <a:spLocks noChangeArrowheads="1"/>
          </p:cNvSpPr>
          <p:nvPr userDrawn="1"/>
        </p:nvSpPr>
        <p:spPr bwMode="auto">
          <a:xfrm rot="5400000">
            <a:off x="-2548893" y="2548891"/>
            <a:ext cx="5143501" cy="45719"/>
          </a:xfrm>
          <a:prstGeom prst="rect">
            <a:avLst/>
          </a:prstGeom>
          <a:solidFill>
            <a:srgbClr val="A40508"/>
          </a:solidFill>
          <a:ln w="9525">
            <a:solidFill>
              <a:srgbClr val="A4001D"/>
            </a:solidFill>
            <a:miter lim="800000"/>
            <a:headEnd/>
            <a:tailEnd/>
          </a:ln>
          <a:effectLst/>
        </p:spPr>
        <p:txBody>
          <a:bodyPr wrap="none" anchor="ctr"/>
          <a:lstStyle/>
          <a:p>
            <a:pPr algn="ctr">
              <a:defRPr/>
            </a:pPr>
            <a:endParaRPr lang="en-US">
              <a:solidFill>
                <a:srgbClr val="A50021"/>
              </a:solidFill>
              <a:ea typeface="+mn-ea"/>
              <a:cs typeface="+mn-cs"/>
            </a:endParaRPr>
          </a:p>
        </p:txBody>
      </p:sp>
    </p:spTree>
    <p:extLst>
      <p:ext uri="{BB962C8B-B14F-4D97-AF65-F5344CB8AC3E}">
        <p14:creationId xmlns:p14="http://schemas.microsoft.com/office/powerpoint/2010/main" val="2833127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497882B1-C6D6-A945-BB8B-B7B1B12471B5}" type="slidenum">
              <a:rPr lang="en-US"/>
              <a:pPr/>
              <a:t>‹#›</a:t>
            </a:fld>
            <a:endParaRPr lang="en-US"/>
          </a:p>
        </p:txBody>
      </p:sp>
    </p:spTree>
    <p:extLst>
      <p:ext uri="{BB962C8B-B14F-4D97-AF65-F5344CB8AC3E}">
        <p14:creationId xmlns:p14="http://schemas.microsoft.com/office/powerpoint/2010/main" val="15060469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3"/>
          <p:cNvSpPr>
            <a:spLocks noGrp="1" noChangeArrowheads="1"/>
          </p:cNvSpPr>
          <p:nvPr>
            <p:ph type="title"/>
          </p:nvPr>
        </p:nvSpPr>
        <p:spPr bwMode="auto">
          <a:xfrm>
            <a:off x="1371600" y="381000"/>
            <a:ext cx="74676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US" dirty="0"/>
          </a:p>
        </p:txBody>
      </p:sp>
      <p:sp>
        <p:nvSpPr>
          <p:cNvPr id="1029" name="Rectangle 4"/>
          <p:cNvSpPr>
            <a:spLocks noGrp="1" noChangeArrowheads="1"/>
          </p:cNvSpPr>
          <p:nvPr>
            <p:ph type="body" idx="1"/>
          </p:nvPr>
        </p:nvSpPr>
        <p:spPr bwMode="auto">
          <a:xfrm>
            <a:off x="304800" y="1352550"/>
            <a:ext cx="777240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4805" name="Rectangle 5"/>
          <p:cNvSpPr>
            <a:spLocks noGrp="1" noChangeArrowheads="1"/>
          </p:cNvSpPr>
          <p:nvPr>
            <p:ph type="dt" sz="half" idx="2"/>
          </p:nvPr>
        </p:nvSpPr>
        <p:spPr bwMode="auto">
          <a:xfrm>
            <a:off x="6096000" y="4705350"/>
            <a:ext cx="19812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cs typeface="+mn-cs"/>
              </a:defRPr>
            </a:lvl1pPr>
          </a:lstStyle>
          <a:p>
            <a:pPr>
              <a:defRPr/>
            </a:pPr>
            <a:endParaRPr lang="en-US" dirty="0"/>
          </a:p>
        </p:txBody>
      </p:sp>
      <p:sp>
        <p:nvSpPr>
          <p:cNvPr id="204806" name="Rectangle 6"/>
          <p:cNvSpPr>
            <a:spLocks noGrp="1" noChangeArrowheads="1"/>
          </p:cNvSpPr>
          <p:nvPr>
            <p:ph type="ftr" sz="quarter" idx="3"/>
          </p:nvPr>
        </p:nvSpPr>
        <p:spPr bwMode="auto">
          <a:xfrm>
            <a:off x="2743200" y="4686300"/>
            <a:ext cx="28956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cs typeface="+mn-cs"/>
              </a:defRPr>
            </a:lvl1pPr>
          </a:lstStyle>
          <a:p>
            <a:pPr>
              <a:defRPr/>
            </a:pPr>
            <a:endParaRPr lang="en-US" dirty="0"/>
          </a:p>
        </p:txBody>
      </p:sp>
      <p:sp>
        <p:nvSpPr>
          <p:cNvPr id="204807" name="Rectangle 7"/>
          <p:cNvSpPr>
            <a:spLocks noGrp="1" noChangeArrowheads="1"/>
          </p:cNvSpPr>
          <p:nvPr>
            <p:ph type="sldNum" sz="quarter" idx="4"/>
          </p:nvPr>
        </p:nvSpPr>
        <p:spPr bwMode="auto">
          <a:xfrm>
            <a:off x="304800" y="4705350"/>
            <a:ext cx="19812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fld id="{91F816EA-24CC-2048-859A-C5EA9F27539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10"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1" r:id="rId13"/>
    <p:sldLayoutId id="2147483712" r:id="rId14"/>
  </p:sldLayoutIdLst>
  <p:timing>
    <p:tnLst>
      <p:par>
        <p:cTn xmlns:p14="http://schemas.microsoft.com/office/powerpoint/2010/main" id="1" dur="indefinite" restart="never" nodeType="tmRoot"/>
      </p:par>
    </p:tnLst>
  </p:timing>
  <p:hf hdr="0" ftr="0" dt="0"/>
  <p:txStyles>
    <p:titleStyle>
      <a:lvl1pPr algn="l" rtl="0" eaLnBrk="1" fontAlgn="base" hangingPunct="1">
        <a:spcBef>
          <a:spcPct val="0"/>
        </a:spcBef>
        <a:spcAft>
          <a:spcPct val="0"/>
        </a:spcAft>
        <a:defRPr sz="3200" b="1">
          <a:solidFill>
            <a:schemeClr val="tx1"/>
          </a:solidFill>
          <a:latin typeface="+mj-lt"/>
          <a:ea typeface="ＭＳ Ｐゴシック" pitchFamily="-65" charset="-128"/>
          <a:cs typeface="ＭＳ Ｐゴシック" pitchFamily="-65" charset="-128"/>
        </a:defRPr>
      </a:lvl1pPr>
      <a:lvl2pPr algn="l" rtl="0" eaLnBrk="1" fontAlgn="base" hangingPunct="1">
        <a:spcBef>
          <a:spcPct val="0"/>
        </a:spcBef>
        <a:spcAft>
          <a:spcPct val="0"/>
        </a:spcAft>
        <a:defRPr sz="3600">
          <a:solidFill>
            <a:schemeClr val="tx1"/>
          </a:solidFill>
          <a:latin typeface="Lucida Sans" pitchFamily="-65"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chemeClr val="tx1"/>
          </a:solidFill>
          <a:latin typeface="Lucida Sans" pitchFamily="-65"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chemeClr val="tx1"/>
          </a:solidFill>
          <a:latin typeface="Lucida Sans" pitchFamily="-65"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chemeClr val="tx1"/>
          </a:solidFill>
          <a:latin typeface="Lucida Sans" pitchFamily="-65"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chemeClr val="tx1"/>
          </a:solidFill>
          <a:latin typeface="Lucida Sans" pitchFamily="-65" charset="0"/>
        </a:defRPr>
      </a:lvl6pPr>
      <a:lvl7pPr marL="914400" algn="l" rtl="0" eaLnBrk="1" fontAlgn="base" hangingPunct="1">
        <a:spcBef>
          <a:spcPct val="0"/>
        </a:spcBef>
        <a:spcAft>
          <a:spcPct val="0"/>
        </a:spcAft>
        <a:defRPr sz="3600">
          <a:solidFill>
            <a:schemeClr val="tx1"/>
          </a:solidFill>
          <a:latin typeface="Lucida Sans" pitchFamily="-65" charset="0"/>
        </a:defRPr>
      </a:lvl7pPr>
      <a:lvl8pPr marL="1371600" algn="l" rtl="0" eaLnBrk="1" fontAlgn="base" hangingPunct="1">
        <a:spcBef>
          <a:spcPct val="0"/>
        </a:spcBef>
        <a:spcAft>
          <a:spcPct val="0"/>
        </a:spcAft>
        <a:defRPr sz="3600">
          <a:solidFill>
            <a:schemeClr val="tx1"/>
          </a:solidFill>
          <a:latin typeface="Lucida Sans" pitchFamily="-65" charset="0"/>
        </a:defRPr>
      </a:lvl8pPr>
      <a:lvl9pPr marL="1828800" algn="l" rtl="0" eaLnBrk="1" fontAlgn="base" hangingPunct="1">
        <a:spcBef>
          <a:spcPct val="0"/>
        </a:spcBef>
        <a:spcAft>
          <a:spcPct val="0"/>
        </a:spcAft>
        <a:defRPr sz="3600">
          <a:solidFill>
            <a:schemeClr val="tx1"/>
          </a:solidFill>
          <a:latin typeface="Lucida Sans" pitchFamily="-65" charset="0"/>
        </a:defRPr>
      </a:lvl9pPr>
    </p:titleStyle>
    <p:bodyStyle>
      <a:lvl1pPr marL="342900" indent="-342900" algn="l" rtl="0" eaLnBrk="1" fontAlgn="base" hangingPunct="1">
        <a:spcBef>
          <a:spcPct val="20000"/>
        </a:spcBef>
        <a:spcAft>
          <a:spcPct val="0"/>
        </a:spcAft>
        <a:buClr>
          <a:srgbClr val="CC0000"/>
        </a:buClr>
        <a:buFont typeface="Times" charset="0"/>
        <a:buChar char="•"/>
        <a:defRPr sz="2400">
          <a:solidFill>
            <a:schemeClr val="tx1"/>
          </a:solidFill>
          <a:latin typeface="+mn-lt"/>
          <a:ea typeface="ＭＳ Ｐゴシック" pitchFamily="-65" charset="-128"/>
          <a:cs typeface="ＭＳ Ｐゴシック" pitchFamily="-65" charset="-128"/>
        </a:defRPr>
      </a:lvl1pPr>
      <a:lvl2pPr marL="685800" indent="-228600" algn="l" rtl="0" eaLnBrk="1" fontAlgn="base" hangingPunct="1">
        <a:spcBef>
          <a:spcPct val="20000"/>
        </a:spcBef>
        <a:spcAft>
          <a:spcPct val="0"/>
        </a:spcAft>
        <a:buClr>
          <a:schemeClr val="tx1"/>
        </a:buClr>
        <a:buFont typeface="Times" charset="0"/>
        <a:buChar char="•"/>
        <a:defRPr sz="2000">
          <a:solidFill>
            <a:schemeClr val="tx1"/>
          </a:solidFill>
          <a:latin typeface="+mn-lt"/>
          <a:ea typeface="ＭＳ Ｐゴシック" pitchFamily="-65" charset="-128"/>
        </a:defRPr>
      </a:lvl2pPr>
      <a:lvl3pPr marL="1028700" indent="-228600" algn="l" rtl="0" eaLnBrk="1" fontAlgn="base" hangingPunct="1">
        <a:spcBef>
          <a:spcPct val="20000"/>
        </a:spcBef>
        <a:spcAft>
          <a:spcPct val="0"/>
        </a:spcAft>
        <a:buClr>
          <a:srgbClr val="CC0000"/>
        </a:buClr>
        <a:buFont typeface="Times" charset="0"/>
        <a:buChar char="•"/>
        <a:defRPr sz="2000">
          <a:solidFill>
            <a:schemeClr val="tx1"/>
          </a:solidFill>
          <a:latin typeface="+mn-lt"/>
          <a:ea typeface="ＭＳ Ｐゴシック" pitchFamily="-65" charset="-128"/>
        </a:defRPr>
      </a:lvl3pPr>
      <a:lvl4pPr marL="1371600" indent="-228600" algn="l" rtl="0" eaLnBrk="1" fontAlgn="base" hangingPunct="1">
        <a:spcBef>
          <a:spcPct val="20000"/>
        </a:spcBef>
        <a:spcAft>
          <a:spcPct val="0"/>
        </a:spcAft>
        <a:buClr>
          <a:schemeClr val="tx1"/>
        </a:buClr>
        <a:buFont typeface="Times" charset="0"/>
        <a:buChar char="•"/>
        <a:defRPr>
          <a:solidFill>
            <a:schemeClr val="tx1"/>
          </a:solidFill>
          <a:latin typeface="+mn-lt"/>
          <a:ea typeface="ＭＳ Ｐゴシック" pitchFamily="-65" charset="-128"/>
        </a:defRPr>
      </a:lvl4pPr>
      <a:lvl5pPr marL="1714500" indent="-228600" algn="l" rtl="0" eaLnBrk="1" fontAlgn="base" hangingPunct="1">
        <a:spcBef>
          <a:spcPct val="20000"/>
        </a:spcBef>
        <a:spcAft>
          <a:spcPct val="0"/>
        </a:spcAft>
        <a:buClr>
          <a:srgbClr val="CC0000"/>
        </a:buClr>
        <a:buFont typeface="Times" charset="0"/>
        <a:buChar char="•"/>
        <a:defRPr>
          <a:solidFill>
            <a:schemeClr val="tx1"/>
          </a:solidFill>
          <a:latin typeface="+mn-lt"/>
          <a:ea typeface="ＭＳ Ｐゴシック" pitchFamily="-65" charset="-128"/>
        </a:defRPr>
      </a:lvl5pPr>
      <a:lvl6pPr marL="21717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6pPr>
      <a:lvl7pPr marL="26289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7pPr>
      <a:lvl8pPr marL="30861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8pPr>
      <a:lvl9pPr marL="35433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4.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Final Term: </a:t>
            </a:r>
            <a:r>
              <a:rPr lang="en-US" dirty="0"/>
              <a:t>4</a:t>
            </a:r>
            <a:r>
              <a:rPr lang="en-US" dirty="0" smtClean="0"/>
              <a:t>0 %</a:t>
            </a:r>
          </a:p>
          <a:p>
            <a:r>
              <a:rPr lang="en-US" dirty="0" smtClean="0"/>
              <a:t>Term Paper: 30%</a:t>
            </a:r>
          </a:p>
          <a:p>
            <a:r>
              <a:rPr lang="en-US" dirty="0" smtClean="0"/>
              <a:t>Assignments and Quizzes: 30%</a:t>
            </a:r>
            <a:endParaRPr lang="en-US" dirty="0"/>
          </a:p>
        </p:txBody>
      </p:sp>
      <p:sp>
        <p:nvSpPr>
          <p:cNvPr id="4" name="Slide Number Placeholder 3"/>
          <p:cNvSpPr>
            <a:spLocks noGrp="1"/>
          </p:cNvSpPr>
          <p:nvPr>
            <p:ph type="sldNum" sz="quarter" idx="12"/>
          </p:nvPr>
        </p:nvSpPr>
        <p:spPr/>
        <p:txBody>
          <a:bodyPr/>
          <a:lstStyle/>
          <a:p>
            <a:fld id="{10F35DC5-7E65-8247-99AB-4E984F8A921E}" type="slidenum">
              <a:rPr lang="en-US" smtClean="0"/>
              <a:pPr/>
              <a:t>1</a:t>
            </a:fld>
            <a:endParaRPr lang="en-US"/>
          </a:p>
        </p:txBody>
      </p:sp>
    </p:spTree>
    <p:extLst>
      <p:ext uri="{BB962C8B-B14F-4D97-AF65-F5344CB8AC3E}">
        <p14:creationId xmlns:p14="http://schemas.microsoft.com/office/powerpoint/2010/main" val="359470501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dirty="0"/>
              <a:t>Errors</a:t>
            </a:r>
          </a:p>
        </p:txBody>
      </p:sp>
      <p:sp>
        <p:nvSpPr>
          <p:cNvPr id="83971" name="Rectangle 3"/>
          <p:cNvSpPr>
            <a:spLocks noGrp="1" noChangeArrowheads="1"/>
          </p:cNvSpPr>
          <p:nvPr>
            <p:ph idx="1"/>
          </p:nvPr>
        </p:nvSpPr>
        <p:spPr/>
        <p:txBody>
          <a:bodyPr/>
          <a:lstStyle/>
          <a:p>
            <a:pPr eaLnBrk="1" hangingPunct="1"/>
            <a:r>
              <a:rPr lang="en-US" sz="2800" dirty="0"/>
              <a:t>The process we just went through was based on </a:t>
            </a:r>
            <a:r>
              <a:rPr lang="en-US" sz="2800" dirty="0" smtClean="0">
                <a:solidFill>
                  <a:srgbClr val="A50021"/>
                </a:solidFill>
              </a:rPr>
              <a:t>fixing two kinds </a:t>
            </a:r>
            <a:r>
              <a:rPr lang="en-US" sz="2800" dirty="0">
                <a:solidFill>
                  <a:srgbClr val="A50021"/>
                </a:solidFill>
              </a:rPr>
              <a:t>of errors</a:t>
            </a:r>
          </a:p>
          <a:p>
            <a:pPr lvl="1" eaLnBrk="1" hangingPunct="1"/>
            <a:r>
              <a:rPr lang="en-US" sz="2400" dirty="0"/>
              <a:t>Matching strings that we should not have matched (</a:t>
            </a:r>
            <a:r>
              <a:rPr lang="en-US" sz="2400" dirty="0">
                <a:solidFill>
                  <a:srgbClr val="A50021"/>
                </a:solidFill>
              </a:rPr>
              <a:t>the</a:t>
            </a:r>
            <a:r>
              <a:rPr lang="en-US" sz="2400" dirty="0"/>
              <a:t>re, </a:t>
            </a:r>
            <a:r>
              <a:rPr lang="en-US" sz="2400" dirty="0">
                <a:solidFill>
                  <a:srgbClr val="A50021"/>
                </a:solidFill>
              </a:rPr>
              <a:t>the</a:t>
            </a:r>
            <a:r>
              <a:rPr lang="en-US" sz="2400" dirty="0"/>
              <a:t>n, o</a:t>
            </a:r>
            <a:r>
              <a:rPr lang="en-US" sz="2400" dirty="0">
                <a:solidFill>
                  <a:srgbClr val="A50021"/>
                </a:solidFill>
              </a:rPr>
              <a:t>the</a:t>
            </a:r>
            <a:r>
              <a:rPr lang="en-US" sz="2400" dirty="0"/>
              <a:t>r)</a:t>
            </a:r>
          </a:p>
          <a:p>
            <a:pPr lvl="2" eaLnBrk="1" hangingPunct="1"/>
            <a:r>
              <a:rPr lang="en-US" sz="2400" dirty="0">
                <a:solidFill>
                  <a:srgbClr val="A50021"/>
                </a:solidFill>
              </a:rPr>
              <a:t>False positives (Type I)</a:t>
            </a:r>
          </a:p>
          <a:p>
            <a:pPr lvl="1" eaLnBrk="1" hangingPunct="1"/>
            <a:r>
              <a:rPr lang="en-US" sz="2400" dirty="0"/>
              <a:t>Not matching things that we should have matched (The)</a:t>
            </a:r>
          </a:p>
          <a:p>
            <a:pPr lvl="2" eaLnBrk="1" hangingPunct="1"/>
            <a:r>
              <a:rPr lang="en-US" sz="2400" dirty="0">
                <a:solidFill>
                  <a:srgbClr val="A50021"/>
                </a:solidFill>
              </a:rPr>
              <a:t>False negatives (Type II)</a:t>
            </a:r>
          </a:p>
        </p:txBody>
      </p:sp>
    </p:spTree>
    <p:extLst>
      <p:ext uri="{BB962C8B-B14F-4D97-AF65-F5344CB8AC3E}">
        <p14:creationId xmlns:p14="http://schemas.microsoft.com/office/powerpoint/2010/main" val="582553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dirty="0" smtClean="0"/>
              <a:t>Errors cont.</a:t>
            </a:r>
            <a:endParaRPr lang="en-US" dirty="0"/>
          </a:p>
        </p:txBody>
      </p:sp>
      <p:sp>
        <p:nvSpPr>
          <p:cNvPr id="86019" name="Rectangle 3"/>
          <p:cNvSpPr>
            <a:spLocks noGrp="1" noChangeArrowheads="1"/>
          </p:cNvSpPr>
          <p:nvPr>
            <p:ph idx="1"/>
          </p:nvPr>
        </p:nvSpPr>
        <p:spPr/>
        <p:txBody>
          <a:bodyPr/>
          <a:lstStyle/>
          <a:p>
            <a:r>
              <a:rPr lang="en-US" sz="2800" dirty="0" smtClean="0"/>
              <a:t>In NLP we are always dealing with these kinds of errors.</a:t>
            </a:r>
          </a:p>
          <a:p>
            <a:r>
              <a:rPr lang="en-US" sz="2800" dirty="0" smtClean="0"/>
              <a:t>Reducing the error rate for an application often involves two antagonistic (active opposition </a:t>
            </a:r>
            <a:r>
              <a:rPr lang="en-US" sz="2800" smtClean="0"/>
              <a:t>or hostility) efforts</a:t>
            </a:r>
            <a:r>
              <a:rPr lang="en-US" sz="2800" dirty="0" smtClean="0"/>
              <a:t>: </a:t>
            </a:r>
          </a:p>
          <a:p>
            <a:pPr lvl="1"/>
            <a:r>
              <a:rPr lang="en-US" sz="2400" dirty="0" smtClean="0">
                <a:solidFill>
                  <a:srgbClr val="008000"/>
                </a:solidFill>
              </a:rPr>
              <a:t>Increasing accuracy or precision </a:t>
            </a:r>
            <a:r>
              <a:rPr lang="en-US" sz="2400" dirty="0" smtClean="0"/>
              <a:t>(minimizing false positives)</a:t>
            </a:r>
          </a:p>
          <a:p>
            <a:pPr lvl="1"/>
            <a:r>
              <a:rPr lang="en-US" sz="2400" dirty="0" smtClean="0">
                <a:solidFill>
                  <a:srgbClr val="008000"/>
                </a:solidFill>
              </a:rPr>
              <a:t>Increasing coverage or recall </a:t>
            </a:r>
            <a:r>
              <a:rPr lang="en-US" sz="2400" dirty="0" smtClean="0"/>
              <a:t>(minimizing false negatives).</a:t>
            </a:r>
            <a:endParaRPr lang="en-US" sz="2400" dirty="0"/>
          </a:p>
        </p:txBody>
      </p:sp>
    </p:spTree>
    <p:extLst>
      <p:ext uri="{BB962C8B-B14F-4D97-AF65-F5344CB8AC3E}">
        <p14:creationId xmlns:p14="http://schemas.microsoft.com/office/powerpoint/2010/main" val="29260715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cont.</a:t>
            </a:r>
            <a:endParaRPr lang="en-US" dirty="0"/>
          </a:p>
        </p:txBody>
      </p:sp>
      <p:sp>
        <p:nvSpPr>
          <p:cNvPr id="3" name="Content Placeholder 2"/>
          <p:cNvSpPr>
            <a:spLocks noGrp="1"/>
          </p:cNvSpPr>
          <p:nvPr>
            <p:ph idx="1"/>
          </p:nvPr>
        </p:nvSpPr>
        <p:spPr/>
        <p:txBody>
          <a:bodyPr/>
          <a:lstStyle/>
          <a:p>
            <a:r>
              <a:rPr lang="en-US" sz="1600" dirty="0"/>
              <a:t>Calculating </a:t>
            </a:r>
            <a:r>
              <a:rPr lang="en-US" sz="1600" b="1" dirty="0"/>
              <a:t>precision</a:t>
            </a:r>
            <a:r>
              <a:rPr lang="en-US" sz="1600" dirty="0"/>
              <a:t> and </a:t>
            </a:r>
            <a:r>
              <a:rPr lang="en-US" sz="1600" b="1" dirty="0"/>
              <a:t>recall</a:t>
            </a:r>
            <a:r>
              <a:rPr lang="en-US" sz="1600" dirty="0"/>
              <a:t> is actually quite easy. Imagine there are 100 positive cases among 10,000 cases. You want to predict which ones are positive, and you pick 200 to have a better chance of catching many of the 100 positive cases.  You record the IDs of your predictions, and when you get the actual results you sum up how many times you were right or wrong. There are four ways of being right or wrong: </a:t>
            </a:r>
          </a:p>
          <a:p>
            <a:endParaRPr lang="en-US" sz="1600" b="1" dirty="0"/>
          </a:p>
          <a:p>
            <a:r>
              <a:rPr lang="en-US" sz="1600" b="1" dirty="0"/>
              <a:t>TN / True Negative: </a:t>
            </a:r>
            <a:r>
              <a:rPr lang="en-US" sz="1600" dirty="0"/>
              <a:t>case was negative and predicted </a:t>
            </a:r>
            <a:r>
              <a:rPr lang="en-US" sz="1600" b="1" dirty="0"/>
              <a:t>negative </a:t>
            </a:r>
          </a:p>
          <a:p>
            <a:r>
              <a:rPr lang="en-US" sz="1600" b="1" dirty="0"/>
              <a:t>TP / True Positive: </a:t>
            </a:r>
            <a:r>
              <a:rPr lang="en-US" sz="1600" dirty="0"/>
              <a:t>case was positive and predicted </a:t>
            </a:r>
            <a:r>
              <a:rPr lang="en-US" sz="1600" b="1" dirty="0"/>
              <a:t>positive </a:t>
            </a:r>
          </a:p>
          <a:p>
            <a:r>
              <a:rPr lang="en-US" sz="1600" b="1" dirty="0"/>
              <a:t>FN / False Negative: </a:t>
            </a:r>
            <a:r>
              <a:rPr lang="en-US" sz="1600" dirty="0"/>
              <a:t>case was positive but predicted </a:t>
            </a:r>
            <a:r>
              <a:rPr lang="en-US" sz="1600" b="1" dirty="0"/>
              <a:t>negative </a:t>
            </a:r>
          </a:p>
          <a:p>
            <a:r>
              <a:rPr lang="en-US" sz="1600" b="1" dirty="0"/>
              <a:t>FP / False Positive: </a:t>
            </a:r>
            <a:r>
              <a:rPr lang="en-US" sz="1600" dirty="0"/>
              <a:t>case was negative but predicted </a:t>
            </a:r>
            <a:r>
              <a:rPr lang="en-US" sz="1600" b="1" dirty="0"/>
              <a:t>positive </a:t>
            </a:r>
          </a:p>
          <a:p>
            <a:endParaRPr lang="en-US" sz="1600" dirty="0" smtClean="0"/>
          </a:p>
          <a:p>
            <a:r>
              <a:rPr lang="en-US" sz="1600" dirty="0" smtClean="0"/>
              <a:t>Makes </a:t>
            </a:r>
            <a:r>
              <a:rPr lang="en-US" sz="1600" dirty="0"/>
              <a:t>sense so far? Now you count how many of the 10,000 cases fall in each bucket, say:</a:t>
            </a:r>
            <a:br>
              <a:rPr lang="en-US" sz="1600" dirty="0"/>
            </a:br>
            <a:endParaRPr lang="en-US" sz="1600" dirty="0"/>
          </a:p>
        </p:txBody>
      </p:sp>
      <p:sp>
        <p:nvSpPr>
          <p:cNvPr id="4" name="Slide Number Placeholder 3"/>
          <p:cNvSpPr>
            <a:spLocks noGrp="1"/>
          </p:cNvSpPr>
          <p:nvPr>
            <p:ph type="sldNum" sz="quarter" idx="12"/>
          </p:nvPr>
        </p:nvSpPr>
        <p:spPr/>
        <p:txBody>
          <a:bodyPr/>
          <a:lstStyle/>
          <a:p>
            <a:fld id="{10F35DC5-7E65-8247-99AB-4E984F8A921E}" type="slidenum">
              <a:rPr lang="en-US" smtClean="0"/>
              <a:pPr/>
              <a:t>12</a:t>
            </a:fld>
            <a:endParaRPr lang="en-US"/>
          </a:p>
        </p:txBody>
      </p:sp>
    </p:spTree>
    <p:extLst>
      <p:ext uri="{BB962C8B-B14F-4D97-AF65-F5344CB8AC3E}">
        <p14:creationId xmlns:p14="http://schemas.microsoft.com/office/powerpoint/2010/main" val="122220969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cont.</a:t>
            </a:r>
            <a:endParaRPr lang="en-US" dirty="0"/>
          </a:p>
        </p:txBody>
      </p:sp>
      <p:sp>
        <p:nvSpPr>
          <p:cNvPr id="3" name="Content Placeholder 2"/>
          <p:cNvSpPr>
            <a:spLocks noGrp="1"/>
          </p:cNvSpPr>
          <p:nvPr>
            <p:ph idx="1"/>
          </p:nvPr>
        </p:nvSpPr>
        <p:spPr/>
        <p:txBody>
          <a:bodyPr/>
          <a:lstStyle/>
          <a:p>
            <a:pPr marL="0" indent="0">
              <a:buNone/>
            </a:pPr>
            <a:r>
              <a:rPr lang="en-US" sz="1600" b="1" dirty="0"/>
              <a:t>		Predicted Negative</a:t>
            </a:r>
            <a:r>
              <a:rPr lang="en-US" sz="1600" dirty="0"/>
              <a:t> 		</a:t>
            </a:r>
            <a:r>
              <a:rPr lang="en-US" sz="1600" b="1" dirty="0"/>
              <a:t>Predicted Positive</a:t>
            </a:r>
            <a:endParaRPr lang="en-US" sz="1600" dirty="0"/>
          </a:p>
          <a:p>
            <a:r>
              <a:rPr lang="en-US" sz="1600" b="1" dirty="0"/>
              <a:t>Negative Cases</a:t>
            </a:r>
            <a:r>
              <a:rPr lang="en-US" sz="1600" dirty="0"/>
              <a:t>	TN: 9,760			FP: 140</a:t>
            </a:r>
          </a:p>
          <a:p>
            <a:r>
              <a:rPr lang="en-US" sz="1600" b="1" dirty="0"/>
              <a:t>Positive Cases</a:t>
            </a:r>
            <a:r>
              <a:rPr lang="en-US" sz="1600" dirty="0"/>
              <a:t>	FN: 40			TP: 60</a:t>
            </a:r>
          </a:p>
          <a:p>
            <a:r>
              <a:rPr lang="en-US" sz="1600" dirty="0"/>
              <a:t/>
            </a:r>
            <a:br>
              <a:rPr lang="en-US" sz="1600" dirty="0"/>
            </a:br>
            <a:r>
              <a:rPr lang="en-US" sz="1600" dirty="0"/>
              <a:t>Now, your boss asks you three questions</a:t>
            </a:r>
            <a:r>
              <a:rPr lang="en-US" sz="1600" dirty="0" smtClean="0"/>
              <a:t>:</a:t>
            </a:r>
            <a:endParaRPr lang="en-US" sz="1600" dirty="0"/>
          </a:p>
          <a:p>
            <a:r>
              <a:rPr lang="en-US" sz="1600" b="1" dirty="0"/>
              <a:t>What percent of your predictions were correct?</a:t>
            </a:r>
            <a:br>
              <a:rPr lang="en-US" sz="1600" b="1" dirty="0"/>
            </a:br>
            <a:r>
              <a:rPr lang="en-US" sz="1600" dirty="0"/>
              <a:t>You answer: the "accuracy" was (9,760+60) out of 10,000 = 98.2</a:t>
            </a:r>
            <a:r>
              <a:rPr lang="en-US" sz="1600" dirty="0" smtClean="0"/>
              <a:t>%</a:t>
            </a:r>
            <a:endParaRPr lang="en-US" sz="1600" dirty="0"/>
          </a:p>
          <a:p>
            <a:r>
              <a:rPr lang="en-US" sz="1600" b="1" dirty="0"/>
              <a:t>What percent of the positive cases did you catch? </a:t>
            </a:r>
            <a:r>
              <a:rPr lang="en-US" sz="1600" dirty="0"/>
              <a:t/>
            </a:r>
            <a:br>
              <a:rPr lang="en-US" sz="1600" dirty="0"/>
            </a:br>
            <a:r>
              <a:rPr lang="en-US" sz="1600" dirty="0"/>
              <a:t>You answer: the "recall" was 60 out of 100 = 60% </a:t>
            </a:r>
          </a:p>
          <a:p>
            <a:r>
              <a:rPr lang="en-US" sz="1600" b="1" dirty="0"/>
              <a:t>What percent of positive predictions were correct? </a:t>
            </a:r>
            <a:r>
              <a:rPr lang="en-US" sz="1600" dirty="0"/>
              <a:t/>
            </a:r>
            <a:br>
              <a:rPr lang="en-US" sz="1600" dirty="0"/>
            </a:br>
            <a:r>
              <a:rPr lang="en-US" sz="1600" dirty="0"/>
              <a:t>You answer: the "precision" was 60 out of 200 = 30% </a:t>
            </a:r>
          </a:p>
        </p:txBody>
      </p:sp>
      <p:sp>
        <p:nvSpPr>
          <p:cNvPr id="4" name="Slide Number Placeholder 3"/>
          <p:cNvSpPr>
            <a:spLocks noGrp="1"/>
          </p:cNvSpPr>
          <p:nvPr>
            <p:ph type="sldNum" sz="quarter" idx="12"/>
          </p:nvPr>
        </p:nvSpPr>
        <p:spPr/>
        <p:txBody>
          <a:bodyPr/>
          <a:lstStyle/>
          <a:p>
            <a:fld id="{10F35DC5-7E65-8247-99AB-4E984F8A921E}" type="slidenum">
              <a:rPr lang="en-US" smtClean="0"/>
              <a:pPr/>
              <a:t>13</a:t>
            </a:fld>
            <a:endParaRPr lang="en-US"/>
          </a:p>
        </p:txBody>
      </p:sp>
    </p:spTree>
    <p:extLst>
      <p:ext uri="{BB962C8B-B14F-4D97-AF65-F5344CB8AC3E}">
        <p14:creationId xmlns:p14="http://schemas.microsoft.com/office/powerpoint/2010/main" val="319181001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a:t>Summary</a:t>
            </a:r>
          </a:p>
        </p:txBody>
      </p:sp>
      <p:sp>
        <p:nvSpPr>
          <p:cNvPr id="90115" name="Content Placeholder 2"/>
          <p:cNvSpPr>
            <a:spLocks noGrp="1"/>
          </p:cNvSpPr>
          <p:nvPr>
            <p:ph idx="1"/>
          </p:nvPr>
        </p:nvSpPr>
        <p:spPr/>
        <p:txBody>
          <a:bodyPr/>
          <a:lstStyle/>
          <a:p>
            <a:r>
              <a:rPr lang="en-US" dirty="0"/>
              <a:t>Regular expressions play a surprisingly large role</a:t>
            </a:r>
          </a:p>
          <a:p>
            <a:pPr lvl="1"/>
            <a:r>
              <a:rPr lang="en-US" dirty="0" smtClean="0"/>
              <a:t>Sophisticated sequences </a:t>
            </a:r>
            <a:r>
              <a:rPr lang="en-US" dirty="0"/>
              <a:t>of regular expressions are often the first model </a:t>
            </a:r>
            <a:r>
              <a:rPr lang="en-US" dirty="0" smtClean="0"/>
              <a:t>for any text processing text</a:t>
            </a:r>
          </a:p>
          <a:p>
            <a:r>
              <a:rPr lang="en-US" dirty="0"/>
              <a:t>For many hard tasks, we use machine learning </a:t>
            </a:r>
            <a:r>
              <a:rPr lang="en-US" dirty="0" smtClean="0"/>
              <a:t>classifiers</a:t>
            </a:r>
          </a:p>
          <a:p>
            <a:pPr lvl="1"/>
            <a:r>
              <a:rPr lang="en-US" dirty="0" smtClean="0"/>
              <a:t>But regular expressions are used as features in the classifiers</a:t>
            </a:r>
          </a:p>
          <a:p>
            <a:pPr lvl="1"/>
            <a:r>
              <a:rPr lang="en-US" dirty="0" smtClean="0"/>
              <a:t>Can be very useful in capturing generalizations</a:t>
            </a:r>
            <a:endParaRPr lang="en-US" dirty="0"/>
          </a:p>
          <a:p>
            <a:pPr lvl="1"/>
            <a:endParaRPr lang="en-US" dirty="0"/>
          </a:p>
        </p:txBody>
      </p:sp>
      <p:sp>
        <p:nvSpPr>
          <p:cNvPr id="90118" name="Slide Number Placeholder 5"/>
          <p:cNvSpPr>
            <a:spLocks noGrp="1"/>
          </p:cNvSpPr>
          <p:nvPr>
            <p:ph type="sldNum" sz="quarter" idx="12"/>
          </p:nvPr>
        </p:nvSpPr>
        <p:spPr>
          <a:noFill/>
        </p:spPr>
        <p:txBody>
          <a:bodyPr/>
          <a:lstStyle/>
          <a:p>
            <a:fld id="{BB8C8334-E00B-3A45-A77B-332115BBC150}" type="slidenum">
              <a:rPr lang="en-US"/>
              <a:pPr/>
              <a:t>14</a:t>
            </a:fld>
            <a:endParaRPr lang="en-US"/>
          </a:p>
        </p:txBody>
      </p:sp>
    </p:spTree>
    <p:extLst>
      <p:ext uri="{BB962C8B-B14F-4D97-AF65-F5344CB8AC3E}">
        <p14:creationId xmlns:p14="http://schemas.microsoft.com/office/powerpoint/2010/main" val="281682045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ctrTitle"/>
          </p:nvPr>
        </p:nvSpPr>
        <p:spPr>
          <a:xfrm>
            <a:off x="3962400" y="133350"/>
            <a:ext cx="4648200" cy="1905000"/>
          </a:xfrm>
        </p:spPr>
        <p:txBody>
          <a:bodyPr/>
          <a:lstStyle/>
          <a:p>
            <a:r>
              <a:rPr lang="en-US" sz="4400" dirty="0" smtClean="0"/>
              <a:t>Basic Text Processing</a:t>
            </a:r>
            <a:endParaRPr lang="en-US" sz="4400" dirty="0">
              <a:latin typeface="Lucida Sans" charset="0"/>
              <a:ea typeface="ＭＳ Ｐゴシック" charset="0"/>
              <a:cs typeface="ＭＳ Ｐゴシック" charset="0"/>
            </a:endParaRPr>
          </a:p>
        </p:txBody>
      </p:sp>
      <p:sp>
        <p:nvSpPr>
          <p:cNvPr id="16387" name="Rectangle 6"/>
          <p:cNvSpPr>
            <a:spLocks noGrp="1" noChangeArrowheads="1"/>
          </p:cNvSpPr>
          <p:nvPr>
            <p:ph type="subTitle" idx="1"/>
          </p:nvPr>
        </p:nvSpPr>
        <p:spPr/>
        <p:txBody>
          <a:bodyPr/>
          <a:lstStyle/>
          <a:p>
            <a:r>
              <a:rPr lang="en-US" sz="3600" dirty="0" smtClean="0">
                <a:solidFill>
                  <a:srgbClr val="A4001D"/>
                </a:solidFill>
                <a:latin typeface="Calibri" charset="0"/>
              </a:rPr>
              <a:t>Word </a:t>
            </a:r>
            <a:r>
              <a:rPr lang="en-US" sz="3600" dirty="0">
                <a:solidFill>
                  <a:srgbClr val="A4001D"/>
                </a:solidFill>
                <a:latin typeface="Calibri" charset="0"/>
              </a:rPr>
              <a:t>tokenization</a:t>
            </a:r>
          </a:p>
          <a:p>
            <a:pPr eaLnBrk="1" hangingPunct="1">
              <a:buFont typeface="Times" charset="0"/>
              <a:buNone/>
            </a:pPr>
            <a:endParaRPr lang="en-US" dirty="0">
              <a:latin typeface="Lucida Sans" charset="0"/>
              <a:ea typeface="ＭＳ Ｐゴシック" charset="0"/>
              <a:cs typeface="ＭＳ Ｐゴシック" charset="0"/>
            </a:endParaRPr>
          </a:p>
        </p:txBody>
      </p:sp>
    </p:spTree>
    <p:extLst>
      <p:ext uri="{BB962C8B-B14F-4D97-AF65-F5344CB8AC3E}">
        <p14:creationId xmlns:p14="http://schemas.microsoft.com/office/powerpoint/2010/main" val="19239954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676400" y="16914"/>
            <a:ext cx="7772400" cy="857250"/>
          </a:xfrm>
        </p:spPr>
        <p:txBody>
          <a:bodyPr/>
          <a:lstStyle/>
          <a:p>
            <a:r>
              <a:rPr lang="en-US" dirty="0" smtClean="0"/>
              <a:t>Text Normalization</a:t>
            </a:r>
            <a:endParaRPr lang="en-US" dirty="0"/>
          </a:p>
        </p:txBody>
      </p:sp>
      <p:sp>
        <p:nvSpPr>
          <p:cNvPr id="20483" name="Rectangle 3"/>
          <p:cNvSpPr>
            <a:spLocks noGrp="1" noChangeArrowheads="1"/>
          </p:cNvSpPr>
          <p:nvPr>
            <p:ph sz="quarter" idx="1"/>
          </p:nvPr>
        </p:nvSpPr>
        <p:spPr>
          <a:xfrm>
            <a:off x="914400" y="971550"/>
            <a:ext cx="7772400" cy="3429000"/>
          </a:xfrm>
        </p:spPr>
        <p:txBody>
          <a:bodyPr/>
          <a:lstStyle/>
          <a:p>
            <a:pPr>
              <a:lnSpc>
                <a:spcPct val="90000"/>
              </a:lnSpc>
            </a:pPr>
            <a:r>
              <a:rPr lang="en-US" sz="3200" dirty="0" smtClean="0"/>
              <a:t>Every NLP task needs to do text normalization: </a:t>
            </a:r>
          </a:p>
          <a:p>
            <a:pPr marL="914400" lvl="1" indent="-457200">
              <a:lnSpc>
                <a:spcPct val="90000"/>
              </a:lnSpc>
              <a:buFont typeface="+mj-lt"/>
              <a:buAutoNum type="arabicPeriod"/>
            </a:pPr>
            <a:r>
              <a:rPr lang="en-US" sz="2800" dirty="0" smtClean="0"/>
              <a:t>Segmenting/tokenizing words in running text</a:t>
            </a:r>
          </a:p>
          <a:p>
            <a:pPr marL="914400" lvl="1" indent="-457200">
              <a:lnSpc>
                <a:spcPct val="90000"/>
              </a:lnSpc>
              <a:buFont typeface="+mj-lt"/>
              <a:buAutoNum type="arabicPeriod"/>
            </a:pPr>
            <a:r>
              <a:rPr lang="en-US" sz="2800" dirty="0" smtClean="0"/>
              <a:t>Normalizing word formats</a:t>
            </a:r>
          </a:p>
          <a:p>
            <a:pPr marL="914400" lvl="1" indent="-457200">
              <a:lnSpc>
                <a:spcPct val="90000"/>
              </a:lnSpc>
              <a:buFont typeface="+mj-lt"/>
              <a:buAutoNum type="arabicPeriod"/>
            </a:pPr>
            <a:r>
              <a:rPr lang="en-US" sz="2800" dirty="0" smtClean="0"/>
              <a:t>Segmenting sentences in running text</a:t>
            </a:r>
            <a:endParaRPr lang="en-US" sz="3200" b="1" dirty="0" smtClean="0"/>
          </a:p>
          <a:p>
            <a:pPr lvl="1">
              <a:lnSpc>
                <a:spcPct val="90000"/>
              </a:lnSpc>
              <a:buFont typeface="Wingdings" charset="2"/>
              <a:buNone/>
            </a:pPr>
            <a:endParaRPr lang="en-US" sz="2000" b="1" dirty="0">
              <a:latin typeface="Courier" charset="0"/>
            </a:endParaRPr>
          </a:p>
          <a:p>
            <a:pPr>
              <a:lnSpc>
                <a:spcPct val="90000"/>
              </a:lnSpc>
            </a:pPr>
            <a:endParaRPr lang="en-US" sz="1800" b="1" dirty="0">
              <a:latin typeface="Courier" charset="0"/>
            </a:endParaRPr>
          </a:p>
          <a:p>
            <a:pPr>
              <a:lnSpc>
                <a:spcPct val="90000"/>
              </a:lnSpc>
            </a:pPr>
            <a:endParaRPr lang="en-US" sz="1800" dirty="0"/>
          </a:p>
        </p:txBody>
      </p:sp>
    </p:spTree>
    <p:extLst>
      <p:ext uri="{BB962C8B-B14F-4D97-AF65-F5344CB8AC3E}">
        <p14:creationId xmlns:p14="http://schemas.microsoft.com/office/powerpoint/2010/main" val="33067906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smtClean="0"/>
              <a:t>How many words?</a:t>
            </a:r>
            <a:endParaRPr lang="en-US" dirty="0"/>
          </a:p>
        </p:txBody>
      </p:sp>
      <p:sp>
        <p:nvSpPr>
          <p:cNvPr id="22531" name="Rectangle 3"/>
          <p:cNvSpPr>
            <a:spLocks noGrp="1" noChangeArrowheads="1"/>
          </p:cNvSpPr>
          <p:nvPr>
            <p:ph sz="quarter" idx="1"/>
          </p:nvPr>
        </p:nvSpPr>
        <p:spPr/>
        <p:txBody>
          <a:bodyPr/>
          <a:lstStyle/>
          <a:p>
            <a:r>
              <a:rPr lang="en-US" sz="2800" dirty="0"/>
              <a:t>I do uh main- mainly business data processing</a:t>
            </a:r>
          </a:p>
          <a:p>
            <a:pPr lvl="1"/>
            <a:r>
              <a:rPr lang="en-US" sz="2400" dirty="0" smtClean="0"/>
              <a:t>Fragments, filled pauses</a:t>
            </a:r>
            <a:endParaRPr lang="en-US" sz="2400" dirty="0"/>
          </a:p>
          <a:p>
            <a:r>
              <a:rPr lang="en-US" sz="2800" dirty="0" smtClean="0"/>
              <a:t>Seuss’s </a:t>
            </a:r>
            <a:r>
              <a:rPr lang="en-US" sz="2800" dirty="0" smtClean="0">
                <a:solidFill>
                  <a:srgbClr val="FF0000"/>
                </a:solidFill>
              </a:rPr>
              <a:t>cat </a:t>
            </a:r>
            <a:r>
              <a:rPr lang="en-US" sz="2800" dirty="0" smtClean="0"/>
              <a:t>in the hat is different from other</a:t>
            </a:r>
            <a:r>
              <a:rPr lang="en-US" sz="2800" dirty="0" smtClean="0">
                <a:solidFill>
                  <a:srgbClr val="FF0000"/>
                </a:solidFill>
              </a:rPr>
              <a:t> cats! </a:t>
            </a:r>
            <a:endParaRPr lang="en-US" sz="2800" dirty="0"/>
          </a:p>
          <a:p>
            <a:pPr lvl="1"/>
            <a:r>
              <a:rPr lang="en-US" sz="2400" b="1" dirty="0" smtClean="0"/>
              <a:t>Lemma</a:t>
            </a:r>
            <a:r>
              <a:rPr lang="en-US" sz="2400" dirty="0"/>
              <a:t>: </a:t>
            </a:r>
            <a:r>
              <a:rPr lang="en-US" sz="2400" dirty="0" smtClean="0"/>
              <a:t>same </a:t>
            </a:r>
            <a:r>
              <a:rPr lang="en-US" sz="2400" dirty="0"/>
              <a:t>stem, </a:t>
            </a:r>
            <a:r>
              <a:rPr lang="en-US" sz="2400" dirty="0" smtClean="0"/>
              <a:t>part </a:t>
            </a:r>
            <a:r>
              <a:rPr lang="en-US" sz="2400" dirty="0"/>
              <a:t>of speech, </a:t>
            </a:r>
            <a:r>
              <a:rPr lang="en-US" sz="2400" dirty="0" smtClean="0"/>
              <a:t>rough word </a:t>
            </a:r>
            <a:r>
              <a:rPr lang="en-US" sz="2400" dirty="0"/>
              <a:t>sense</a:t>
            </a:r>
          </a:p>
          <a:p>
            <a:pPr lvl="2"/>
            <a:r>
              <a:rPr lang="en-US" sz="2000" dirty="0" smtClean="0">
                <a:solidFill>
                  <a:srgbClr val="FF0000"/>
                </a:solidFill>
              </a:rPr>
              <a:t>cat </a:t>
            </a:r>
            <a:r>
              <a:rPr lang="en-US" sz="2000" dirty="0"/>
              <a:t>and </a:t>
            </a:r>
            <a:r>
              <a:rPr lang="en-US" sz="2000" dirty="0">
                <a:solidFill>
                  <a:srgbClr val="FF0000"/>
                </a:solidFill>
              </a:rPr>
              <a:t>cats </a:t>
            </a:r>
            <a:r>
              <a:rPr lang="en-US" sz="2000" dirty="0"/>
              <a:t>= same lemma</a:t>
            </a:r>
          </a:p>
          <a:p>
            <a:pPr lvl="1"/>
            <a:r>
              <a:rPr lang="en-US" sz="2400" b="1" dirty="0" err="1"/>
              <a:t>Wordform</a:t>
            </a:r>
            <a:r>
              <a:rPr lang="en-US" sz="2400" dirty="0"/>
              <a:t>: the full inflected surface </a:t>
            </a:r>
            <a:r>
              <a:rPr lang="en-US" sz="2400" dirty="0" smtClean="0"/>
              <a:t>form</a:t>
            </a:r>
            <a:endParaRPr lang="en-US" sz="2400" dirty="0"/>
          </a:p>
          <a:p>
            <a:pPr lvl="2"/>
            <a:r>
              <a:rPr lang="en-US" sz="2000" dirty="0" smtClean="0">
                <a:solidFill>
                  <a:srgbClr val="FF0000"/>
                </a:solidFill>
              </a:rPr>
              <a:t>cat </a:t>
            </a:r>
            <a:r>
              <a:rPr lang="en-US" sz="2000" dirty="0"/>
              <a:t>and </a:t>
            </a:r>
            <a:r>
              <a:rPr lang="en-US" sz="2000" dirty="0">
                <a:solidFill>
                  <a:srgbClr val="FF0000"/>
                </a:solidFill>
              </a:rPr>
              <a:t>cats </a:t>
            </a:r>
            <a:r>
              <a:rPr lang="en-US" sz="2000" dirty="0"/>
              <a:t>= different </a:t>
            </a:r>
            <a:r>
              <a:rPr lang="en-US" sz="2000" dirty="0" err="1" smtClean="0"/>
              <a:t>wordforms</a:t>
            </a:r>
            <a:endParaRPr lang="en-US" sz="2000" dirty="0"/>
          </a:p>
        </p:txBody>
      </p:sp>
    </p:spTree>
    <p:extLst>
      <p:ext uri="{BB962C8B-B14F-4D97-AF65-F5344CB8AC3E}">
        <p14:creationId xmlns:p14="http://schemas.microsoft.com/office/powerpoint/2010/main" val="2977914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How many words?</a:t>
            </a:r>
          </a:p>
        </p:txBody>
      </p:sp>
      <p:sp>
        <p:nvSpPr>
          <p:cNvPr id="24579" name="Rectangle 3"/>
          <p:cNvSpPr>
            <a:spLocks noGrp="1" noChangeArrowheads="1"/>
          </p:cNvSpPr>
          <p:nvPr>
            <p:ph sz="quarter" idx="1"/>
          </p:nvPr>
        </p:nvSpPr>
        <p:spPr>
          <a:xfrm>
            <a:off x="457200" y="1314450"/>
            <a:ext cx="8534400" cy="3543300"/>
          </a:xfrm>
        </p:spPr>
        <p:txBody>
          <a:bodyPr/>
          <a:lstStyle/>
          <a:p>
            <a:pPr marL="0" indent="0">
              <a:buNone/>
            </a:pPr>
            <a:r>
              <a:rPr lang="en-US" sz="2200" dirty="0">
                <a:solidFill>
                  <a:srgbClr val="FF0000"/>
                </a:solidFill>
              </a:rPr>
              <a:t>they lay back on the San Francisco grass and looked at the stars and </a:t>
            </a:r>
            <a:r>
              <a:rPr lang="en-US" sz="2200" dirty="0" smtClean="0">
                <a:solidFill>
                  <a:srgbClr val="FF0000"/>
                </a:solidFill>
              </a:rPr>
              <a:t>their</a:t>
            </a:r>
          </a:p>
          <a:p>
            <a:endParaRPr lang="en-US" dirty="0" smtClean="0">
              <a:solidFill>
                <a:srgbClr val="FF0000"/>
              </a:solidFill>
            </a:endParaRPr>
          </a:p>
          <a:p>
            <a:r>
              <a:rPr lang="en-US" b="1" dirty="0" smtClean="0">
                <a:solidFill>
                  <a:srgbClr val="000000"/>
                </a:solidFill>
              </a:rPr>
              <a:t>Type</a:t>
            </a:r>
            <a:r>
              <a:rPr lang="en-US" dirty="0" smtClean="0">
                <a:solidFill>
                  <a:srgbClr val="000000"/>
                </a:solidFill>
              </a:rPr>
              <a:t>: an element of the vocabulary.</a:t>
            </a:r>
            <a:endParaRPr lang="en-US" b="1" dirty="0" smtClean="0">
              <a:solidFill>
                <a:srgbClr val="000000"/>
              </a:solidFill>
            </a:endParaRPr>
          </a:p>
          <a:p>
            <a:r>
              <a:rPr lang="en-US" b="1" dirty="0" smtClean="0">
                <a:solidFill>
                  <a:srgbClr val="000000"/>
                </a:solidFill>
              </a:rPr>
              <a:t>Token</a:t>
            </a:r>
            <a:r>
              <a:rPr lang="en-US" dirty="0" smtClean="0">
                <a:solidFill>
                  <a:srgbClr val="000000"/>
                </a:solidFill>
              </a:rPr>
              <a:t>: an instance of that type in running text.</a:t>
            </a:r>
            <a:endParaRPr lang="en-US" dirty="0">
              <a:solidFill>
                <a:srgbClr val="000000"/>
              </a:solidFill>
            </a:endParaRPr>
          </a:p>
          <a:p>
            <a:r>
              <a:rPr lang="en-US" dirty="0" smtClean="0"/>
              <a:t>How many?</a:t>
            </a:r>
          </a:p>
          <a:p>
            <a:pPr lvl="1"/>
            <a:r>
              <a:rPr lang="en-US" dirty="0" smtClean="0"/>
              <a:t>15 </a:t>
            </a:r>
            <a:r>
              <a:rPr lang="en-US" dirty="0"/>
              <a:t>tokens (or 14)</a:t>
            </a:r>
          </a:p>
          <a:p>
            <a:pPr lvl="1"/>
            <a:r>
              <a:rPr lang="en-US" dirty="0"/>
              <a:t>13 types (or 12) (or 11?</a:t>
            </a:r>
            <a:r>
              <a:rPr lang="en-US" dirty="0" smtClean="0"/>
              <a:t>)</a:t>
            </a:r>
          </a:p>
        </p:txBody>
      </p:sp>
    </p:spTree>
    <p:extLst>
      <p:ext uri="{BB962C8B-B14F-4D97-AF65-F5344CB8AC3E}">
        <p14:creationId xmlns:p14="http://schemas.microsoft.com/office/powerpoint/2010/main" val="37752261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579">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How many words?</a:t>
            </a:r>
          </a:p>
        </p:txBody>
      </p:sp>
      <p:sp>
        <p:nvSpPr>
          <p:cNvPr id="24579" name="Rectangle 3"/>
          <p:cNvSpPr>
            <a:spLocks noGrp="1" noChangeArrowheads="1"/>
          </p:cNvSpPr>
          <p:nvPr>
            <p:ph sz="quarter" idx="1"/>
          </p:nvPr>
        </p:nvSpPr>
        <p:spPr>
          <a:xfrm>
            <a:off x="457200" y="1428750"/>
            <a:ext cx="8458200" cy="3886200"/>
          </a:xfrm>
        </p:spPr>
        <p:txBody>
          <a:bodyPr/>
          <a:lstStyle/>
          <a:p>
            <a:pPr marL="0" indent="0">
              <a:buNone/>
            </a:pPr>
            <a:r>
              <a:rPr lang="en-US" b="1" i="1" dirty="0" smtClean="0"/>
              <a:t>N</a:t>
            </a:r>
            <a:r>
              <a:rPr lang="en-US" dirty="0" smtClean="0"/>
              <a:t> = number of tokens</a:t>
            </a:r>
          </a:p>
          <a:p>
            <a:pPr marL="0" indent="0">
              <a:buNone/>
            </a:pPr>
            <a:r>
              <a:rPr lang="en-US" b="1" i="1" dirty="0" smtClean="0"/>
              <a:t>V</a:t>
            </a:r>
            <a:r>
              <a:rPr lang="en-US" dirty="0" smtClean="0"/>
              <a:t> = vocabulary = set of types</a:t>
            </a:r>
          </a:p>
          <a:p>
            <a:pPr marL="457200" lvl="1" indent="0">
              <a:buNone/>
            </a:pPr>
            <a:r>
              <a:rPr lang="en-US" sz="1800" dirty="0" smtClean="0"/>
              <a:t>|</a:t>
            </a:r>
            <a:r>
              <a:rPr lang="en-US" sz="1800" i="1" dirty="0" smtClean="0"/>
              <a:t>V</a:t>
            </a:r>
            <a:r>
              <a:rPr lang="en-US" sz="1800" dirty="0" smtClean="0"/>
              <a:t>|</a:t>
            </a:r>
            <a:r>
              <a:rPr lang="en-US" sz="1800" i="1" dirty="0" smtClean="0"/>
              <a:t> </a:t>
            </a:r>
            <a:r>
              <a:rPr lang="en-US" sz="1800" dirty="0" smtClean="0"/>
              <a:t>is the size of the vocabulary</a:t>
            </a:r>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smtClean="0"/>
          </a:p>
        </p:txBody>
      </p:sp>
      <p:graphicFrame>
        <p:nvGraphicFramePr>
          <p:cNvPr id="2" name="Table 1"/>
          <p:cNvGraphicFramePr>
            <a:graphicFrameLocks noGrp="1"/>
          </p:cNvGraphicFramePr>
          <p:nvPr>
            <p:extLst>
              <p:ext uri="{D42A27DB-BD31-4B8C-83A1-F6EECF244321}">
                <p14:modId xmlns:p14="http://schemas.microsoft.com/office/powerpoint/2010/main" val="592989096"/>
              </p:ext>
            </p:extLst>
          </p:nvPr>
        </p:nvGraphicFramePr>
        <p:xfrm>
          <a:off x="838200" y="2952750"/>
          <a:ext cx="7010400" cy="1752600"/>
        </p:xfrm>
        <a:graphic>
          <a:graphicData uri="http://schemas.openxmlformats.org/drawingml/2006/table">
            <a:tbl>
              <a:tblPr firstRow="1" bandRow="1">
                <a:tableStyleId>{5C22544A-7EE6-4342-B048-85BDC9FD1C3A}</a:tableStyleId>
              </a:tblPr>
              <a:tblGrid>
                <a:gridCol w="2336800"/>
                <a:gridCol w="2336800"/>
                <a:gridCol w="2336800"/>
              </a:tblGrid>
              <a:tr h="370840">
                <a:tc>
                  <a:txBody>
                    <a:bodyPr/>
                    <a:lstStyle/>
                    <a:p>
                      <a:endParaRPr lang="en-US" dirty="0"/>
                    </a:p>
                  </a:txBody>
                  <a:tcPr/>
                </a:tc>
                <a:tc>
                  <a:txBody>
                    <a:bodyPr/>
                    <a:lstStyle/>
                    <a:p>
                      <a:r>
                        <a:rPr lang="en-US" dirty="0" smtClean="0"/>
                        <a:t>Tokens = N</a:t>
                      </a:r>
                      <a:endParaRPr lang="en-US" dirty="0"/>
                    </a:p>
                  </a:txBody>
                  <a:tcPr/>
                </a:tc>
                <a:tc>
                  <a:txBody>
                    <a:bodyPr/>
                    <a:lstStyle/>
                    <a:p>
                      <a:r>
                        <a:rPr lang="en-US" dirty="0" smtClean="0"/>
                        <a:t>Types = |V|</a:t>
                      </a:r>
                      <a:endParaRPr lang="en-US" dirty="0"/>
                    </a:p>
                  </a:txBody>
                  <a:tcPr/>
                </a:tc>
              </a:tr>
              <a:tr h="370840">
                <a:tc>
                  <a:txBody>
                    <a:bodyPr/>
                    <a:lstStyle/>
                    <a:p>
                      <a:r>
                        <a:rPr lang="en-US" dirty="0" smtClean="0"/>
                        <a:t>Switchboard phone</a:t>
                      </a:r>
                      <a:r>
                        <a:rPr lang="en-US" baseline="0" dirty="0" smtClean="0"/>
                        <a:t> conversations</a:t>
                      </a:r>
                      <a:endParaRPr lang="en-US" dirty="0"/>
                    </a:p>
                  </a:txBody>
                  <a:tcPr/>
                </a:tc>
                <a:tc>
                  <a:txBody>
                    <a:bodyPr/>
                    <a:lstStyle/>
                    <a:p>
                      <a:r>
                        <a:rPr lang="en-US" dirty="0" smtClean="0"/>
                        <a:t>2.4 million</a:t>
                      </a:r>
                      <a:endParaRPr lang="en-US" dirty="0"/>
                    </a:p>
                  </a:txBody>
                  <a:tcPr/>
                </a:tc>
                <a:tc>
                  <a:txBody>
                    <a:bodyPr/>
                    <a:lstStyle/>
                    <a:p>
                      <a:r>
                        <a:rPr lang="en-US" dirty="0" smtClean="0"/>
                        <a:t>20</a:t>
                      </a:r>
                      <a:r>
                        <a:rPr lang="en-US" baseline="0" dirty="0" smtClean="0"/>
                        <a:t> thousand</a:t>
                      </a:r>
                      <a:endParaRPr lang="en-US" dirty="0"/>
                    </a:p>
                  </a:txBody>
                  <a:tcPr/>
                </a:tc>
              </a:tr>
              <a:tr h="370840">
                <a:tc>
                  <a:txBody>
                    <a:bodyPr/>
                    <a:lstStyle/>
                    <a:p>
                      <a:r>
                        <a:rPr lang="en-US" dirty="0" smtClean="0"/>
                        <a:t>Shakespeare</a:t>
                      </a:r>
                      <a:endParaRPr lang="en-US" dirty="0"/>
                    </a:p>
                  </a:txBody>
                  <a:tcPr/>
                </a:tc>
                <a:tc>
                  <a:txBody>
                    <a:bodyPr/>
                    <a:lstStyle/>
                    <a:p>
                      <a:r>
                        <a:rPr lang="en-US" dirty="0" smtClean="0"/>
                        <a:t>884,000</a:t>
                      </a:r>
                      <a:endParaRPr lang="en-US" dirty="0"/>
                    </a:p>
                  </a:txBody>
                  <a:tcPr/>
                </a:tc>
                <a:tc>
                  <a:txBody>
                    <a:bodyPr/>
                    <a:lstStyle/>
                    <a:p>
                      <a:r>
                        <a:rPr lang="en-US" dirty="0" smtClean="0"/>
                        <a:t>31</a:t>
                      </a:r>
                      <a:r>
                        <a:rPr lang="en-US" baseline="0" dirty="0" smtClean="0"/>
                        <a:t> thousand</a:t>
                      </a:r>
                      <a:endParaRPr lang="en-US" dirty="0"/>
                    </a:p>
                  </a:txBody>
                  <a:tcPr/>
                </a:tc>
              </a:tr>
              <a:tr h="370840">
                <a:tc>
                  <a:txBody>
                    <a:bodyPr/>
                    <a:lstStyle/>
                    <a:p>
                      <a:r>
                        <a:rPr lang="en-US" dirty="0" smtClean="0"/>
                        <a:t>Google N-grams</a:t>
                      </a:r>
                      <a:endParaRPr lang="en-US" dirty="0"/>
                    </a:p>
                  </a:txBody>
                  <a:tcPr/>
                </a:tc>
                <a:tc>
                  <a:txBody>
                    <a:bodyPr/>
                    <a:lstStyle/>
                    <a:p>
                      <a:r>
                        <a:rPr lang="en-US" dirty="0" smtClean="0"/>
                        <a:t>1 trillion</a:t>
                      </a:r>
                      <a:endParaRPr lang="en-US" dirty="0"/>
                    </a:p>
                  </a:txBody>
                  <a:tcPr/>
                </a:tc>
                <a:tc>
                  <a:txBody>
                    <a:bodyPr/>
                    <a:lstStyle/>
                    <a:p>
                      <a:r>
                        <a:rPr lang="en-US" dirty="0" smtClean="0"/>
                        <a:t>13 million</a:t>
                      </a:r>
                      <a:endParaRPr lang="en-US" dirty="0"/>
                    </a:p>
                  </a:txBody>
                  <a:tcPr/>
                </a:tc>
              </a:tr>
            </a:tbl>
          </a:graphicData>
        </a:graphic>
      </p:graphicFrame>
    </p:spTree>
    <p:extLst>
      <p:ext uri="{BB962C8B-B14F-4D97-AF65-F5344CB8AC3E}">
        <p14:creationId xmlns:p14="http://schemas.microsoft.com/office/powerpoint/2010/main" val="27083358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ctrTitle"/>
          </p:nvPr>
        </p:nvSpPr>
        <p:spPr>
          <a:xfrm>
            <a:off x="4572000" y="438150"/>
            <a:ext cx="3890964" cy="1371600"/>
          </a:xfrm>
        </p:spPr>
        <p:txBody>
          <a:bodyPr/>
          <a:lstStyle/>
          <a:p>
            <a:pPr eaLnBrk="1" hangingPunct="1"/>
            <a:r>
              <a:rPr lang="en-US" sz="4000" dirty="0" smtClean="0">
                <a:latin typeface="Calibri (Headings)"/>
                <a:ea typeface="ＭＳ Ｐゴシック" charset="0"/>
                <a:cs typeface="Calibri (Headings)"/>
              </a:rPr>
              <a:t>Basic Text Processing</a:t>
            </a:r>
            <a:endParaRPr lang="en-US" sz="4000" dirty="0">
              <a:latin typeface="Calibri (Headings)"/>
              <a:ea typeface="ＭＳ Ｐゴシック" charset="0"/>
              <a:cs typeface="Calibri (Headings)"/>
            </a:endParaRPr>
          </a:p>
        </p:txBody>
      </p:sp>
      <p:sp>
        <p:nvSpPr>
          <p:cNvPr id="16387" name="Rectangle 6"/>
          <p:cNvSpPr>
            <a:spLocks noGrp="1" noChangeArrowheads="1"/>
          </p:cNvSpPr>
          <p:nvPr>
            <p:ph type="subTitle" idx="1"/>
          </p:nvPr>
        </p:nvSpPr>
        <p:spPr/>
        <p:txBody>
          <a:bodyPr/>
          <a:lstStyle/>
          <a:p>
            <a:pPr eaLnBrk="1" hangingPunct="1">
              <a:buFont typeface="Times" charset="0"/>
              <a:buNone/>
            </a:pPr>
            <a:r>
              <a:rPr lang="en-US" sz="3600" dirty="0" smtClean="0">
                <a:solidFill>
                  <a:srgbClr val="A4001D"/>
                </a:solidFill>
                <a:latin typeface="Calibri"/>
                <a:ea typeface="ＭＳ Ｐゴシック" charset="0"/>
                <a:cs typeface="Calibri"/>
              </a:rPr>
              <a:t>Regular Expressions</a:t>
            </a:r>
            <a:endParaRPr lang="en-US" sz="3600" dirty="0">
              <a:solidFill>
                <a:srgbClr val="A4001D"/>
              </a:solidFill>
              <a:latin typeface="Calibri"/>
              <a:ea typeface="ＭＳ Ｐゴシック" charset="0"/>
              <a:cs typeface="Calibri"/>
            </a:endParaRPr>
          </a:p>
        </p:txBody>
      </p:sp>
    </p:spTree>
    <p:extLst>
      <p:ext uri="{BB962C8B-B14F-4D97-AF65-F5344CB8AC3E}">
        <p14:creationId xmlns:p14="http://schemas.microsoft.com/office/powerpoint/2010/main" val="382848677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Tokenization in UNIX</a:t>
            </a:r>
            <a:endParaRPr lang="en-US" dirty="0"/>
          </a:p>
        </p:txBody>
      </p:sp>
      <p:sp>
        <p:nvSpPr>
          <p:cNvPr id="3" name="Content Placeholder 2"/>
          <p:cNvSpPr>
            <a:spLocks noGrp="1"/>
          </p:cNvSpPr>
          <p:nvPr>
            <p:ph idx="1"/>
          </p:nvPr>
        </p:nvSpPr>
        <p:spPr>
          <a:xfrm>
            <a:off x="304800" y="1352550"/>
            <a:ext cx="8534400" cy="3790950"/>
          </a:xfrm>
        </p:spPr>
        <p:txBody>
          <a:bodyPr/>
          <a:lstStyle/>
          <a:p>
            <a:r>
              <a:rPr lang="en-US" dirty="0" smtClean="0"/>
              <a:t>(Inspired by Ken Church’s UNIX for Poets.)</a:t>
            </a:r>
          </a:p>
          <a:p>
            <a:r>
              <a:rPr lang="en-US" dirty="0" smtClean="0"/>
              <a:t>Given a text file, output the word tokens and their frequencies</a:t>
            </a:r>
            <a:endParaRPr lang="en-US" dirty="0"/>
          </a:p>
          <a:p>
            <a:pPr marL="0" indent="0">
              <a:buNone/>
            </a:pPr>
            <a:r>
              <a:rPr lang="fr-FR" sz="2000" dirty="0">
                <a:latin typeface="Courier"/>
                <a:cs typeface="Courier"/>
              </a:rPr>
              <a:t>tr -</a:t>
            </a:r>
            <a:r>
              <a:rPr lang="fr-FR" sz="2000" dirty="0" err="1">
                <a:latin typeface="Courier"/>
                <a:cs typeface="Courier"/>
              </a:rPr>
              <a:t>sc</a:t>
            </a:r>
            <a:r>
              <a:rPr lang="fr-FR" sz="2000" dirty="0">
                <a:latin typeface="Courier"/>
                <a:cs typeface="Courier"/>
              </a:rPr>
              <a:t> ’A-</a:t>
            </a:r>
            <a:r>
              <a:rPr lang="fr-FR" sz="2000" dirty="0" err="1">
                <a:latin typeface="Courier"/>
                <a:cs typeface="Courier"/>
              </a:rPr>
              <a:t>Za</a:t>
            </a:r>
            <a:r>
              <a:rPr lang="fr-FR" sz="2000" dirty="0">
                <a:latin typeface="Courier"/>
                <a:cs typeface="Courier"/>
              </a:rPr>
              <a:t>-z’ ’</a:t>
            </a:r>
            <a:r>
              <a:rPr lang="fr-FR" sz="2000" dirty="0" smtClean="0">
                <a:latin typeface="Courier"/>
                <a:cs typeface="Courier"/>
              </a:rPr>
              <a:t>\n’ </a:t>
            </a:r>
            <a:r>
              <a:rPr lang="fr-FR" sz="2000" dirty="0">
                <a:latin typeface="Courier"/>
                <a:cs typeface="Courier"/>
              </a:rPr>
              <a:t>&lt; </a:t>
            </a:r>
            <a:r>
              <a:rPr lang="fr-FR" sz="2000" dirty="0" err="1" smtClean="0">
                <a:latin typeface="Courier"/>
                <a:cs typeface="Courier"/>
              </a:rPr>
              <a:t>shakes.txt</a:t>
            </a:r>
            <a:r>
              <a:rPr lang="fr-FR" sz="2000" dirty="0" smtClean="0">
                <a:latin typeface="Courier"/>
                <a:cs typeface="Courier"/>
              </a:rPr>
              <a:t> </a:t>
            </a:r>
          </a:p>
          <a:p>
            <a:pPr marL="0" indent="0">
              <a:buNone/>
            </a:pPr>
            <a:r>
              <a:rPr lang="fr-FR" sz="2000" dirty="0">
                <a:latin typeface="Courier"/>
                <a:cs typeface="Courier"/>
              </a:rPr>
              <a:t> </a:t>
            </a:r>
            <a:r>
              <a:rPr lang="fr-FR" sz="2000" dirty="0" smtClean="0">
                <a:latin typeface="Courier"/>
                <a:cs typeface="Courier"/>
              </a:rPr>
              <a:t>    | </a:t>
            </a:r>
            <a:r>
              <a:rPr lang="en-US" sz="2000" dirty="0" smtClean="0">
                <a:latin typeface="Courier"/>
                <a:cs typeface="Courier"/>
              </a:rPr>
              <a:t>sort </a:t>
            </a:r>
          </a:p>
          <a:p>
            <a:pPr marL="0" indent="0">
              <a:buNone/>
            </a:pPr>
            <a:r>
              <a:rPr lang="en-US" sz="2000" dirty="0">
                <a:latin typeface="Courier"/>
                <a:cs typeface="Courier"/>
              </a:rPr>
              <a:t> </a:t>
            </a:r>
            <a:r>
              <a:rPr lang="en-US" sz="2000" dirty="0" smtClean="0">
                <a:latin typeface="Courier"/>
                <a:cs typeface="Courier"/>
              </a:rPr>
              <a:t>    | </a:t>
            </a:r>
            <a:r>
              <a:rPr lang="en-US" sz="2000" dirty="0" err="1" smtClean="0">
                <a:latin typeface="Courier"/>
                <a:cs typeface="Courier"/>
              </a:rPr>
              <a:t>uniq</a:t>
            </a:r>
            <a:r>
              <a:rPr lang="en-US" sz="2000" dirty="0" smtClean="0">
                <a:latin typeface="Courier"/>
                <a:cs typeface="Courier"/>
              </a:rPr>
              <a:t> –c </a:t>
            </a:r>
          </a:p>
          <a:p>
            <a:pPr marL="0" indent="0">
              <a:buNone/>
            </a:pPr>
            <a:endParaRPr lang="en-US" sz="1400" dirty="0" smtClean="0">
              <a:latin typeface="Courier"/>
              <a:cs typeface="Courier"/>
            </a:endParaRPr>
          </a:p>
          <a:p>
            <a:pPr marL="0" indent="0">
              <a:buNone/>
            </a:pPr>
            <a:r>
              <a:rPr lang="en-US" sz="1400" dirty="0">
                <a:latin typeface="Courier"/>
                <a:cs typeface="Courier"/>
              </a:rPr>
              <a:t>1945 A</a:t>
            </a:r>
          </a:p>
          <a:p>
            <a:pPr marL="0" indent="0">
              <a:buNone/>
            </a:pPr>
            <a:r>
              <a:rPr lang="en-US" sz="1400" dirty="0">
                <a:latin typeface="Courier"/>
                <a:cs typeface="Courier"/>
              </a:rPr>
              <a:t>  72 AARON</a:t>
            </a:r>
          </a:p>
          <a:p>
            <a:pPr marL="0" indent="0">
              <a:buNone/>
            </a:pPr>
            <a:r>
              <a:rPr lang="en-US" sz="1400" dirty="0">
                <a:latin typeface="Courier"/>
                <a:cs typeface="Courier"/>
              </a:rPr>
              <a:t>  19 ABBESS</a:t>
            </a:r>
          </a:p>
          <a:p>
            <a:pPr marL="0" indent="0">
              <a:buNone/>
            </a:pPr>
            <a:r>
              <a:rPr lang="en-US" sz="1400" dirty="0">
                <a:latin typeface="Courier"/>
                <a:cs typeface="Courier"/>
              </a:rPr>
              <a:t>   5 </a:t>
            </a:r>
            <a:r>
              <a:rPr lang="en-US" sz="1400" dirty="0" smtClean="0">
                <a:latin typeface="Courier"/>
                <a:cs typeface="Courier"/>
              </a:rPr>
              <a:t>ABBOT</a:t>
            </a:r>
          </a:p>
          <a:p>
            <a:pPr marL="0" indent="0">
              <a:buNone/>
            </a:pPr>
            <a:r>
              <a:rPr lang="en-US" sz="1400" dirty="0" smtClean="0">
                <a:latin typeface="Courier"/>
                <a:cs typeface="Courier"/>
              </a:rPr>
              <a:t> ... ...</a:t>
            </a:r>
          </a:p>
          <a:p>
            <a:pPr marL="0" indent="0">
              <a:buNone/>
            </a:pPr>
            <a:r>
              <a:rPr lang="it-IT" sz="1200" dirty="0">
                <a:latin typeface="Courier"/>
                <a:cs typeface="Courier"/>
              </a:rPr>
              <a:t> </a:t>
            </a:r>
            <a:r>
              <a:rPr lang="en-US" sz="1200" dirty="0" smtClean="0">
                <a:latin typeface="Courier"/>
                <a:cs typeface="Courier"/>
              </a:rPr>
              <a:t>   </a:t>
            </a:r>
            <a:endParaRPr lang="en-US" dirty="0"/>
          </a:p>
        </p:txBody>
      </p:sp>
      <p:sp>
        <p:nvSpPr>
          <p:cNvPr id="5" name="TextBox 4"/>
          <p:cNvSpPr txBox="1"/>
          <p:nvPr/>
        </p:nvSpPr>
        <p:spPr>
          <a:xfrm>
            <a:off x="1905000" y="3543062"/>
            <a:ext cx="1154320" cy="1600438"/>
          </a:xfrm>
          <a:prstGeom prst="rect">
            <a:avLst/>
          </a:prstGeom>
          <a:noFill/>
        </p:spPr>
        <p:txBody>
          <a:bodyPr wrap="none" rtlCol="0">
            <a:spAutoFit/>
          </a:bodyPr>
          <a:lstStyle/>
          <a:p>
            <a:pPr marL="0" indent="0">
              <a:buNone/>
            </a:pPr>
            <a:r>
              <a:rPr lang="it-IT" sz="1400" dirty="0">
                <a:latin typeface="Courier"/>
                <a:cs typeface="Courier"/>
              </a:rPr>
              <a:t>25 Aaron</a:t>
            </a:r>
          </a:p>
          <a:p>
            <a:pPr marL="0" indent="0">
              <a:buNone/>
            </a:pPr>
            <a:r>
              <a:rPr lang="it-IT" sz="1400" dirty="0">
                <a:latin typeface="Courier"/>
                <a:cs typeface="Courier"/>
              </a:rPr>
              <a:t> </a:t>
            </a:r>
            <a:r>
              <a:rPr lang="it-IT" sz="1400" dirty="0" smtClean="0">
                <a:latin typeface="Courier"/>
                <a:cs typeface="Courier"/>
              </a:rPr>
              <a:t>6 </a:t>
            </a:r>
            <a:r>
              <a:rPr lang="it-IT" sz="1400" dirty="0">
                <a:latin typeface="Courier"/>
                <a:cs typeface="Courier"/>
              </a:rPr>
              <a:t>Abate</a:t>
            </a:r>
          </a:p>
          <a:p>
            <a:pPr marL="0" indent="0">
              <a:buNone/>
            </a:pPr>
            <a:r>
              <a:rPr lang="it-IT" sz="1400" dirty="0">
                <a:latin typeface="Courier"/>
                <a:cs typeface="Courier"/>
              </a:rPr>
              <a:t> </a:t>
            </a:r>
            <a:r>
              <a:rPr lang="it-IT" sz="1400" dirty="0" smtClean="0">
                <a:latin typeface="Courier"/>
                <a:cs typeface="Courier"/>
              </a:rPr>
              <a:t>1 </a:t>
            </a:r>
            <a:r>
              <a:rPr lang="it-IT" sz="1400" dirty="0" err="1" smtClean="0">
                <a:latin typeface="Courier"/>
                <a:cs typeface="Courier"/>
              </a:rPr>
              <a:t>Abates</a:t>
            </a:r>
            <a:endParaRPr lang="it-IT" sz="1400" dirty="0" smtClean="0">
              <a:latin typeface="Courier"/>
              <a:cs typeface="Courier"/>
            </a:endParaRPr>
          </a:p>
          <a:p>
            <a:pPr marL="0" indent="0">
              <a:buNone/>
            </a:pPr>
            <a:r>
              <a:rPr lang="it-IT" sz="1400" dirty="0" smtClean="0">
                <a:latin typeface="Courier"/>
                <a:cs typeface="Courier"/>
              </a:rPr>
              <a:t> 5 </a:t>
            </a:r>
            <a:r>
              <a:rPr lang="it-IT" sz="1400" dirty="0" err="1">
                <a:latin typeface="Courier"/>
                <a:cs typeface="Courier"/>
              </a:rPr>
              <a:t>Abbess</a:t>
            </a:r>
            <a:endParaRPr lang="it-IT" sz="1400" dirty="0">
              <a:latin typeface="Courier"/>
              <a:cs typeface="Courier"/>
            </a:endParaRPr>
          </a:p>
          <a:p>
            <a:pPr marL="0" indent="0">
              <a:buNone/>
            </a:pPr>
            <a:r>
              <a:rPr lang="it-IT" sz="1400" dirty="0">
                <a:latin typeface="Courier"/>
                <a:cs typeface="Courier"/>
              </a:rPr>
              <a:t> </a:t>
            </a:r>
            <a:r>
              <a:rPr lang="it-IT" sz="1400" dirty="0" smtClean="0">
                <a:latin typeface="Courier"/>
                <a:cs typeface="Courier"/>
              </a:rPr>
              <a:t>6 </a:t>
            </a:r>
            <a:r>
              <a:rPr lang="it-IT" sz="1400" dirty="0">
                <a:latin typeface="Courier"/>
                <a:cs typeface="Courier"/>
              </a:rPr>
              <a:t>Abbey</a:t>
            </a:r>
          </a:p>
          <a:p>
            <a:pPr marL="0" indent="0">
              <a:buNone/>
            </a:pPr>
            <a:r>
              <a:rPr lang="it-IT" sz="1400" dirty="0">
                <a:latin typeface="Courier"/>
                <a:cs typeface="Courier"/>
              </a:rPr>
              <a:t> </a:t>
            </a:r>
            <a:r>
              <a:rPr lang="it-IT" sz="1400" dirty="0" smtClean="0">
                <a:latin typeface="Courier"/>
                <a:cs typeface="Courier"/>
              </a:rPr>
              <a:t>3 Abbot</a:t>
            </a:r>
            <a:endParaRPr lang="en-US" sz="1400" dirty="0">
              <a:latin typeface="+mn-lt"/>
            </a:endParaRPr>
          </a:p>
          <a:p>
            <a:pPr marL="0" indent="0">
              <a:buNone/>
            </a:pPr>
            <a:r>
              <a:rPr lang="en-US" sz="1400" dirty="0" smtClean="0">
                <a:latin typeface="+mn-lt"/>
                <a:cs typeface="Courier"/>
              </a:rPr>
              <a:t>....   …</a:t>
            </a:r>
            <a:endParaRPr lang="en-US" sz="1400" dirty="0">
              <a:latin typeface="Courier"/>
              <a:cs typeface="Courier"/>
            </a:endParaRPr>
          </a:p>
        </p:txBody>
      </p:sp>
      <p:sp>
        <p:nvSpPr>
          <p:cNvPr id="6" name="Rectangle 5"/>
          <p:cNvSpPr/>
          <p:nvPr/>
        </p:nvSpPr>
        <p:spPr bwMode="auto">
          <a:xfrm>
            <a:off x="5715000" y="2266950"/>
            <a:ext cx="3429000" cy="304800"/>
          </a:xfrm>
          <a:prstGeom prst="rect">
            <a:avLst/>
          </a:prstGeom>
          <a:solidFill>
            <a:srgbClr val="FFCC66"/>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latin typeface="Lucida Sans" pitchFamily="-65" charset="0"/>
              </a:rPr>
              <a:t>Change all non-alpha </a:t>
            </a:r>
            <a:r>
              <a:rPr kumimoji="0" lang="en-US" sz="1600" b="0" i="0" u="none" strike="noStrike" cap="none" normalizeH="0" baseline="0" dirty="0" smtClean="0">
                <a:ln>
                  <a:noFill/>
                </a:ln>
                <a:solidFill>
                  <a:schemeClr val="tx1"/>
                </a:solidFill>
                <a:effectLst/>
                <a:latin typeface="Lucida Sans" pitchFamily="-65" charset="0"/>
              </a:rPr>
              <a:t>to</a:t>
            </a:r>
            <a:r>
              <a:rPr kumimoji="0" lang="en-US" sz="1600" b="0" i="0" u="none" strike="noStrike" cap="none" normalizeH="0" dirty="0" smtClean="0">
                <a:ln>
                  <a:noFill/>
                </a:ln>
                <a:solidFill>
                  <a:schemeClr val="tx1"/>
                </a:solidFill>
                <a:effectLst/>
                <a:latin typeface="Lucida Sans" pitchFamily="-65" charset="0"/>
              </a:rPr>
              <a:t> newlines</a:t>
            </a:r>
            <a:endParaRPr kumimoji="0" lang="en-US" sz="1600" b="0" i="0" u="none" strike="noStrike" cap="none" normalizeH="0" baseline="0" dirty="0">
              <a:ln>
                <a:noFill/>
              </a:ln>
              <a:solidFill>
                <a:schemeClr val="tx1"/>
              </a:solidFill>
              <a:effectLst/>
              <a:latin typeface="Lucida Sans" pitchFamily="-65" charset="0"/>
            </a:endParaRPr>
          </a:p>
        </p:txBody>
      </p:sp>
      <p:sp>
        <p:nvSpPr>
          <p:cNvPr id="7" name="Rectangle 6"/>
          <p:cNvSpPr/>
          <p:nvPr/>
        </p:nvSpPr>
        <p:spPr bwMode="auto">
          <a:xfrm>
            <a:off x="2667000" y="2647950"/>
            <a:ext cx="2743200" cy="304800"/>
          </a:xfrm>
          <a:prstGeom prst="rect">
            <a:avLst/>
          </a:prstGeom>
          <a:solidFill>
            <a:srgbClr val="FFCC66"/>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latin typeface="Lucida Sans" pitchFamily="-65" charset="0"/>
              </a:rPr>
              <a:t>Sort in alphabetical order</a:t>
            </a:r>
            <a:endParaRPr kumimoji="0" lang="en-US" sz="1600" b="0" i="0" u="none" strike="noStrike" cap="none" normalizeH="0" baseline="0" dirty="0">
              <a:ln>
                <a:noFill/>
              </a:ln>
              <a:solidFill>
                <a:schemeClr val="tx1"/>
              </a:solidFill>
              <a:effectLst/>
              <a:latin typeface="Lucida Sans" pitchFamily="-65" charset="0"/>
            </a:endParaRPr>
          </a:p>
        </p:txBody>
      </p:sp>
      <p:sp>
        <p:nvSpPr>
          <p:cNvPr id="8" name="Rectangle 7"/>
          <p:cNvSpPr/>
          <p:nvPr/>
        </p:nvSpPr>
        <p:spPr bwMode="auto">
          <a:xfrm>
            <a:off x="3048000" y="3028950"/>
            <a:ext cx="2971800" cy="304800"/>
          </a:xfrm>
          <a:prstGeom prst="rect">
            <a:avLst/>
          </a:prstGeom>
          <a:solidFill>
            <a:srgbClr val="FFCC66"/>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latin typeface="Lucida Sans" pitchFamily="-65" charset="0"/>
              </a:rPr>
              <a:t>Merge and count each type</a:t>
            </a:r>
            <a:endParaRPr kumimoji="0" lang="en-US" sz="1600" b="0" i="0" u="none" strike="noStrike" cap="none" normalizeH="0" baseline="0" dirty="0">
              <a:ln>
                <a:noFill/>
              </a:ln>
              <a:solidFill>
                <a:schemeClr val="tx1"/>
              </a:solidFill>
              <a:effectLst/>
              <a:latin typeface="Lucida Sans" pitchFamily="-65" charset="0"/>
            </a:endParaRPr>
          </a:p>
        </p:txBody>
      </p:sp>
    </p:spTree>
    <p:extLst>
      <p:ext uri="{BB962C8B-B14F-4D97-AF65-F5344CB8AC3E}">
        <p14:creationId xmlns:p14="http://schemas.microsoft.com/office/powerpoint/2010/main" val="4155669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step: tokenizing</a:t>
            </a:r>
            <a:endParaRPr lang="en-US" dirty="0"/>
          </a:p>
        </p:txBody>
      </p:sp>
      <p:sp>
        <p:nvSpPr>
          <p:cNvPr id="3" name="Content Placeholder 2"/>
          <p:cNvSpPr>
            <a:spLocks noGrp="1"/>
          </p:cNvSpPr>
          <p:nvPr>
            <p:ph idx="1"/>
          </p:nvPr>
        </p:nvSpPr>
        <p:spPr/>
        <p:txBody>
          <a:bodyPr/>
          <a:lstStyle/>
          <a:p>
            <a:pPr marL="0" indent="0">
              <a:buNone/>
            </a:pPr>
            <a:r>
              <a:rPr lang="fr-FR" sz="2000" dirty="0" smtClean="0">
                <a:latin typeface="Courier"/>
                <a:cs typeface="Courier"/>
              </a:rPr>
              <a:t>tr </a:t>
            </a:r>
            <a:r>
              <a:rPr lang="fr-FR" sz="2000" dirty="0">
                <a:latin typeface="Courier"/>
                <a:cs typeface="Courier"/>
              </a:rPr>
              <a:t>-</a:t>
            </a:r>
            <a:r>
              <a:rPr lang="fr-FR" sz="2000" dirty="0" err="1">
                <a:latin typeface="Courier"/>
                <a:cs typeface="Courier"/>
              </a:rPr>
              <a:t>sc</a:t>
            </a:r>
            <a:r>
              <a:rPr lang="fr-FR" sz="2000" dirty="0">
                <a:latin typeface="Courier"/>
                <a:cs typeface="Courier"/>
              </a:rPr>
              <a:t> ’A-</a:t>
            </a:r>
            <a:r>
              <a:rPr lang="fr-FR" sz="2000" dirty="0" err="1">
                <a:latin typeface="Courier"/>
                <a:cs typeface="Courier"/>
              </a:rPr>
              <a:t>Za</a:t>
            </a:r>
            <a:r>
              <a:rPr lang="fr-FR" sz="2000" dirty="0">
                <a:latin typeface="Courier"/>
                <a:cs typeface="Courier"/>
              </a:rPr>
              <a:t>-z’ ’</a:t>
            </a:r>
            <a:r>
              <a:rPr lang="fr-FR" sz="2000" dirty="0" smtClean="0">
                <a:latin typeface="Courier"/>
                <a:cs typeface="Courier"/>
              </a:rPr>
              <a:t>\n’ </a:t>
            </a:r>
            <a:r>
              <a:rPr lang="fr-FR" sz="2000" dirty="0">
                <a:latin typeface="Courier"/>
                <a:cs typeface="Courier"/>
              </a:rPr>
              <a:t>&lt; </a:t>
            </a:r>
            <a:r>
              <a:rPr lang="fr-FR" sz="2000" dirty="0" err="1" smtClean="0">
                <a:latin typeface="Courier"/>
                <a:cs typeface="Courier"/>
              </a:rPr>
              <a:t>shakes.txt</a:t>
            </a:r>
            <a:r>
              <a:rPr lang="fr-FR" sz="2000" dirty="0" smtClean="0">
                <a:latin typeface="Courier"/>
                <a:cs typeface="Courier"/>
              </a:rPr>
              <a:t> | </a:t>
            </a:r>
            <a:r>
              <a:rPr lang="fr-FR" sz="2000" dirty="0" err="1" smtClean="0">
                <a:latin typeface="Courier"/>
                <a:cs typeface="Courier"/>
              </a:rPr>
              <a:t>head</a:t>
            </a:r>
            <a:r>
              <a:rPr lang="fr-FR" sz="2000" dirty="0" smtClean="0">
                <a:latin typeface="Courier"/>
                <a:cs typeface="Courier"/>
              </a:rPr>
              <a:t>	</a:t>
            </a:r>
          </a:p>
          <a:p>
            <a:pPr marL="0" indent="0">
              <a:buNone/>
            </a:pPr>
            <a:endParaRPr lang="fr-FR" sz="1400" dirty="0" smtClean="0">
              <a:latin typeface="Courier"/>
              <a:cs typeface="Courier"/>
            </a:endParaRPr>
          </a:p>
          <a:p>
            <a:pPr marL="0" indent="0">
              <a:buNone/>
            </a:pPr>
            <a:r>
              <a:rPr lang="fr-FR" sz="1400" dirty="0" smtClean="0">
                <a:latin typeface="Courier"/>
                <a:cs typeface="Courier"/>
              </a:rPr>
              <a:t>//</a:t>
            </a:r>
            <a:r>
              <a:rPr lang="fr-FR" sz="1400" dirty="0" err="1" smtClean="0">
                <a:latin typeface="Courier"/>
                <a:cs typeface="Courier"/>
              </a:rPr>
              <a:t>head</a:t>
            </a:r>
            <a:r>
              <a:rPr lang="fr-FR" sz="1400" dirty="0" smtClean="0">
                <a:latin typeface="Courier"/>
                <a:cs typeface="Courier"/>
              </a:rPr>
              <a:t> </a:t>
            </a:r>
            <a:r>
              <a:rPr lang="fr-FR" sz="1400" dirty="0" err="1" smtClean="0">
                <a:latin typeface="Courier"/>
                <a:cs typeface="Courier"/>
              </a:rPr>
              <a:t>only</a:t>
            </a:r>
            <a:r>
              <a:rPr lang="fr-FR" sz="1400" dirty="0" smtClean="0">
                <a:latin typeface="Courier"/>
                <a:cs typeface="Courier"/>
              </a:rPr>
              <a:t> shows first 10 </a:t>
            </a:r>
            <a:r>
              <a:rPr lang="fr-FR" sz="1400" dirty="0" err="1" smtClean="0">
                <a:latin typeface="Courier"/>
                <a:cs typeface="Courier"/>
              </a:rPr>
              <a:t>lines</a:t>
            </a:r>
            <a:r>
              <a:rPr lang="fr-FR" sz="1400" dirty="0" smtClean="0">
                <a:latin typeface="Courier"/>
                <a:cs typeface="Courier"/>
              </a:rPr>
              <a:t> </a:t>
            </a:r>
            <a:r>
              <a:rPr lang="fr-FR" sz="1400" dirty="0" err="1" smtClean="0">
                <a:latin typeface="Courier"/>
                <a:cs typeface="Courier"/>
              </a:rPr>
              <a:t>from</a:t>
            </a:r>
            <a:r>
              <a:rPr lang="fr-FR" sz="1400" dirty="0" smtClean="0">
                <a:latin typeface="Courier"/>
                <a:cs typeface="Courier"/>
              </a:rPr>
              <a:t> the file</a:t>
            </a:r>
          </a:p>
          <a:p>
            <a:pPr marL="0" indent="0">
              <a:buNone/>
            </a:pPr>
            <a:r>
              <a:rPr lang="fr-FR" sz="1400" dirty="0" smtClean="0">
                <a:latin typeface="Courier"/>
                <a:cs typeface="Courier"/>
              </a:rPr>
              <a:t>THE</a:t>
            </a:r>
            <a:endParaRPr lang="fr-FR" sz="1400" dirty="0">
              <a:latin typeface="Courier"/>
              <a:cs typeface="Courier"/>
            </a:endParaRPr>
          </a:p>
          <a:p>
            <a:pPr marL="0" indent="0">
              <a:buNone/>
            </a:pPr>
            <a:r>
              <a:rPr lang="fr-FR" sz="1400" dirty="0">
                <a:latin typeface="Courier"/>
                <a:cs typeface="Courier"/>
              </a:rPr>
              <a:t>SONNETS</a:t>
            </a:r>
          </a:p>
          <a:p>
            <a:pPr marL="0" indent="0">
              <a:buNone/>
            </a:pPr>
            <a:r>
              <a:rPr lang="fr-FR" sz="1400" dirty="0">
                <a:latin typeface="Courier"/>
                <a:cs typeface="Courier"/>
              </a:rPr>
              <a:t>by</a:t>
            </a:r>
          </a:p>
          <a:p>
            <a:pPr marL="0" indent="0">
              <a:buNone/>
            </a:pPr>
            <a:r>
              <a:rPr lang="fr-FR" sz="1400" dirty="0">
                <a:latin typeface="Courier"/>
                <a:cs typeface="Courier"/>
              </a:rPr>
              <a:t>William</a:t>
            </a:r>
          </a:p>
          <a:p>
            <a:pPr marL="0" indent="0">
              <a:buNone/>
            </a:pPr>
            <a:r>
              <a:rPr lang="fr-FR" sz="1400" dirty="0">
                <a:latin typeface="Courier"/>
                <a:cs typeface="Courier"/>
              </a:rPr>
              <a:t>Shakespeare</a:t>
            </a:r>
          </a:p>
          <a:p>
            <a:pPr marL="0" indent="0">
              <a:buNone/>
            </a:pPr>
            <a:r>
              <a:rPr lang="fr-FR" sz="1400" dirty="0" err="1">
                <a:latin typeface="Courier"/>
                <a:cs typeface="Courier"/>
              </a:rPr>
              <a:t>From</a:t>
            </a:r>
            <a:endParaRPr lang="fr-FR" sz="1400" dirty="0">
              <a:latin typeface="Courier"/>
              <a:cs typeface="Courier"/>
            </a:endParaRPr>
          </a:p>
          <a:p>
            <a:pPr marL="0" indent="0">
              <a:buNone/>
            </a:pPr>
            <a:r>
              <a:rPr lang="fr-FR" sz="1400" dirty="0" err="1">
                <a:latin typeface="Courier"/>
                <a:cs typeface="Courier"/>
              </a:rPr>
              <a:t>fairest</a:t>
            </a:r>
            <a:endParaRPr lang="fr-FR" sz="1400" dirty="0">
              <a:latin typeface="Courier"/>
              <a:cs typeface="Courier"/>
            </a:endParaRPr>
          </a:p>
          <a:p>
            <a:pPr marL="0" indent="0">
              <a:buNone/>
            </a:pPr>
            <a:r>
              <a:rPr lang="fr-FR" sz="1400" dirty="0" err="1">
                <a:latin typeface="Courier"/>
                <a:cs typeface="Courier"/>
              </a:rPr>
              <a:t>creatures</a:t>
            </a:r>
            <a:endParaRPr lang="fr-FR" sz="1400" dirty="0">
              <a:latin typeface="Courier"/>
              <a:cs typeface="Courier"/>
            </a:endParaRPr>
          </a:p>
          <a:p>
            <a:pPr marL="0" indent="0">
              <a:buNone/>
            </a:pPr>
            <a:r>
              <a:rPr lang="en-US" sz="1400" dirty="0" smtClean="0">
                <a:latin typeface="Courier"/>
                <a:cs typeface="Courier"/>
              </a:rPr>
              <a:t>W</a:t>
            </a:r>
            <a:r>
              <a:rPr lang="fr-FR" sz="1400" dirty="0" smtClean="0">
                <a:latin typeface="Courier"/>
                <a:cs typeface="Courier"/>
              </a:rPr>
              <a:t>e</a:t>
            </a:r>
          </a:p>
          <a:p>
            <a:pPr marL="0" indent="0">
              <a:buNone/>
            </a:pPr>
            <a:r>
              <a:rPr lang="fr-FR" sz="1400" dirty="0" smtClean="0">
                <a:latin typeface="Courier"/>
                <a:cs typeface="Courier"/>
              </a:rPr>
              <a:t>...</a:t>
            </a:r>
            <a:r>
              <a:rPr lang="it-IT" sz="1000" dirty="0" smtClean="0">
                <a:latin typeface="Courier"/>
                <a:cs typeface="Courier"/>
              </a:rPr>
              <a:t> </a:t>
            </a:r>
            <a:r>
              <a:rPr lang="en-US" sz="1000" dirty="0" smtClean="0">
                <a:latin typeface="Courier"/>
                <a:cs typeface="Courier"/>
              </a:rPr>
              <a:t>   </a:t>
            </a:r>
            <a:endParaRPr lang="en-US" sz="1600" dirty="0"/>
          </a:p>
        </p:txBody>
      </p:sp>
    </p:spTree>
    <p:extLst>
      <p:ext uri="{BB962C8B-B14F-4D97-AF65-F5344CB8AC3E}">
        <p14:creationId xmlns:p14="http://schemas.microsoft.com/office/powerpoint/2010/main" val="308874865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step: sorting</a:t>
            </a:r>
            <a:endParaRPr lang="en-US" dirty="0"/>
          </a:p>
        </p:txBody>
      </p:sp>
      <p:sp>
        <p:nvSpPr>
          <p:cNvPr id="3" name="Content Placeholder 2"/>
          <p:cNvSpPr>
            <a:spLocks noGrp="1"/>
          </p:cNvSpPr>
          <p:nvPr>
            <p:ph idx="1"/>
          </p:nvPr>
        </p:nvSpPr>
        <p:spPr/>
        <p:txBody>
          <a:bodyPr/>
          <a:lstStyle/>
          <a:p>
            <a:pPr marL="0" indent="0">
              <a:buNone/>
            </a:pPr>
            <a:r>
              <a:rPr lang="fr-FR" sz="2000" dirty="0" smtClean="0">
                <a:latin typeface="Courier"/>
                <a:cs typeface="Courier"/>
              </a:rPr>
              <a:t>tr </a:t>
            </a:r>
            <a:r>
              <a:rPr lang="fr-FR" sz="2000" dirty="0">
                <a:latin typeface="Courier"/>
                <a:cs typeface="Courier"/>
              </a:rPr>
              <a:t>-</a:t>
            </a:r>
            <a:r>
              <a:rPr lang="fr-FR" sz="2000" dirty="0" err="1">
                <a:latin typeface="Courier"/>
                <a:cs typeface="Courier"/>
              </a:rPr>
              <a:t>sc</a:t>
            </a:r>
            <a:r>
              <a:rPr lang="fr-FR" sz="2000" dirty="0">
                <a:latin typeface="Courier"/>
                <a:cs typeface="Courier"/>
              </a:rPr>
              <a:t> ’A-</a:t>
            </a:r>
            <a:r>
              <a:rPr lang="fr-FR" sz="2000" dirty="0" err="1">
                <a:latin typeface="Courier"/>
                <a:cs typeface="Courier"/>
              </a:rPr>
              <a:t>Za</a:t>
            </a:r>
            <a:r>
              <a:rPr lang="fr-FR" sz="2000" dirty="0">
                <a:latin typeface="Courier"/>
                <a:cs typeface="Courier"/>
              </a:rPr>
              <a:t>-z’ ’</a:t>
            </a:r>
            <a:r>
              <a:rPr lang="fr-FR" sz="2000" dirty="0" smtClean="0">
                <a:latin typeface="Courier"/>
                <a:cs typeface="Courier"/>
              </a:rPr>
              <a:t>\n’ </a:t>
            </a:r>
            <a:r>
              <a:rPr lang="fr-FR" sz="2000" dirty="0">
                <a:latin typeface="Courier"/>
                <a:cs typeface="Courier"/>
              </a:rPr>
              <a:t>&lt; </a:t>
            </a:r>
            <a:r>
              <a:rPr lang="fr-FR" sz="2000" dirty="0" err="1" smtClean="0">
                <a:latin typeface="Courier"/>
                <a:cs typeface="Courier"/>
              </a:rPr>
              <a:t>shakes.txt</a:t>
            </a:r>
            <a:r>
              <a:rPr lang="fr-FR" sz="2000" dirty="0" smtClean="0">
                <a:latin typeface="Courier"/>
                <a:cs typeface="Courier"/>
              </a:rPr>
              <a:t> | sort | </a:t>
            </a:r>
            <a:r>
              <a:rPr lang="fr-FR" sz="2000" dirty="0" err="1" smtClean="0">
                <a:latin typeface="Courier"/>
                <a:cs typeface="Courier"/>
              </a:rPr>
              <a:t>head</a:t>
            </a:r>
            <a:endParaRPr lang="fr-FR" sz="2000" dirty="0" smtClean="0">
              <a:latin typeface="Courier"/>
              <a:cs typeface="Courier"/>
            </a:endParaRPr>
          </a:p>
          <a:p>
            <a:pPr marL="0" indent="0">
              <a:buNone/>
            </a:pPr>
            <a:endParaRPr lang="fr-FR" sz="1400" dirty="0" smtClean="0">
              <a:latin typeface="Courier"/>
              <a:cs typeface="Courier"/>
            </a:endParaRP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a:latin typeface="Courier"/>
                <a:cs typeface="Courier"/>
              </a:rPr>
              <a:t>A</a:t>
            </a:r>
          </a:p>
          <a:p>
            <a:pPr marL="0" indent="0">
              <a:buNone/>
            </a:pPr>
            <a:r>
              <a:rPr lang="en-US" sz="1400" dirty="0" smtClean="0">
                <a:latin typeface="Courier"/>
                <a:cs typeface="Courier"/>
              </a:rPr>
              <a:t>A</a:t>
            </a:r>
          </a:p>
          <a:p>
            <a:pPr marL="0" indent="0">
              <a:buNone/>
            </a:pPr>
            <a:r>
              <a:rPr lang="en-US" sz="1400" dirty="0" smtClean="0">
                <a:latin typeface="Courier"/>
                <a:cs typeface="Courier"/>
              </a:rPr>
              <a:t>...</a:t>
            </a:r>
            <a:r>
              <a:rPr lang="en-US" sz="1000" dirty="0" smtClean="0">
                <a:latin typeface="Courier"/>
                <a:cs typeface="Courier"/>
              </a:rPr>
              <a:t>   </a:t>
            </a:r>
            <a:endParaRPr lang="en-US" sz="1600" dirty="0"/>
          </a:p>
        </p:txBody>
      </p:sp>
    </p:spTree>
    <p:extLst>
      <p:ext uri="{BB962C8B-B14F-4D97-AF65-F5344CB8AC3E}">
        <p14:creationId xmlns:p14="http://schemas.microsoft.com/office/powerpoint/2010/main" val="417596014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85750"/>
            <a:ext cx="7467600" cy="742950"/>
          </a:xfrm>
        </p:spPr>
        <p:txBody>
          <a:bodyPr/>
          <a:lstStyle/>
          <a:p>
            <a:r>
              <a:rPr lang="en-US" dirty="0" smtClean="0"/>
              <a:t>More counting</a:t>
            </a:r>
            <a:endParaRPr lang="en-US" dirty="0"/>
          </a:p>
        </p:txBody>
      </p:sp>
      <p:sp>
        <p:nvSpPr>
          <p:cNvPr id="3" name="Content Placeholder 2"/>
          <p:cNvSpPr>
            <a:spLocks noGrp="1"/>
          </p:cNvSpPr>
          <p:nvPr>
            <p:ph idx="1"/>
          </p:nvPr>
        </p:nvSpPr>
        <p:spPr>
          <a:xfrm>
            <a:off x="228600" y="1123950"/>
            <a:ext cx="8763000" cy="3333750"/>
          </a:xfrm>
        </p:spPr>
        <p:txBody>
          <a:bodyPr/>
          <a:lstStyle/>
          <a:p>
            <a:r>
              <a:rPr lang="en-US" dirty="0" smtClean="0"/>
              <a:t>Merging upper and lower case</a:t>
            </a:r>
            <a:endParaRPr lang="en-US" sz="1200" dirty="0" smtClean="0">
              <a:latin typeface="Courier"/>
              <a:cs typeface="Courier"/>
            </a:endParaRPr>
          </a:p>
          <a:p>
            <a:pPr marL="0" indent="0">
              <a:buNone/>
            </a:pPr>
            <a:r>
              <a:rPr lang="en-US" sz="1600" dirty="0" err="1" smtClean="0">
                <a:latin typeface="Courier"/>
                <a:cs typeface="Courier"/>
              </a:rPr>
              <a:t>tr</a:t>
            </a:r>
            <a:r>
              <a:rPr lang="en-US" sz="1600" dirty="0" smtClean="0">
                <a:latin typeface="Courier"/>
                <a:cs typeface="Courier"/>
              </a:rPr>
              <a:t> </a:t>
            </a:r>
            <a:r>
              <a:rPr lang="en-US" sz="1600" dirty="0">
                <a:latin typeface="Courier"/>
                <a:cs typeface="Courier"/>
              </a:rPr>
              <a:t>‘A-Z’ ‘a-z</a:t>
            </a:r>
            <a:r>
              <a:rPr lang="fr-FR" sz="1600" dirty="0">
                <a:latin typeface="Courier"/>
                <a:cs typeface="Courier"/>
              </a:rPr>
              <a:t>’ &lt; </a:t>
            </a:r>
            <a:r>
              <a:rPr lang="fr-FR" sz="1600" dirty="0" err="1">
                <a:latin typeface="Courier"/>
                <a:cs typeface="Courier"/>
              </a:rPr>
              <a:t>shakes.txt</a:t>
            </a:r>
            <a:r>
              <a:rPr lang="fr-FR" sz="1600" dirty="0">
                <a:latin typeface="Courier"/>
                <a:cs typeface="Courier"/>
              </a:rPr>
              <a:t> | tr </a:t>
            </a:r>
            <a:r>
              <a:rPr lang="en-US" sz="1600" dirty="0">
                <a:latin typeface="Courier"/>
                <a:cs typeface="Courier"/>
              </a:rPr>
              <a:t>–</a:t>
            </a:r>
            <a:r>
              <a:rPr lang="fr-FR" sz="1600" dirty="0" err="1">
                <a:latin typeface="Courier"/>
                <a:cs typeface="Courier"/>
              </a:rPr>
              <a:t>sc</a:t>
            </a:r>
            <a:r>
              <a:rPr lang="fr-FR" sz="1600" dirty="0">
                <a:latin typeface="Courier"/>
                <a:cs typeface="Courier"/>
              </a:rPr>
              <a:t> ‘A-</a:t>
            </a:r>
            <a:r>
              <a:rPr lang="fr-FR" sz="1600" dirty="0" err="1">
                <a:latin typeface="Courier"/>
                <a:cs typeface="Courier"/>
              </a:rPr>
              <a:t>Za</a:t>
            </a:r>
            <a:r>
              <a:rPr lang="fr-FR" sz="1600" dirty="0">
                <a:latin typeface="Courier"/>
                <a:cs typeface="Courier"/>
              </a:rPr>
              <a:t>-z’ ‘\n’ | sort | </a:t>
            </a:r>
            <a:r>
              <a:rPr lang="fr-FR" sz="1600" dirty="0" err="1">
                <a:latin typeface="Courier"/>
                <a:cs typeface="Courier"/>
              </a:rPr>
              <a:t>uniq</a:t>
            </a:r>
            <a:r>
              <a:rPr lang="fr-FR" sz="1600" dirty="0">
                <a:latin typeface="Courier"/>
                <a:cs typeface="Courier"/>
              </a:rPr>
              <a:t> </a:t>
            </a:r>
            <a:r>
              <a:rPr lang="en-US" sz="1600" dirty="0">
                <a:latin typeface="Courier"/>
                <a:cs typeface="Courier"/>
              </a:rPr>
              <a:t>–</a:t>
            </a:r>
            <a:r>
              <a:rPr lang="fr-FR" sz="1600" dirty="0">
                <a:latin typeface="Courier"/>
                <a:cs typeface="Courier"/>
              </a:rPr>
              <a:t>c </a:t>
            </a:r>
            <a:endParaRPr lang="en-US" dirty="0"/>
          </a:p>
          <a:p>
            <a:r>
              <a:rPr lang="en-US" dirty="0" smtClean="0"/>
              <a:t>Sorting the counts</a:t>
            </a:r>
            <a:endParaRPr lang="en-US" dirty="0"/>
          </a:p>
          <a:p>
            <a:pPr marL="0" indent="0">
              <a:buNone/>
            </a:pPr>
            <a:r>
              <a:rPr lang="en-US" sz="1400" dirty="0" err="1">
                <a:latin typeface="Courier"/>
                <a:cs typeface="Courier"/>
              </a:rPr>
              <a:t>tr</a:t>
            </a:r>
            <a:r>
              <a:rPr lang="en-US" sz="1400" dirty="0">
                <a:latin typeface="Courier"/>
                <a:cs typeface="Courier"/>
              </a:rPr>
              <a:t> ‘A-Z’ ‘a-z</a:t>
            </a:r>
            <a:r>
              <a:rPr lang="fr-FR" sz="1400" dirty="0">
                <a:latin typeface="Courier"/>
                <a:cs typeface="Courier"/>
              </a:rPr>
              <a:t>’ &lt; </a:t>
            </a:r>
            <a:r>
              <a:rPr lang="fr-FR" sz="1400" dirty="0" err="1">
                <a:latin typeface="Courier"/>
                <a:cs typeface="Courier"/>
              </a:rPr>
              <a:t>shakes.txt</a:t>
            </a:r>
            <a:r>
              <a:rPr lang="fr-FR" sz="1400" dirty="0">
                <a:latin typeface="Courier"/>
                <a:cs typeface="Courier"/>
              </a:rPr>
              <a:t> | tr </a:t>
            </a:r>
            <a:r>
              <a:rPr lang="en-US" sz="1400" dirty="0">
                <a:latin typeface="Courier"/>
                <a:cs typeface="Courier"/>
              </a:rPr>
              <a:t>–</a:t>
            </a:r>
            <a:r>
              <a:rPr lang="fr-FR" sz="1400" dirty="0" err="1">
                <a:latin typeface="Courier"/>
                <a:cs typeface="Courier"/>
              </a:rPr>
              <a:t>sc</a:t>
            </a:r>
            <a:r>
              <a:rPr lang="fr-FR" sz="1400" dirty="0">
                <a:latin typeface="Courier"/>
                <a:cs typeface="Courier"/>
              </a:rPr>
              <a:t> ‘A-</a:t>
            </a:r>
            <a:r>
              <a:rPr lang="fr-FR" sz="1400" dirty="0" err="1">
                <a:latin typeface="Courier"/>
                <a:cs typeface="Courier"/>
              </a:rPr>
              <a:t>Za</a:t>
            </a:r>
            <a:r>
              <a:rPr lang="fr-FR" sz="1400" dirty="0">
                <a:latin typeface="Courier"/>
                <a:cs typeface="Courier"/>
              </a:rPr>
              <a:t>-z’ ‘\n’ | sort | </a:t>
            </a:r>
            <a:r>
              <a:rPr lang="fr-FR" sz="1400" dirty="0" err="1">
                <a:latin typeface="Courier"/>
                <a:cs typeface="Courier"/>
              </a:rPr>
              <a:t>uniq</a:t>
            </a:r>
            <a:r>
              <a:rPr lang="fr-FR" sz="1400" dirty="0">
                <a:latin typeface="Courier"/>
                <a:cs typeface="Courier"/>
              </a:rPr>
              <a:t> </a:t>
            </a:r>
            <a:r>
              <a:rPr lang="en-US" sz="1400" dirty="0">
                <a:latin typeface="Courier"/>
                <a:cs typeface="Courier"/>
              </a:rPr>
              <a:t>–</a:t>
            </a:r>
            <a:r>
              <a:rPr lang="fr-FR" sz="1400" dirty="0">
                <a:latin typeface="Courier"/>
                <a:cs typeface="Courier"/>
              </a:rPr>
              <a:t>c </a:t>
            </a:r>
            <a:r>
              <a:rPr lang="fr-FR" sz="1400" dirty="0" smtClean="0">
                <a:latin typeface="Courier"/>
                <a:cs typeface="Courier"/>
              </a:rPr>
              <a:t>| sort </a:t>
            </a:r>
            <a:r>
              <a:rPr lang="en-US" sz="1400" dirty="0" smtClean="0">
                <a:latin typeface="Courier"/>
                <a:cs typeface="Courier"/>
              </a:rPr>
              <a:t>–</a:t>
            </a:r>
            <a:r>
              <a:rPr lang="fr-FR" sz="1400" dirty="0" smtClean="0">
                <a:latin typeface="Courier"/>
                <a:cs typeface="Courier"/>
              </a:rPr>
              <a:t>n </a:t>
            </a:r>
            <a:r>
              <a:rPr lang="en-US" sz="1400" dirty="0" smtClean="0">
                <a:latin typeface="Courier"/>
                <a:cs typeface="Courier"/>
              </a:rPr>
              <a:t>–</a:t>
            </a:r>
            <a:r>
              <a:rPr lang="fr-FR" sz="1400" dirty="0" smtClean="0">
                <a:latin typeface="Courier"/>
                <a:cs typeface="Courier"/>
              </a:rPr>
              <a:t>r</a:t>
            </a:r>
          </a:p>
        </p:txBody>
      </p:sp>
      <p:sp>
        <p:nvSpPr>
          <p:cNvPr id="5" name="TextBox 4"/>
          <p:cNvSpPr txBox="1"/>
          <p:nvPr/>
        </p:nvSpPr>
        <p:spPr>
          <a:xfrm>
            <a:off x="1676400" y="2608610"/>
            <a:ext cx="1292842" cy="2562240"/>
          </a:xfrm>
          <a:prstGeom prst="rect">
            <a:avLst/>
          </a:prstGeom>
          <a:noFill/>
        </p:spPr>
        <p:txBody>
          <a:bodyPr wrap="none" rtlCol="0">
            <a:spAutoFit/>
          </a:bodyPr>
          <a:lstStyle/>
          <a:p>
            <a:pPr marL="0" indent="0">
              <a:lnSpc>
                <a:spcPct val="90000"/>
              </a:lnSpc>
              <a:buNone/>
            </a:pPr>
            <a:r>
              <a:rPr lang="en-US" sz="1600" dirty="0">
                <a:latin typeface="Courier"/>
                <a:cs typeface="Courier"/>
              </a:rPr>
              <a:t>23243 the</a:t>
            </a:r>
          </a:p>
          <a:p>
            <a:pPr marL="0" indent="0">
              <a:lnSpc>
                <a:spcPct val="90000"/>
              </a:lnSpc>
              <a:buNone/>
            </a:pPr>
            <a:r>
              <a:rPr lang="en-US" sz="1600" dirty="0">
                <a:latin typeface="Courier"/>
                <a:cs typeface="Courier"/>
              </a:rPr>
              <a:t>22225 </a:t>
            </a:r>
            <a:r>
              <a:rPr lang="en-US" sz="1600" dirty="0" err="1" smtClean="0">
                <a:latin typeface="Courier"/>
                <a:cs typeface="Courier"/>
              </a:rPr>
              <a:t>i</a:t>
            </a:r>
            <a:endParaRPr lang="en-US" sz="1600" dirty="0">
              <a:latin typeface="Courier"/>
              <a:cs typeface="Courier"/>
            </a:endParaRPr>
          </a:p>
          <a:p>
            <a:pPr marL="0" indent="0">
              <a:lnSpc>
                <a:spcPct val="90000"/>
              </a:lnSpc>
              <a:buNone/>
            </a:pPr>
            <a:r>
              <a:rPr lang="en-US" sz="1600" dirty="0">
                <a:latin typeface="Courier"/>
                <a:cs typeface="Courier"/>
              </a:rPr>
              <a:t>18618 and</a:t>
            </a:r>
          </a:p>
          <a:p>
            <a:pPr marL="0" indent="0">
              <a:lnSpc>
                <a:spcPct val="90000"/>
              </a:lnSpc>
              <a:buNone/>
            </a:pPr>
            <a:r>
              <a:rPr lang="en-US" sz="1600" dirty="0">
                <a:latin typeface="Courier"/>
                <a:cs typeface="Courier"/>
              </a:rPr>
              <a:t>16339 to</a:t>
            </a:r>
          </a:p>
          <a:p>
            <a:pPr marL="0" indent="0">
              <a:lnSpc>
                <a:spcPct val="90000"/>
              </a:lnSpc>
              <a:buNone/>
            </a:pPr>
            <a:r>
              <a:rPr lang="en-US" sz="1600" dirty="0">
                <a:latin typeface="Courier"/>
                <a:cs typeface="Courier"/>
              </a:rPr>
              <a:t>15687 of</a:t>
            </a:r>
          </a:p>
          <a:p>
            <a:pPr marL="0" indent="0">
              <a:lnSpc>
                <a:spcPct val="90000"/>
              </a:lnSpc>
              <a:buNone/>
            </a:pPr>
            <a:r>
              <a:rPr lang="en-US" sz="1600" dirty="0">
                <a:latin typeface="Courier"/>
                <a:cs typeface="Courier"/>
              </a:rPr>
              <a:t>12780 a</a:t>
            </a:r>
          </a:p>
          <a:p>
            <a:pPr marL="0" indent="0">
              <a:lnSpc>
                <a:spcPct val="90000"/>
              </a:lnSpc>
              <a:buNone/>
            </a:pPr>
            <a:r>
              <a:rPr lang="en-US" sz="1600" dirty="0">
                <a:latin typeface="Courier"/>
                <a:cs typeface="Courier"/>
              </a:rPr>
              <a:t>12163 you</a:t>
            </a:r>
          </a:p>
          <a:p>
            <a:pPr marL="0" indent="0">
              <a:lnSpc>
                <a:spcPct val="90000"/>
              </a:lnSpc>
              <a:buNone/>
            </a:pPr>
            <a:r>
              <a:rPr lang="en-US" sz="1600" dirty="0">
                <a:latin typeface="Courier"/>
                <a:cs typeface="Courier"/>
              </a:rPr>
              <a:t>10839 my</a:t>
            </a:r>
          </a:p>
          <a:p>
            <a:pPr marL="0" indent="0">
              <a:lnSpc>
                <a:spcPct val="90000"/>
              </a:lnSpc>
              <a:buNone/>
            </a:pPr>
            <a:r>
              <a:rPr lang="en-US" sz="1600" dirty="0">
                <a:latin typeface="Courier"/>
                <a:cs typeface="Courier"/>
              </a:rPr>
              <a:t>10005 in</a:t>
            </a:r>
          </a:p>
          <a:p>
            <a:pPr marL="0" indent="0">
              <a:lnSpc>
                <a:spcPct val="90000"/>
              </a:lnSpc>
              <a:buNone/>
            </a:pPr>
            <a:r>
              <a:rPr lang="en-US" sz="1600" dirty="0">
                <a:latin typeface="Courier"/>
                <a:cs typeface="Courier"/>
              </a:rPr>
              <a:t>8954 </a:t>
            </a:r>
            <a:r>
              <a:rPr lang="en-US" sz="1600" dirty="0" smtClean="0">
                <a:latin typeface="Courier"/>
                <a:cs typeface="Courier"/>
              </a:rPr>
              <a:t> d</a:t>
            </a:r>
            <a:endParaRPr lang="en-US" sz="1600" dirty="0">
              <a:latin typeface="Courier"/>
              <a:cs typeface="Courier"/>
            </a:endParaRPr>
          </a:p>
          <a:p>
            <a:pPr>
              <a:lnSpc>
                <a:spcPct val="90000"/>
              </a:lnSpc>
            </a:pPr>
            <a:endParaRPr lang="en-US" sz="1800" dirty="0">
              <a:latin typeface="+mn-lt"/>
            </a:endParaRPr>
          </a:p>
        </p:txBody>
      </p:sp>
      <p:sp>
        <p:nvSpPr>
          <p:cNvPr id="6" name="Rounded Rectangular Callout 5"/>
          <p:cNvSpPr/>
          <p:nvPr/>
        </p:nvSpPr>
        <p:spPr bwMode="auto">
          <a:xfrm>
            <a:off x="4648200" y="3867150"/>
            <a:ext cx="3429000" cy="609600"/>
          </a:xfrm>
          <a:prstGeom prst="wedgeRoundRectCallout">
            <a:avLst>
              <a:gd name="adj1" fmla="val -105310"/>
              <a:gd name="adj2" fmla="val 108014"/>
              <a:gd name="adj3" fmla="val 16667"/>
            </a:avLst>
          </a:prstGeom>
          <a:solidFill>
            <a:srgbClr val="FFCC66"/>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Lucida Sans" pitchFamily="-65" charset="0"/>
              </a:rPr>
              <a:t>What happened here?</a:t>
            </a:r>
            <a:endParaRPr kumimoji="0" lang="en-US" sz="2400" b="0" i="0" u="none" strike="noStrike" cap="none" normalizeH="0" baseline="0" dirty="0">
              <a:ln>
                <a:noFill/>
              </a:ln>
              <a:solidFill>
                <a:schemeClr val="tx1"/>
              </a:solidFill>
              <a:effectLst/>
              <a:latin typeface="Lucida Sans" pitchFamily="-65" charset="0"/>
            </a:endParaRPr>
          </a:p>
        </p:txBody>
      </p:sp>
    </p:spTree>
    <p:extLst>
      <p:ext uri="{BB962C8B-B14F-4D97-AF65-F5344CB8AC3E}">
        <p14:creationId xmlns:p14="http://schemas.microsoft.com/office/powerpoint/2010/main" val="1123083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050"/>
          <p:cNvSpPr>
            <a:spLocks noGrp="1" noChangeArrowheads="1"/>
          </p:cNvSpPr>
          <p:nvPr>
            <p:ph type="title"/>
          </p:nvPr>
        </p:nvSpPr>
        <p:spPr/>
        <p:txBody>
          <a:bodyPr/>
          <a:lstStyle/>
          <a:p>
            <a:pPr eaLnBrk="1" hangingPunct="1"/>
            <a:r>
              <a:rPr lang="en-US" dirty="0"/>
              <a:t>Issues in Tokenization</a:t>
            </a:r>
          </a:p>
        </p:txBody>
      </p:sp>
      <p:sp>
        <p:nvSpPr>
          <p:cNvPr id="26627" name="Rectangle 2051"/>
          <p:cNvSpPr>
            <a:spLocks noGrp="1" noChangeArrowheads="1"/>
          </p:cNvSpPr>
          <p:nvPr>
            <p:ph sz="quarter" idx="1"/>
          </p:nvPr>
        </p:nvSpPr>
        <p:spPr>
          <a:xfrm>
            <a:off x="304800" y="1352550"/>
            <a:ext cx="8839200" cy="3333750"/>
          </a:xfrm>
        </p:spPr>
        <p:txBody>
          <a:bodyPr/>
          <a:lstStyle/>
          <a:p>
            <a:r>
              <a:rPr lang="en-US" sz="2000" dirty="0">
                <a:latin typeface="Courier"/>
                <a:cs typeface="Courier"/>
              </a:rPr>
              <a:t>Finland’s capital </a:t>
            </a:r>
            <a:r>
              <a:rPr lang="en-US" sz="2000" dirty="0" smtClean="0">
                <a:latin typeface="Courier"/>
                <a:cs typeface="Courier"/>
                <a:sym typeface="Symbol" charset="2"/>
              </a:rPr>
              <a:t>   </a:t>
            </a:r>
            <a:r>
              <a:rPr lang="en-US" sz="2000" i="1" dirty="0" smtClean="0">
                <a:latin typeface="Courier"/>
                <a:cs typeface="Courier"/>
                <a:sym typeface="Symbol" charset="2"/>
              </a:rPr>
              <a:t>  </a:t>
            </a:r>
            <a:r>
              <a:rPr lang="en-US" sz="2000" dirty="0" smtClean="0">
                <a:latin typeface="Courier"/>
                <a:cs typeface="Courier"/>
                <a:sym typeface="Symbol" charset="2"/>
              </a:rPr>
              <a:t>Finland </a:t>
            </a:r>
            <a:r>
              <a:rPr lang="en-US" sz="2000" dirty="0" err="1" smtClean="0">
                <a:latin typeface="Courier"/>
                <a:cs typeface="Courier"/>
                <a:sym typeface="Symbol" charset="2"/>
              </a:rPr>
              <a:t>Finlands</a:t>
            </a:r>
            <a:r>
              <a:rPr lang="en-US" sz="2000" dirty="0" smtClean="0">
                <a:latin typeface="Courier"/>
                <a:cs typeface="Courier"/>
                <a:sym typeface="Symbol" charset="2"/>
              </a:rPr>
              <a:t> Finland’s </a:t>
            </a:r>
            <a:r>
              <a:rPr lang="en-US" sz="2000" dirty="0" smtClean="0">
                <a:latin typeface="Calibri"/>
                <a:cs typeface="Calibri"/>
                <a:sym typeface="Symbol" charset="2"/>
              </a:rPr>
              <a:t> </a:t>
            </a:r>
            <a:r>
              <a:rPr lang="en-US" sz="2000" i="1" dirty="0" smtClean="0">
                <a:latin typeface="Calibri"/>
                <a:cs typeface="Calibri"/>
                <a:sym typeface="Symbol" charset="2"/>
              </a:rPr>
              <a:t>?</a:t>
            </a:r>
            <a:endParaRPr lang="en-US" sz="2000" dirty="0">
              <a:latin typeface="Calibri"/>
              <a:cs typeface="Calibri"/>
              <a:sym typeface="Symbol" charset="2"/>
            </a:endParaRPr>
          </a:p>
          <a:p>
            <a:r>
              <a:rPr lang="en-US" sz="2000" dirty="0">
                <a:latin typeface="Courier"/>
                <a:cs typeface="Courier"/>
              </a:rPr>
              <a:t>what’re, I’m, </a:t>
            </a:r>
            <a:r>
              <a:rPr lang="en-US" sz="2000" dirty="0" smtClean="0">
                <a:latin typeface="Courier"/>
                <a:cs typeface="Courier"/>
              </a:rPr>
              <a:t>isn’t</a:t>
            </a:r>
            <a:r>
              <a:rPr lang="en-US" sz="2000" dirty="0">
                <a:latin typeface="Courier"/>
                <a:cs typeface="Courier"/>
              </a:rPr>
              <a:t> </a:t>
            </a:r>
            <a:r>
              <a:rPr lang="en-US" sz="2000" dirty="0" smtClean="0">
                <a:latin typeface="Courier"/>
                <a:cs typeface="Courier"/>
              </a:rPr>
              <a:t> </a:t>
            </a:r>
            <a:r>
              <a:rPr lang="en-US" sz="2000" dirty="0" smtClean="0">
                <a:latin typeface="Courier"/>
                <a:cs typeface="Courier"/>
                <a:sym typeface="Symbol" charset="2"/>
              </a:rPr>
              <a:t></a:t>
            </a:r>
            <a:r>
              <a:rPr lang="en-US" sz="2000" i="1" dirty="0" smtClean="0">
                <a:latin typeface="Courier"/>
                <a:cs typeface="Courier"/>
              </a:rPr>
              <a:t>  </a:t>
            </a:r>
            <a:r>
              <a:rPr lang="en-US" sz="2000" dirty="0" smtClean="0">
                <a:latin typeface="Courier"/>
                <a:cs typeface="Courier"/>
                <a:sym typeface="Symbol" charset="2"/>
              </a:rPr>
              <a:t>What </a:t>
            </a:r>
            <a:r>
              <a:rPr lang="en-US" sz="2000" dirty="0">
                <a:latin typeface="Courier"/>
                <a:cs typeface="Courier"/>
                <a:sym typeface="Symbol" charset="2"/>
              </a:rPr>
              <a:t>are, I am, is not</a:t>
            </a:r>
          </a:p>
          <a:p>
            <a:r>
              <a:rPr lang="en-US" sz="2000" dirty="0">
                <a:latin typeface="Courier"/>
                <a:cs typeface="Courier"/>
                <a:sym typeface="Symbol" charset="2"/>
              </a:rPr>
              <a:t>Hewlett-Packard </a:t>
            </a:r>
            <a:r>
              <a:rPr lang="en-US" sz="2000" dirty="0" smtClean="0">
                <a:latin typeface="Courier"/>
                <a:cs typeface="Courier"/>
                <a:sym typeface="Symbol" charset="2"/>
              </a:rPr>
              <a:t>       Hewlett Packard </a:t>
            </a:r>
            <a:r>
              <a:rPr lang="en-US" sz="2000" dirty="0" smtClean="0">
                <a:cs typeface="Calibri"/>
                <a:sym typeface="Symbol" charset="2"/>
              </a:rPr>
              <a:t>?</a:t>
            </a:r>
            <a:endParaRPr lang="en-US" sz="2000" dirty="0" smtClean="0">
              <a:latin typeface="Courier"/>
              <a:cs typeface="Courier"/>
              <a:sym typeface="Symbol" charset="2"/>
            </a:endParaRPr>
          </a:p>
          <a:p>
            <a:r>
              <a:rPr lang="en-US" sz="2000" dirty="0" smtClean="0">
                <a:latin typeface="Courier"/>
                <a:cs typeface="Courier"/>
                <a:sym typeface="Symbol" charset="2"/>
              </a:rPr>
              <a:t>state-of-the-art     </a:t>
            </a:r>
            <a:r>
              <a:rPr lang="en-US" sz="2000" dirty="0">
                <a:latin typeface="Courier"/>
                <a:cs typeface="Courier"/>
                <a:sym typeface="Symbol" charset="2"/>
              </a:rPr>
              <a:t> </a:t>
            </a:r>
            <a:r>
              <a:rPr lang="en-US" sz="2000" dirty="0" smtClean="0">
                <a:latin typeface="Courier"/>
                <a:cs typeface="Courier"/>
                <a:sym typeface="Symbol" charset="2"/>
              </a:rPr>
              <a:t> state of the art </a:t>
            </a:r>
            <a:r>
              <a:rPr lang="en-US" sz="2000" dirty="0" smtClean="0">
                <a:latin typeface="Calibri"/>
                <a:cs typeface="Calibri"/>
                <a:sym typeface="Symbol" charset="2"/>
              </a:rPr>
              <a:t>?</a:t>
            </a:r>
          </a:p>
          <a:p>
            <a:r>
              <a:rPr lang="en-US" sz="2000" dirty="0">
                <a:latin typeface="Courier"/>
                <a:cs typeface="Courier"/>
                <a:sym typeface="Symbol" charset="2"/>
              </a:rPr>
              <a:t>Lowercase		</a:t>
            </a:r>
            <a:r>
              <a:rPr lang="en-US" sz="2000" dirty="0" smtClean="0">
                <a:latin typeface="Courier"/>
                <a:cs typeface="Courier"/>
                <a:sym typeface="Symbol" charset="2"/>
              </a:rPr>
              <a:t>  lower-case lowercase lower case </a:t>
            </a:r>
            <a:r>
              <a:rPr lang="en-US" sz="2000" dirty="0" smtClean="0">
                <a:latin typeface="Calibri"/>
                <a:cs typeface="Calibri"/>
                <a:sym typeface="Symbol" charset="2"/>
              </a:rPr>
              <a:t>?</a:t>
            </a:r>
          </a:p>
          <a:p>
            <a:r>
              <a:rPr lang="en-US" sz="2000" dirty="0">
                <a:latin typeface="Courier"/>
                <a:cs typeface="Courier"/>
                <a:sym typeface="Symbol" charset="2"/>
              </a:rPr>
              <a:t>San Francisco	</a:t>
            </a:r>
            <a:r>
              <a:rPr lang="en-US" sz="2000" dirty="0" smtClean="0">
                <a:latin typeface="Courier"/>
                <a:cs typeface="Courier"/>
                <a:sym typeface="Symbol" charset="2"/>
              </a:rPr>
              <a:t>  </a:t>
            </a:r>
            <a:r>
              <a:rPr lang="en-US" sz="2200" dirty="0" smtClean="0">
                <a:latin typeface="Calibri"/>
                <a:cs typeface="Calibri"/>
                <a:sym typeface="Symbol" charset="2"/>
              </a:rPr>
              <a:t>one token or two?</a:t>
            </a:r>
          </a:p>
          <a:p>
            <a:r>
              <a:rPr lang="en-US" sz="2000" dirty="0" smtClean="0">
                <a:latin typeface="Calibri"/>
                <a:cs typeface="Calibri"/>
                <a:sym typeface="Symbol" charset="2"/>
              </a:rPr>
              <a:t>m.p.h., PhD.		</a:t>
            </a:r>
            <a:r>
              <a:rPr lang="en-US" sz="2000" dirty="0" smtClean="0">
                <a:latin typeface="Courier"/>
                <a:cs typeface="Courier"/>
                <a:sym typeface="Symbol" charset="2"/>
              </a:rPr>
              <a:t>  </a:t>
            </a:r>
            <a:r>
              <a:rPr lang="en-US" sz="2000" dirty="0" smtClean="0">
                <a:latin typeface="Calibri"/>
                <a:cs typeface="Calibri"/>
                <a:sym typeface="Symbol" charset="2"/>
              </a:rPr>
              <a:t>??</a:t>
            </a:r>
          </a:p>
        </p:txBody>
      </p:sp>
    </p:spTree>
    <p:extLst>
      <p:ext uri="{BB962C8B-B14F-4D97-AF65-F5344CB8AC3E}">
        <p14:creationId xmlns:p14="http://schemas.microsoft.com/office/powerpoint/2010/main" val="3964461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p:txBody>
          <a:bodyPr/>
          <a:lstStyle/>
          <a:p>
            <a:pPr eaLnBrk="1" hangingPunct="1"/>
            <a:r>
              <a:rPr lang="en-US"/>
              <a:t>Tokenization: language issues</a:t>
            </a:r>
          </a:p>
        </p:txBody>
      </p:sp>
      <p:sp>
        <p:nvSpPr>
          <p:cNvPr id="27651" name="Rectangle 1027"/>
          <p:cNvSpPr>
            <a:spLocks noGrp="1" noChangeArrowheads="1"/>
          </p:cNvSpPr>
          <p:nvPr>
            <p:ph sz="quarter" idx="1"/>
          </p:nvPr>
        </p:nvSpPr>
        <p:spPr>
          <a:xfrm>
            <a:off x="304800" y="1352550"/>
            <a:ext cx="8534400" cy="3581400"/>
          </a:xfrm>
        </p:spPr>
        <p:txBody>
          <a:bodyPr/>
          <a:lstStyle/>
          <a:p>
            <a:pPr eaLnBrk="1" hangingPunct="1"/>
            <a:r>
              <a:rPr lang="en-US" dirty="0"/>
              <a:t>French</a:t>
            </a:r>
          </a:p>
          <a:p>
            <a:pPr lvl="1" eaLnBrk="1" hangingPunct="1"/>
            <a:r>
              <a:rPr lang="en-US" b="1" i="1" dirty="0" err="1"/>
              <a:t>L'ensemble</a:t>
            </a:r>
            <a:r>
              <a:rPr lang="en-US" dirty="0"/>
              <a:t> </a:t>
            </a:r>
            <a:r>
              <a:rPr lang="en-US" dirty="0">
                <a:sym typeface="Symbol" charset="2"/>
              </a:rPr>
              <a:t> one token or two?</a:t>
            </a:r>
          </a:p>
          <a:p>
            <a:pPr lvl="2" eaLnBrk="1" hangingPunct="1"/>
            <a:r>
              <a:rPr lang="en-US" b="1" i="1" dirty="0">
                <a:sym typeface="Symbol" charset="2"/>
              </a:rPr>
              <a:t>L </a:t>
            </a:r>
            <a:r>
              <a:rPr lang="en-US" dirty="0">
                <a:sym typeface="Symbol" charset="2"/>
              </a:rPr>
              <a:t>? </a:t>
            </a:r>
            <a:r>
              <a:rPr lang="en-US" b="1" i="1" dirty="0">
                <a:sym typeface="Symbol" charset="2"/>
              </a:rPr>
              <a:t>L’ </a:t>
            </a:r>
            <a:r>
              <a:rPr lang="en-US" dirty="0">
                <a:sym typeface="Symbol" charset="2"/>
              </a:rPr>
              <a:t>? </a:t>
            </a:r>
            <a:r>
              <a:rPr lang="en-US" b="1" i="1" dirty="0">
                <a:sym typeface="Symbol" charset="2"/>
              </a:rPr>
              <a:t>Le </a:t>
            </a:r>
            <a:r>
              <a:rPr lang="en-US" dirty="0">
                <a:sym typeface="Symbol" charset="2"/>
              </a:rPr>
              <a:t>?</a:t>
            </a:r>
          </a:p>
          <a:p>
            <a:pPr lvl="2" eaLnBrk="1" hangingPunct="1"/>
            <a:r>
              <a:rPr lang="en-US" dirty="0">
                <a:sym typeface="Symbol" charset="2"/>
              </a:rPr>
              <a:t>Want </a:t>
            </a:r>
            <a:r>
              <a:rPr lang="en-US" b="1" i="1" dirty="0" err="1">
                <a:sym typeface="Symbol" charset="2"/>
              </a:rPr>
              <a:t>l’ensemble</a:t>
            </a:r>
            <a:r>
              <a:rPr lang="en-US" dirty="0">
                <a:sym typeface="Symbol" charset="2"/>
              </a:rPr>
              <a:t> to match with </a:t>
            </a:r>
            <a:r>
              <a:rPr lang="en-US" b="1" i="1" dirty="0">
                <a:sym typeface="Symbol" charset="2"/>
              </a:rPr>
              <a:t>un ensemble</a:t>
            </a:r>
          </a:p>
          <a:p>
            <a:pPr lvl="1" eaLnBrk="1" hangingPunct="1"/>
            <a:endParaRPr lang="en-US" b="1" i="1" dirty="0">
              <a:sym typeface="Symbol" charset="2"/>
            </a:endParaRPr>
          </a:p>
          <a:p>
            <a:pPr eaLnBrk="1" hangingPunct="1"/>
            <a:r>
              <a:rPr lang="en-US" dirty="0">
                <a:sym typeface="Symbol" charset="2"/>
              </a:rPr>
              <a:t>German noun compounds are not segmented</a:t>
            </a:r>
          </a:p>
          <a:p>
            <a:pPr lvl="1" eaLnBrk="1" hangingPunct="1"/>
            <a:r>
              <a:rPr lang="en-US" sz="2000" b="1" i="1" dirty="0" err="1">
                <a:sym typeface="Symbol" charset="2"/>
              </a:rPr>
              <a:t>Lebensversicherungsgesellschaftsangestellter</a:t>
            </a:r>
            <a:endParaRPr lang="en-US" sz="2000" b="1" i="1" dirty="0">
              <a:sym typeface="Symbol" charset="2"/>
            </a:endParaRPr>
          </a:p>
          <a:p>
            <a:pPr lvl="1" eaLnBrk="1" hangingPunct="1"/>
            <a:r>
              <a:rPr lang="en-US" sz="2000" dirty="0">
                <a:sym typeface="Symbol" charset="2"/>
              </a:rPr>
              <a:t>‘life insurance company employee’</a:t>
            </a:r>
          </a:p>
          <a:p>
            <a:pPr lvl="1" eaLnBrk="1" hangingPunct="1"/>
            <a:r>
              <a:rPr lang="en-US" sz="2000" dirty="0">
                <a:sym typeface="Symbol" charset="2"/>
              </a:rPr>
              <a:t>German </a:t>
            </a:r>
            <a:r>
              <a:rPr lang="en-US" sz="2000" dirty="0" smtClean="0">
                <a:sym typeface="Symbol" charset="2"/>
              </a:rPr>
              <a:t>information retrieval needs </a:t>
            </a:r>
            <a:r>
              <a:rPr lang="en-US" sz="2000" b="1" dirty="0">
                <a:sym typeface="Symbol" charset="2"/>
              </a:rPr>
              <a:t>compound </a:t>
            </a:r>
            <a:r>
              <a:rPr lang="en-US" sz="2000" b="1" dirty="0" smtClean="0">
                <a:sym typeface="Symbol" charset="2"/>
              </a:rPr>
              <a:t>splitter</a:t>
            </a:r>
            <a:endParaRPr lang="en-US" sz="2000" dirty="0">
              <a:sym typeface="Symbol" charset="2"/>
            </a:endParaRPr>
          </a:p>
        </p:txBody>
      </p:sp>
    </p:spTree>
    <p:extLst>
      <p:ext uri="{BB962C8B-B14F-4D97-AF65-F5344CB8AC3E}">
        <p14:creationId xmlns:p14="http://schemas.microsoft.com/office/powerpoint/2010/main" val="4900101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1026"/>
          <p:cNvSpPr>
            <a:spLocks noGrp="1" noChangeArrowheads="1"/>
          </p:cNvSpPr>
          <p:nvPr>
            <p:ph type="title"/>
          </p:nvPr>
        </p:nvSpPr>
        <p:spPr>
          <a:xfrm>
            <a:off x="1219200" y="-171450"/>
            <a:ext cx="7772400" cy="857250"/>
          </a:xfrm>
        </p:spPr>
        <p:txBody>
          <a:bodyPr/>
          <a:lstStyle/>
          <a:p>
            <a:pPr eaLnBrk="1" hangingPunct="1"/>
            <a:r>
              <a:rPr lang="en-US" dirty="0"/>
              <a:t>Tokenization: language issues</a:t>
            </a:r>
          </a:p>
        </p:txBody>
      </p:sp>
      <p:sp>
        <p:nvSpPr>
          <p:cNvPr id="1255427" name="Rectangle 1027"/>
          <p:cNvSpPr>
            <a:spLocks noGrp="1" noChangeArrowheads="1"/>
          </p:cNvSpPr>
          <p:nvPr>
            <p:ph sz="quarter" idx="1"/>
          </p:nvPr>
        </p:nvSpPr>
        <p:spPr>
          <a:xfrm>
            <a:off x="1219200" y="800100"/>
            <a:ext cx="8610600" cy="4343400"/>
          </a:xfrm>
        </p:spPr>
        <p:txBody>
          <a:bodyPr/>
          <a:lstStyle/>
          <a:p>
            <a:pPr eaLnBrk="1" hangingPunct="1"/>
            <a:r>
              <a:rPr lang="en-US" dirty="0">
                <a:sym typeface="Symbol" charset="2"/>
              </a:rPr>
              <a:t>Chinese and Japanese no spaces between words:</a:t>
            </a:r>
          </a:p>
          <a:p>
            <a:pPr lvl="1" eaLnBrk="1" hangingPunct="1"/>
            <a:r>
              <a:rPr lang="ja-JP" altLang="en-US" dirty="0" smtClean="0">
                <a:latin typeface="华文黑体"/>
                <a:ea typeface="华文黑体"/>
                <a:cs typeface="华文黑体"/>
                <a:sym typeface="Symbol" charset="2"/>
              </a:rPr>
              <a:t>莎拉波娃现在</a:t>
            </a:r>
            <a:r>
              <a:rPr lang="ja-JP" altLang="en-US" dirty="0">
                <a:latin typeface="华文黑体"/>
                <a:ea typeface="华文黑体"/>
                <a:cs typeface="华文黑体"/>
                <a:sym typeface="Symbol" charset="2"/>
              </a:rPr>
              <a:t>居住在美国东南部的佛罗里达。</a:t>
            </a:r>
            <a:endParaRPr lang="en-US" altLang="ja-JP" dirty="0">
              <a:latin typeface="华文黑体"/>
              <a:ea typeface="华文黑体"/>
              <a:cs typeface="华文黑体"/>
              <a:sym typeface="Symbol" charset="2"/>
            </a:endParaRPr>
          </a:p>
          <a:p>
            <a:pPr lvl="1" eaLnBrk="1" hangingPunct="1"/>
            <a:r>
              <a:rPr lang="ja-JP" altLang="en-US" dirty="0">
                <a:latin typeface="华文黑体"/>
                <a:ea typeface="华文黑体"/>
                <a:cs typeface="华文黑体"/>
                <a:sym typeface="Symbol" charset="2"/>
              </a:rPr>
              <a:t>莎拉波娃</a:t>
            </a:r>
            <a:r>
              <a:rPr lang="en-US" altLang="ja-JP" dirty="0">
                <a:latin typeface="华文黑体"/>
                <a:ea typeface="华文黑体"/>
                <a:cs typeface="华文黑体"/>
                <a:sym typeface="Symbol" charset="2"/>
              </a:rPr>
              <a:t>  </a:t>
            </a:r>
            <a:r>
              <a:rPr lang="ja-JP" altLang="en-US" dirty="0">
                <a:latin typeface="华文黑体"/>
                <a:ea typeface="华文黑体"/>
                <a:cs typeface="华文黑体"/>
                <a:sym typeface="Symbol" charset="2"/>
              </a:rPr>
              <a:t>现在</a:t>
            </a:r>
            <a:r>
              <a:rPr lang="en-US" altLang="ja-JP" dirty="0">
                <a:latin typeface="华文黑体"/>
                <a:ea typeface="华文黑体"/>
                <a:cs typeface="华文黑体"/>
                <a:sym typeface="Symbol" charset="2"/>
              </a:rPr>
              <a:t>   </a:t>
            </a:r>
            <a:r>
              <a:rPr lang="ja-JP" altLang="en-US" dirty="0">
                <a:latin typeface="华文黑体"/>
                <a:ea typeface="华文黑体"/>
                <a:cs typeface="华文黑体"/>
                <a:sym typeface="Symbol" charset="2"/>
              </a:rPr>
              <a:t>居住</a:t>
            </a:r>
            <a:r>
              <a:rPr lang="en-US" altLang="ja-JP" dirty="0">
                <a:latin typeface="华文黑体"/>
                <a:ea typeface="华文黑体"/>
                <a:cs typeface="华文黑体"/>
                <a:sym typeface="Symbol" charset="2"/>
              </a:rPr>
              <a:t>  </a:t>
            </a:r>
            <a:r>
              <a:rPr lang="ja-JP" altLang="en-US" dirty="0">
                <a:latin typeface="华文黑体"/>
                <a:ea typeface="华文黑体"/>
                <a:cs typeface="华文黑体"/>
                <a:sym typeface="Symbol" charset="2"/>
              </a:rPr>
              <a:t>在</a:t>
            </a:r>
            <a:r>
              <a:rPr lang="en-US" altLang="ja-JP" dirty="0">
                <a:latin typeface="华文黑体"/>
                <a:ea typeface="华文黑体"/>
                <a:cs typeface="华文黑体"/>
                <a:sym typeface="Symbol" charset="2"/>
              </a:rPr>
              <a:t>  </a:t>
            </a:r>
            <a:r>
              <a:rPr lang="en-US" altLang="ja-JP" dirty="0" smtClean="0">
                <a:latin typeface="华文黑体"/>
                <a:ea typeface="华文黑体"/>
                <a:cs typeface="华文黑体"/>
                <a:sym typeface="Symbol" charset="2"/>
              </a:rPr>
              <a:t>  </a:t>
            </a:r>
            <a:r>
              <a:rPr lang="ja-JP" altLang="en-US" dirty="0" smtClean="0">
                <a:latin typeface="华文黑体"/>
                <a:ea typeface="华文黑体"/>
                <a:cs typeface="华文黑体"/>
                <a:sym typeface="Symbol" charset="2"/>
              </a:rPr>
              <a:t>美</a:t>
            </a:r>
            <a:r>
              <a:rPr lang="ja-JP" altLang="en-US" dirty="0">
                <a:latin typeface="华文黑体"/>
                <a:ea typeface="华文黑体"/>
                <a:cs typeface="华文黑体"/>
                <a:sym typeface="Symbol" charset="2"/>
              </a:rPr>
              <a:t>国</a:t>
            </a:r>
            <a:r>
              <a:rPr lang="en-US" altLang="ja-JP" dirty="0">
                <a:latin typeface="华文黑体"/>
                <a:ea typeface="华文黑体"/>
                <a:cs typeface="华文黑体"/>
                <a:sym typeface="Symbol" charset="2"/>
              </a:rPr>
              <a:t>   </a:t>
            </a:r>
            <a:r>
              <a:rPr lang="ja-JP" altLang="en-US" dirty="0">
                <a:latin typeface="华文黑体"/>
                <a:ea typeface="华文黑体"/>
                <a:cs typeface="华文黑体"/>
                <a:sym typeface="Symbol" charset="2"/>
              </a:rPr>
              <a:t>东南部</a:t>
            </a:r>
            <a:r>
              <a:rPr lang="en-US" altLang="ja-JP" dirty="0">
                <a:latin typeface="华文黑体"/>
                <a:ea typeface="华文黑体"/>
                <a:cs typeface="华文黑体"/>
                <a:sym typeface="Symbol" charset="2"/>
              </a:rPr>
              <a:t>     </a:t>
            </a:r>
            <a:r>
              <a:rPr lang="ja-JP" altLang="en-US" dirty="0">
                <a:latin typeface="华文黑体"/>
                <a:ea typeface="华文黑体"/>
                <a:cs typeface="华文黑体"/>
                <a:sym typeface="Symbol" charset="2"/>
              </a:rPr>
              <a:t>的</a:t>
            </a:r>
            <a:r>
              <a:rPr lang="en-US" altLang="ja-JP" dirty="0">
                <a:latin typeface="华文黑体"/>
                <a:ea typeface="华文黑体"/>
                <a:cs typeface="华文黑体"/>
                <a:sym typeface="Symbol" charset="2"/>
              </a:rPr>
              <a:t>  </a:t>
            </a:r>
            <a:r>
              <a:rPr lang="en-US" altLang="ja-JP" dirty="0" smtClean="0">
                <a:latin typeface="华文黑体"/>
                <a:ea typeface="华文黑体"/>
                <a:cs typeface="华文黑体"/>
                <a:sym typeface="Symbol" charset="2"/>
              </a:rPr>
              <a:t>  </a:t>
            </a:r>
            <a:r>
              <a:rPr lang="ja-JP" altLang="en-US" dirty="0" smtClean="0">
                <a:latin typeface="华文黑体"/>
                <a:ea typeface="华文黑体"/>
                <a:cs typeface="华文黑体"/>
                <a:sym typeface="Symbol" charset="2"/>
              </a:rPr>
              <a:t>佛罗里达</a:t>
            </a:r>
            <a:endParaRPr lang="ja-JP" altLang="en-US" dirty="0">
              <a:latin typeface="华文黑体"/>
              <a:ea typeface="华文黑体"/>
              <a:cs typeface="华文黑体"/>
              <a:sym typeface="Symbol" charset="2"/>
            </a:endParaRPr>
          </a:p>
          <a:p>
            <a:pPr lvl="1" eaLnBrk="1" hangingPunct="1"/>
            <a:r>
              <a:rPr lang="en-US" dirty="0" err="1">
                <a:solidFill>
                  <a:srgbClr val="595959"/>
                </a:solidFill>
                <a:sym typeface="Symbol" charset="2"/>
              </a:rPr>
              <a:t>Sharapova</a:t>
            </a:r>
            <a:r>
              <a:rPr lang="en-US" dirty="0">
                <a:solidFill>
                  <a:srgbClr val="595959"/>
                </a:solidFill>
                <a:sym typeface="Symbol" charset="2"/>
              </a:rPr>
              <a:t> now </a:t>
            </a:r>
            <a:r>
              <a:rPr lang="en-US" dirty="0" smtClean="0">
                <a:solidFill>
                  <a:srgbClr val="595959"/>
                </a:solidFill>
                <a:sym typeface="Symbol" charset="2"/>
              </a:rPr>
              <a:t>    </a:t>
            </a:r>
            <a:r>
              <a:rPr lang="en-US" dirty="0">
                <a:solidFill>
                  <a:srgbClr val="595959"/>
                </a:solidFill>
                <a:sym typeface="Symbol" charset="2"/>
              </a:rPr>
              <a:t>lives in    </a:t>
            </a:r>
            <a:r>
              <a:rPr lang="en-US" dirty="0" smtClean="0">
                <a:solidFill>
                  <a:srgbClr val="595959"/>
                </a:solidFill>
                <a:sym typeface="Symbol" charset="2"/>
              </a:rPr>
              <a:t>   US       southeastern     </a:t>
            </a:r>
            <a:r>
              <a:rPr lang="en-US" dirty="0">
                <a:solidFill>
                  <a:srgbClr val="595959"/>
                </a:solidFill>
                <a:sym typeface="Symbol" charset="2"/>
              </a:rPr>
              <a:t>Florida</a:t>
            </a:r>
          </a:p>
          <a:p>
            <a:pPr eaLnBrk="1" hangingPunct="1"/>
            <a:r>
              <a:rPr lang="en-US" dirty="0">
                <a:sym typeface="Symbol" charset="2"/>
              </a:rPr>
              <a:t>Further complicated in Japanese, with multiple alphabets intermingled</a:t>
            </a:r>
          </a:p>
          <a:p>
            <a:pPr lvl="1" eaLnBrk="1" hangingPunct="1"/>
            <a:r>
              <a:rPr lang="en-US" dirty="0">
                <a:sym typeface="Symbol" charset="2"/>
              </a:rPr>
              <a:t>Dates/amounts in multiple formats</a:t>
            </a:r>
          </a:p>
        </p:txBody>
      </p:sp>
      <p:sp>
        <p:nvSpPr>
          <p:cNvPr id="1255437" name="Text Box 1037"/>
          <p:cNvSpPr txBox="1">
            <a:spLocks noChangeArrowheads="1"/>
          </p:cNvSpPr>
          <p:nvPr/>
        </p:nvSpPr>
        <p:spPr bwMode="auto">
          <a:xfrm>
            <a:off x="381000" y="3638550"/>
            <a:ext cx="8307275" cy="415498"/>
          </a:xfrm>
          <a:prstGeom prst="rect">
            <a:avLst/>
          </a:prstGeom>
          <a:noFill/>
          <a:ln w="9525">
            <a:noFill/>
            <a:miter lim="800000"/>
            <a:headEnd/>
            <a:tailEnd/>
          </a:ln>
        </p:spPr>
        <p:txBody>
          <a:bodyPr wrap="none">
            <a:prstTxWarp prst="textNoShape">
              <a:avLst/>
            </a:prstTxWarp>
            <a:spAutoFit/>
          </a:bodyPr>
          <a:lstStyle/>
          <a:p>
            <a:pPr lvl="1">
              <a:spcBef>
                <a:spcPct val="20000"/>
              </a:spcBef>
              <a:buClr>
                <a:schemeClr val="tx1"/>
              </a:buClr>
              <a:buSzPct val="55000"/>
              <a:buFont typeface="Wingdings" charset="2"/>
              <a:buNone/>
            </a:pPr>
            <a:r>
              <a:rPr lang="ja-JP" altLang="en-US" sz="2100" b="1" i="1" dirty="0"/>
              <a:t>フォーチュン</a:t>
            </a:r>
            <a:r>
              <a:rPr lang="en-US" altLang="ja-JP" sz="2100" b="1" i="1" dirty="0"/>
              <a:t>500</a:t>
            </a:r>
            <a:r>
              <a:rPr lang="ja-JP" altLang="en-US" sz="2100" b="1" i="1" dirty="0"/>
              <a:t>社は情報不足のため時間あた</a:t>
            </a:r>
            <a:r>
              <a:rPr lang="en-US" altLang="ja-JP" sz="2100" b="1" i="1" dirty="0"/>
              <a:t>$500K(</a:t>
            </a:r>
            <a:r>
              <a:rPr lang="ja-JP" altLang="en-US" sz="2100" b="1" i="1" dirty="0"/>
              <a:t>約</a:t>
            </a:r>
            <a:r>
              <a:rPr lang="en-US" altLang="ja-JP" sz="2100" b="1" i="1" dirty="0"/>
              <a:t>6,000</a:t>
            </a:r>
            <a:r>
              <a:rPr lang="ja-JP" altLang="en-US" sz="2100" b="1" i="1" dirty="0"/>
              <a:t>万円</a:t>
            </a:r>
            <a:r>
              <a:rPr lang="en-US" altLang="ja-JP" sz="2100" b="1" i="1" dirty="0"/>
              <a:t>)</a:t>
            </a:r>
            <a:endParaRPr lang="en-US" sz="2100" b="1" i="1" dirty="0"/>
          </a:p>
        </p:txBody>
      </p:sp>
      <p:grpSp>
        <p:nvGrpSpPr>
          <p:cNvPr id="28677" name="Group 1032"/>
          <p:cNvGrpSpPr>
            <a:grpSpLocks/>
          </p:cNvGrpSpPr>
          <p:nvPr/>
        </p:nvGrpSpPr>
        <p:grpSpPr bwMode="auto">
          <a:xfrm>
            <a:off x="1676401" y="4229100"/>
            <a:ext cx="5435600" cy="400050"/>
            <a:chOff x="422" y="3792"/>
            <a:chExt cx="3424" cy="336"/>
          </a:xfrm>
        </p:grpSpPr>
        <p:sp>
          <p:nvSpPr>
            <p:cNvPr id="28691" name="Text Box 1028"/>
            <p:cNvSpPr txBox="1">
              <a:spLocks noChangeArrowheads="1"/>
            </p:cNvSpPr>
            <p:nvPr/>
          </p:nvSpPr>
          <p:spPr bwMode="auto">
            <a:xfrm>
              <a:off x="422" y="3792"/>
              <a:ext cx="722" cy="336"/>
            </a:xfrm>
            <a:prstGeom prst="rect">
              <a:avLst/>
            </a:prstGeom>
            <a:solidFill>
              <a:schemeClr val="accent1">
                <a:alpha val="50195"/>
              </a:schemeClr>
            </a:solidFill>
            <a:ln w="9525">
              <a:noFill/>
              <a:miter lim="800000"/>
              <a:headEnd/>
              <a:tailEnd/>
            </a:ln>
          </p:spPr>
          <p:txBody>
            <a:bodyPr wrap="none">
              <a:prstTxWarp prst="textNoShape">
                <a:avLst/>
              </a:prstTxWarp>
              <a:spAutoFit/>
            </a:bodyPr>
            <a:lstStyle/>
            <a:p>
              <a:r>
                <a:rPr lang="en-US" sz="2000" dirty="0">
                  <a:latin typeface="Calibri"/>
                  <a:cs typeface="Calibri"/>
                </a:rPr>
                <a:t>Katakana</a:t>
              </a:r>
            </a:p>
          </p:txBody>
        </p:sp>
        <p:sp>
          <p:nvSpPr>
            <p:cNvPr id="28692" name="Text Box 1029"/>
            <p:cNvSpPr txBox="1">
              <a:spLocks noChangeArrowheads="1"/>
            </p:cNvSpPr>
            <p:nvPr/>
          </p:nvSpPr>
          <p:spPr bwMode="auto">
            <a:xfrm>
              <a:off x="1499" y="3792"/>
              <a:ext cx="703" cy="336"/>
            </a:xfrm>
            <a:prstGeom prst="rect">
              <a:avLst/>
            </a:prstGeom>
            <a:solidFill>
              <a:schemeClr val="accent1">
                <a:alpha val="50195"/>
              </a:schemeClr>
            </a:solidFill>
            <a:ln w="9525">
              <a:noFill/>
              <a:miter lim="800000"/>
              <a:headEnd/>
              <a:tailEnd/>
            </a:ln>
          </p:spPr>
          <p:txBody>
            <a:bodyPr wrap="none">
              <a:prstTxWarp prst="textNoShape">
                <a:avLst/>
              </a:prstTxWarp>
              <a:spAutoFit/>
            </a:bodyPr>
            <a:lstStyle/>
            <a:p>
              <a:r>
                <a:rPr lang="en-US" sz="2000">
                  <a:latin typeface="Calibri"/>
                  <a:cs typeface="Calibri"/>
                </a:rPr>
                <a:t>Hiragana</a:t>
              </a:r>
            </a:p>
          </p:txBody>
        </p:sp>
        <p:sp>
          <p:nvSpPr>
            <p:cNvPr id="28693" name="Text Box 1030"/>
            <p:cNvSpPr txBox="1">
              <a:spLocks noChangeArrowheads="1"/>
            </p:cNvSpPr>
            <p:nvPr/>
          </p:nvSpPr>
          <p:spPr bwMode="auto">
            <a:xfrm>
              <a:off x="2603" y="3792"/>
              <a:ext cx="438" cy="336"/>
            </a:xfrm>
            <a:prstGeom prst="rect">
              <a:avLst/>
            </a:prstGeom>
            <a:solidFill>
              <a:schemeClr val="accent1">
                <a:alpha val="50195"/>
              </a:schemeClr>
            </a:solidFill>
            <a:ln w="9525">
              <a:noFill/>
              <a:miter lim="800000"/>
              <a:headEnd/>
              <a:tailEnd/>
            </a:ln>
          </p:spPr>
          <p:txBody>
            <a:bodyPr wrap="none">
              <a:prstTxWarp prst="textNoShape">
                <a:avLst/>
              </a:prstTxWarp>
              <a:spAutoFit/>
            </a:bodyPr>
            <a:lstStyle/>
            <a:p>
              <a:r>
                <a:rPr lang="en-US" sz="2000">
                  <a:latin typeface="Calibri"/>
                  <a:cs typeface="Calibri"/>
                </a:rPr>
                <a:t>Kanji</a:t>
              </a:r>
            </a:p>
          </p:txBody>
        </p:sp>
        <p:sp>
          <p:nvSpPr>
            <p:cNvPr id="28694" name="Text Box 1031"/>
            <p:cNvSpPr txBox="1">
              <a:spLocks noChangeArrowheads="1"/>
            </p:cNvSpPr>
            <p:nvPr/>
          </p:nvSpPr>
          <p:spPr bwMode="auto">
            <a:xfrm>
              <a:off x="3275" y="3792"/>
              <a:ext cx="571" cy="336"/>
            </a:xfrm>
            <a:prstGeom prst="rect">
              <a:avLst/>
            </a:prstGeom>
            <a:solidFill>
              <a:schemeClr val="accent1">
                <a:alpha val="50195"/>
              </a:schemeClr>
            </a:solidFill>
            <a:ln w="9525">
              <a:noFill/>
              <a:miter lim="800000"/>
              <a:headEnd/>
              <a:tailEnd/>
            </a:ln>
          </p:spPr>
          <p:txBody>
            <a:bodyPr wrap="none">
              <a:prstTxWarp prst="textNoShape">
                <a:avLst/>
              </a:prstTxWarp>
              <a:spAutoFit/>
            </a:bodyPr>
            <a:lstStyle/>
            <a:p>
              <a:r>
                <a:rPr lang="en-US" sz="2000" dirty="0" err="1">
                  <a:latin typeface="Calibri"/>
                  <a:cs typeface="Calibri"/>
                </a:rPr>
                <a:t>Romaji</a:t>
              </a:r>
              <a:endParaRPr lang="en-US" sz="2000" dirty="0">
                <a:latin typeface="Calibri"/>
                <a:cs typeface="Calibri"/>
              </a:endParaRPr>
            </a:p>
          </p:txBody>
        </p:sp>
      </p:grpSp>
      <p:sp>
        <p:nvSpPr>
          <p:cNvPr id="28678" name="Rectangle 1040"/>
          <p:cNvSpPr>
            <a:spLocks noChangeArrowheads="1"/>
          </p:cNvSpPr>
          <p:nvPr/>
        </p:nvSpPr>
        <p:spPr bwMode="auto">
          <a:xfrm>
            <a:off x="914400" y="3600005"/>
            <a:ext cx="1447800" cy="461665"/>
          </a:xfrm>
          <a:prstGeom prst="rect">
            <a:avLst/>
          </a:prstGeom>
          <a:noFill/>
          <a:ln w="9525">
            <a:solidFill>
              <a:schemeClr val="tx1"/>
            </a:solidFill>
            <a:miter lim="800000"/>
            <a:headEnd/>
            <a:tailEnd/>
          </a:ln>
        </p:spPr>
        <p:txBody>
          <a:bodyPr anchor="ctr">
            <a:prstTxWarp prst="textNoShape">
              <a:avLst/>
            </a:prstTxWarp>
            <a:spAutoFit/>
          </a:bodyPr>
          <a:lstStyle/>
          <a:p>
            <a:endParaRPr lang="en-US"/>
          </a:p>
        </p:txBody>
      </p:sp>
      <p:cxnSp>
        <p:nvCxnSpPr>
          <p:cNvPr id="28679" name="AutoShape 1041"/>
          <p:cNvCxnSpPr>
            <a:cxnSpLocks noChangeShapeType="1"/>
            <a:stCxn id="28691" idx="0"/>
            <a:endCxn id="28678" idx="2"/>
          </p:cNvCxnSpPr>
          <p:nvPr/>
        </p:nvCxnSpPr>
        <p:spPr bwMode="auto">
          <a:xfrm flipH="1" flipV="1">
            <a:off x="1638300" y="4061670"/>
            <a:ext cx="611189" cy="167430"/>
          </a:xfrm>
          <a:prstGeom prst="straightConnector1">
            <a:avLst/>
          </a:prstGeom>
          <a:noFill/>
          <a:ln w="9525">
            <a:solidFill>
              <a:schemeClr val="tx1"/>
            </a:solidFill>
            <a:miter lim="800000"/>
            <a:headEnd/>
            <a:tailEnd type="triangle" w="med" len="med"/>
          </a:ln>
        </p:spPr>
      </p:cxnSp>
      <p:sp>
        <p:nvSpPr>
          <p:cNvPr id="28680" name="Rectangle 1044"/>
          <p:cNvSpPr>
            <a:spLocks noChangeArrowheads="1"/>
          </p:cNvSpPr>
          <p:nvPr/>
        </p:nvSpPr>
        <p:spPr bwMode="auto">
          <a:xfrm>
            <a:off x="4724400" y="3600005"/>
            <a:ext cx="533400" cy="461665"/>
          </a:xfrm>
          <a:prstGeom prst="rect">
            <a:avLst/>
          </a:prstGeom>
          <a:noFill/>
          <a:ln w="9525">
            <a:solidFill>
              <a:schemeClr val="tx1"/>
            </a:solidFill>
            <a:miter lim="800000"/>
            <a:headEnd/>
            <a:tailEnd/>
          </a:ln>
        </p:spPr>
        <p:txBody>
          <a:bodyPr anchor="ctr">
            <a:prstTxWarp prst="textNoShape">
              <a:avLst/>
            </a:prstTxWarp>
            <a:spAutoFit/>
          </a:bodyPr>
          <a:lstStyle/>
          <a:p>
            <a:endParaRPr lang="en-US"/>
          </a:p>
        </p:txBody>
      </p:sp>
      <p:cxnSp>
        <p:nvCxnSpPr>
          <p:cNvPr id="28681" name="AutoShape 1045"/>
          <p:cNvCxnSpPr>
            <a:cxnSpLocks noChangeShapeType="1"/>
            <a:stCxn id="28692" idx="0"/>
            <a:endCxn id="28680" idx="2"/>
          </p:cNvCxnSpPr>
          <p:nvPr/>
        </p:nvCxnSpPr>
        <p:spPr bwMode="auto">
          <a:xfrm flipV="1">
            <a:off x="3944146" y="4061670"/>
            <a:ext cx="1046954" cy="167430"/>
          </a:xfrm>
          <a:prstGeom prst="straightConnector1">
            <a:avLst/>
          </a:prstGeom>
          <a:noFill/>
          <a:ln w="9525">
            <a:solidFill>
              <a:schemeClr val="tx1"/>
            </a:solidFill>
            <a:miter lim="800000"/>
            <a:headEnd/>
            <a:tailEnd type="triangle" w="med" len="med"/>
          </a:ln>
        </p:spPr>
      </p:cxnSp>
      <p:sp>
        <p:nvSpPr>
          <p:cNvPr id="28682" name="Rectangle 1046"/>
          <p:cNvSpPr>
            <a:spLocks noChangeArrowheads="1"/>
          </p:cNvSpPr>
          <p:nvPr/>
        </p:nvSpPr>
        <p:spPr bwMode="auto">
          <a:xfrm>
            <a:off x="5257800" y="3600005"/>
            <a:ext cx="533400" cy="461665"/>
          </a:xfrm>
          <a:prstGeom prst="rect">
            <a:avLst/>
          </a:prstGeom>
          <a:noFill/>
          <a:ln w="9525">
            <a:solidFill>
              <a:schemeClr val="tx1"/>
            </a:solidFill>
            <a:miter lim="800000"/>
            <a:headEnd/>
            <a:tailEnd/>
          </a:ln>
        </p:spPr>
        <p:txBody>
          <a:bodyPr wrap="square" anchor="ctr">
            <a:prstTxWarp prst="textNoShape">
              <a:avLst/>
            </a:prstTxWarp>
            <a:spAutoFit/>
          </a:bodyPr>
          <a:lstStyle/>
          <a:p>
            <a:endParaRPr lang="en-US"/>
          </a:p>
        </p:txBody>
      </p:sp>
      <p:cxnSp>
        <p:nvCxnSpPr>
          <p:cNvPr id="28683" name="AutoShape 1047"/>
          <p:cNvCxnSpPr>
            <a:cxnSpLocks noChangeShapeType="1"/>
            <a:stCxn id="28693" idx="0"/>
            <a:endCxn id="28682" idx="2"/>
          </p:cNvCxnSpPr>
          <p:nvPr/>
        </p:nvCxnSpPr>
        <p:spPr bwMode="auto">
          <a:xfrm flipV="1">
            <a:off x="5486402" y="4061670"/>
            <a:ext cx="38098" cy="167430"/>
          </a:xfrm>
          <a:prstGeom prst="straightConnector1">
            <a:avLst/>
          </a:prstGeom>
          <a:noFill/>
          <a:ln w="9525">
            <a:solidFill>
              <a:schemeClr val="tx1"/>
            </a:solidFill>
            <a:miter lim="800000"/>
            <a:headEnd/>
            <a:tailEnd type="triangle" w="med" len="med"/>
          </a:ln>
        </p:spPr>
      </p:cxnSp>
      <p:sp>
        <p:nvSpPr>
          <p:cNvPr id="28684" name="Rectangle 1048"/>
          <p:cNvSpPr>
            <a:spLocks noChangeArrowheads="1"/>
          </p:cNvSpPr>
          <p:nvPr/>
        </p:nvSpPr>
        <p:spPr bwMode="auto">
          <a:xfrm>
            <a:off x="6934200" y="3569643"/>
            <a:ext cx="228600" cy="461665"/>
          </a:xfrm>
          <a:prstGeom prst="rect">
            <a:avLst/>
          </a:prstGeom>
          <a:noFill/>
          <a:ln w="9525">
            <a:solidFill>
              <a:schemeClr val="tx1"/>
            </a:solidFill>
            <a:miter lim="800000"/>
            <a:headEnd/>
            <a:tailEnd/>
          </a:ln>
        </p:spPr>
        <p:txBody>
          <a:bodyPr anchor="ctr">
            <a:prstTxWarp prst="textNoShape">
              <a:avLst/>
            </a:prstTxWarp>
            <a:spAutoFit/>
          </a:bodyPr>
          <a:lstStyle/>
          <a:p>
            <a:endParaRPr lang="en-US"/>
          </a:p>
        </p:txBody>
      </p:sp>
      <p:cxnSp>
        <p:nvCxnSpPr>
          <p:cNvPr id="28685" name="AutoShape 1049"/>
          <p:cNvCxnSpPr>
            <a:cxnSpLocks noChangeShapeType="1"/>
            <a:stCxn id="28694" idx="0"/>
            <a:endCxn id="28684" idx="2"/>
          </p:cNvCxnSpPr>
          <p:nvPr/>
        </p:nvCxnSpPr>
        <p:spPr bwMode="auto">
          <a:xfrm flipV="1">
            <a:off x="6658771" y="4031308"/>
            <a:ext cx="389729" cy="197792"/>
          </a:xfrm>
          <a:prstGeom prst="straightConnector1">
            <a:avLst/>
          </a:prstGeom>
          <a:noFill/>
          <a:ln w="9525">
            <a:solidFill>
              <a:schemeClr val="tx1"/>
            </a:solidFill>
            <a:miter lim="800000"/>
            <a:headEnd/>
            <a:tailEnd type="triangle" w="med" len="med"/>
          </a:ln>
        </p:spPr>
      </p:cxnSp>
      <p:sp>
        <p:nvSpPr>
          <p:cNvPr id="1255451" name="Text Box 1051"/>
          <p:cNvSpPr txBox="1">
            <a:spLocks noChangeArrowheads="1"/>
          </p:cNvSpPr>
          <p:nvPr/>
        </p:nvSpPr>
        <p:spPr bwMode="auto">
          <a:xfrm>
            <a:off x="1062038" y="4629150"/>
            <a:ext cx="6202089" cy="461665"/>
          </a:xfrm>
          <a:prstGeom prst="rect">
            <a:avLst/>
          </a:prstGeom>
          <a:noFill/>
          <a:ln w="9525">
            <a:noFill/>
            <a:miter lim="800000"/>
            <a:headEnd/>
            <a:tailEnd/>
          </a:ln>
        </p:spPr>
        <p:txBody>
          <a:bodyPr wrap="none">
            <a:prstTxWarp prst="textNoShape">
              <a:avLst/>
            </a:prstTxWarp>
            <a:spAutoFit/>
          </a:bodyPr>
          <a:lstStyle/>
          <a:p>
            <a:r>
              <a:rPr lang="en-US" dirty="0">
                <a:latin typeface="Calibri"/>
                <a:cs typeface="Calibri"/>
              </a:rPr>
              <a:t>End-user can express query entirely in hiragana!</a:t>
            </a:r>
          </a:p>
        </p:txBody>
      </p:sp>
    </p:spTree>
    <p:extLst>
      <p:ext uri="{BB962C8B-B14F-4D97-AF65-F5344CB8AC3E}">
        <p14:creationId xmlns:p14="http://schemas.microsoft.com/office/powerpoint/2010/main" val="27456748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54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5542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554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5542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55427">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542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5543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67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67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67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68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68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68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868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68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6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2554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5437" grpId="0"/>
      <p:bldP spid="28678" grpId="0" animBg="1"/>
      <p:bldP spid="28680" grpId="0" animBg="1"/>
      <p:bldP spid="28682" grpId="0" animBg="1"/>
      <p:bldP spid="28684" grpId="0" animBg="1"/>
      <p:bldP spid="125545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t>Word </a:t>
            </a:r>
            <a:r>
              <a:rPr lang="en-US" dirty="0" smtClean="0"/>
              <a:t>Tokenization in </a:t>
            </a:r>
            <a:r>
              <a:rPr lang="en-US" dirty="0"/>
              <a:t>Chinese</a:t>
            </a:r>
          </a:p>
        </p:txBody>
      </p:sp>
      <p:sp>
        <p:nvSpPr>
          <p:cNvPr id="29699" name="Rectangle 3"/>
          <p:cNvSpPr>
            <a:spLocks noGrp="1" noChangeArrowheads="1"/>
          </p:cNvSpPr>
          <p:nvPr>
            <p:ph sz="quarter" idx="1"/>
          </p:nvPr>
        </p:nvSpPr>
        <p:spPr/>
        <p:txBody>
          <a:bodyPr/>
          <a:lstStyle/>
          <a:p>
            <a:r>
              <a:rPr lang="en-US" dirty="0" smtClean="0"/>
              <a:t>Also called </a:t>
            </a:r>
            <a:r>
              <a:rPr lang="en-US" b="1" dirty="0" smtClean="0"/>
              <a:t>Word Segmentation</a:t>
            </a:r>
          </a:p>
          <a:p>
            <a:r>
              <a:rPr lang="en-US" dirty="0" smtClean="0"/>
              <a:t>Chinese </a:t>
            </a:r>
            <a:r>
              <a:rPr lang="en-US" dirty="0"/>
              <a:t>w</a:t>
            </a:r>
            <a:r>
              <a:rPr lang="en-US" dirty="0" smtClean="0"/>
              <a:t>ords are composed </a:t>
            </a:r>
            <a:r>
              <a:rPr lang="en-US" dirty="0"/>
              <a:t>of characters</a:t>
            </a:r>
          </a:p>
          <a:p>
            <a:pPr lvl="1"/>
            <a:r>
              <a:rPr lang="en-US" dirty="0"/>
              <a:t>Characters are generally 1 syllable and 1 morpheme.</a:t>
            </a:r>
          </a:p>
          <a:p>
            <a:pPr lvl="1"/>
            <a:r>
              <a:rPr lang="en-US" dirty="0"/>
              <a:t>Average word is 2.4 characters long.</a:t>
            </a:r>
          </a:p>
          <a:p>
            <a:r>
              <a:rPr lang="en-US" dirty="0"/>
              <a:t>Standard </a:t>
            </a:r>
            <a:r>
              <a:rPr lang="en-US" dirty="0" smtClean="0"/>
              <a:t>baseline segmentation </a:t>
            </a:r>
            <a:r>
              <a:rPr lang="en-US" dirty="0"/>
              <a:t>algorithm: </a:t>
            </a:r>
          </a:p>
          <a:p>
            <a:pPr lvl="1"/>
            <a:r>
              <a:rPr lang="en-US" dirty="0"/>
              <a:t>Maximum Matching </a:t>
            </a:r>
            <a:r>
              <a:rPr lang="en-US" dirty="0" smtClean="0"/>
              <a:t> (</a:t>
            </a:r>
            <a:r>
              <a:rPr lang="en-US" dirty="0"/>
              <a:t>also called Greedy)</a:t>
            </a:r>
          </a:p>
        </p:txBody>
      </p:sp>
    </p:spTree>
    <p:extLst>
      <p:ext uri="{BB962C8B-B14F-4D97-AF65-F5344CB8AC3E}">
        <p14:creationId xmlns:p14="http://schemas.microsoft.com/office/powerpoint/2010/main" val="162727380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Maximum Matching</a:t>
            </a:r>
            <a:br>
              <a:rPr lang="en-US"/>
            </a:br>
            <a:r>
              <a:rPr lang="en-US"/>
              <a:t>Word Segmentation Algorithm</a:t>
            </a:r>
          </a:p>
        </p:txBody>
      </p:sp>
      <p:pic>
        <p:nvPicPr>
          <p:cNvPr id="2" name="Content Placeholder 1"/>
          <p:cNvPicPr>
            <a:picLocks noGrp="1" noChangeAspect="1"/>
          </p:cNvPicPr>
          <p:nvPr>
            <p:ph sz="quarter" idx="1"/>
          </p:nvPr>
        </p:nvPicPr>
        <p:blipFill>
          <a:blip r:embed="rId3"/>
          <a:srcRect l="-18659" r="-18659"/>
          <a:stretch>
            <a:fillRect/>
          </a:stretch>
        </p:blipFill>
        <p:spPr/>
      </p:pic>
    </p:spTree>
    <p:extLst>
      <p:ext uri="{BB962C8B-B14F-4D97-AF65-F5344CB8AC3E}">
        <p14:creationId xmlns:p14="http://schemas.microsoft.com/office/powerpoint/2010/main" val="51017489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219200" y="-171450"/>
            <a:ext cx="7772400" cy="857250"/>
          </a:xfrm>
        </p:spPr>
        <p:txBody>
          <a:bodyPr/>
          <a:lstStyle/>
          <a:p>
            <a:r>
              <a:rPr lang="en-US" dirty="0" smtClean="0"/>
              <a:t>Max-match segmentation illustration</a:t>
            </a:r>
            <a:endParaRPr lang="en-US" dirty="0"/>
          </a:p>
        </p:txBody>
      </p:sp>
      <p:sp>
        <p:nvSpPr>
          <p:cNvPr id="33795" name="Rectangle 3"/>
          <p:cNvSpPr>
            <a:spLocks noGrp="1" noChangeArrowheads="1"/>
          </p:cNvSpPr>
          <p:nvPr>
            <p:ph sz="quarter" idx="1"/>
          </p:nvPr>
        </p:nvSpPr>
        <p:spPr>
          <a:xfrm>
            <a:off x="533400" y="990600"/>
            <a:ext cx="8763000" cy="4152900"/>
          </a:xfrm>
        </p:spPr>
        <p:txBody>
          <a:bodyPr/>
          <a:lstStyle/>
          <a:p>
            <a:r>
              <a:rPr lang="en-US" sz="2800" dirty="0" err="1" smtClean="0"/>
              <a:t>Thecat</a:t>
            </a:r>
            <a:r>
              <a:rPr lang="en-US" sz="2800" dirty="0" err="1"/>
              <a:t>i</a:t>
            </a:r>
            <a:r>
              <a:rPr lang="en-US" sz="2800" dirty="0" err="1" smtClean="0"/>
              <a:t>nthehat</a:t>
            </a:r>
            <a:endParaRPr lang="en-US" sz="2800" dirty="0" smtClean="0"/>
          </a:p>
          <a:p>
            <a:r>
              <a:rPr lang="en-US" sz="2800" dirty="0" err="1" smtClean="0"/>
              <a:t>Thetabledownthere</a:t>
            </a:r>
            <a:endParaRPr lang="en-US" sz="2800" dirty="0" smtClean="0"/>
          </a:p>
          <a:p>
            <a:endParaRPr lang="en-US" dirty="0" smtClean="0"/>
          </a:p>
          <a:p>
            <a:r>
              <a:rPr lang="en-US" dirty="0" smtClean="0"/>
              <a:t>Doesn’t </a:t>
            </a:r>
            <a:r>
              <a:rPr lang="en-US" dirty="0"/>
              <a:t>generally work in </a:t>
            </a:r>
            <a:r>
              <a:rPr lang="en-US" dirty="0" smtClean="0"/>
              <a:t>English</a:t>
            </a:r>
            <a:r>
              <a:rPr lang="en-US" dirty="0"/>
              <a:t>!</a:t>
            </a:r>
          </a:p>
          <a:p>
            <a:endParaRPr lang="en-US" dirty="0" smtClean="0"/>
          </a:p>
          <a:p>
            <a:r>
              <a:rPr lang="en-US" dirty="0" smtClean="0"/>
              <a:t>But </a:t>
            </a:r>
            <a:r>
              <a:rPr lang="en-US" dirty="0"/>
              <a:t>works astonishingly well in Chinese</a:t>
            </a:r>
          </a:p>
          <a:p>
            <a:pPr lvl="1" eaLnBrk="1" hangingPunct="1"/>
            <a:r>
              <a:rPr lang="ja-JP" altLang="en-US" dirty="0">
                <a:cs typeface="ＭＳ Ｐゴシック" charset="-128"/>
                <a:sym typeface="Symbol" charset="2"/>
              </a:rPr>
              <a:t>莎拉波娃现在居住在美国东南部的佛罗里达。</a:t>
            </a:r>
            <a:endParaRPr lang="en-US" altLang="ja-JP" dirty="0">
              <a:cs typeface="ＭＳ Ｐゴシック" charset="-128"/>
              <a:sym typeface="Symbol" charset="2"/>
            </a:endParaRPr>
          </a:p>
          <a:p>
            <a:pPr lvl="1" eaLnBrk="1" hangingPunct="1"/>
            <a:r>
              <a:rPr lang="ja-JP" altLang="en-US" dirty="0">
                <a:cs typeface="ＭＳ Ｐゴシック" charset="-128"/>
                <a:sym typeface="Symbol" charset="2"/>
              </a:rPr>
              <a:t>莎拉波娃</a:t>
            </a:r>
            <a:r>
              <a:rPr lang="en-US" altLang="ja-JP" dirty="0">
                <a:cs typeface="ＭＳ Ｐゴシック" charset="-128"/>
                <a:sym typeface="Symbol" charset="2"/>
              </a:rPr>
              <a:t>  </a:t>
            </a:r>
            <a:r>
              <a:rPr lang="ja-JP" altLang="en-US" dirty="0">
                <a:cs typeface="ＭＳ Ｐゴシック" charset="-128"/>
                <a:sym typeface="Symbol" charset="2"/>
              </a:rPr>
              <a:t>现在</a:t>
            </a:r>
            <a:r>
              <a:rPr lang="en-US" altLang="ja-JP" dirty="0">
                <a:cs typeface="ＭＳ Ｐゴシック" charset="-128"/>
                <a:sym typeface="Symbol" charset="2"/>
              </a:rPr>
              <a:t>   </a:t>
            </a:r>
            <a:r>
              <a:rPr lang="ja-JP" altLang="en-US" dirty="0">
                <a:cs typeface="ＭＳ Ｐゴシック" charset="-128"/>
                <a:sym typeface="Symbol" charset="2"/>
              </a:rPr>
              <a:t>居住</a:t>
            </a:r>
            <a:r>
              <a:rPr lang="en-US" altLang="ja-JP" dirty="0">
                <a:cs typeface="ＭＳ Ｐゴシック" charset="-128"/>
                <a:sym typeface="Symbol" charset="2"/>
              </a:rPr>
              <a:t>   </a:t>
            </a:r>
            <a:r>
              <a:rPr lang="ja-JP" altLang="en-US" dirty="0">
                <a:cs typeface="ＭＳ Ｐゴシック" charset="-128"/>
                <a:sym typeface="Symbol" charset="2"/>
              </a:rPr>
              <a:t>在</a:t>
            </a:r>
            <a:r>
              <a:rPr lang="en-US" altLang="ja-JP" dirty="0">
                <a:cs typeface="ＭＳ Ｐゴシック" charset="-128"/>
                <a:sym typeface="Symbol" charset="2"/>
              </a:rPr>
              <a:t>  </a:t>
            </a:r>
            <a:r>
              <a:rPr lang="ja-JP" altLang="en-US" dirty="0">
                <a:cs typeface="ＭＳ Ｐゴシック" charset="-128"/>
                <a:sym typeface="Symbol" charset="2"/>
              </a:rPr>
              <a:t>美国</a:t>
            </a:r>
            <a:r>
              <a:rPr lang="en-US" altLang="ja-JP" dirty="0">
                <a:cs typeface="ＭＳ Ｐゴシック" charset="-128"/>
                <a:sym typeface="Symbol" charset="2"/>
              </a:rPr>
              <a:t>   </a:t>
            </a:r>
            <a:r>
              <a:rPr lang="ja-JP" altLang="en-US" dirty="0">
                <a:cs typeface="ＭＳ Ｐゴシック" charset="-128"/>
                <a:sym typeface="Symbol" charset="2"/>
              </a:rPr>
              <a:t>东南部</a:t>
            </a:r>
            <a:r>
              <a:rPr lang="en-US" altLang="ja-JP" dirty="0">
                <a:cs typeface="ＭＳ Ｐゴシック" charset="-128"/>
                <a:sym typeface="Symbol" charset="2"/>
              </a:rPr>
              <a:t>     </a:t>
            </a:r>
            <a:r>
              <a:rPr lang="ja-JP" altLang="en-US" dirty="0">
                <a:cs typeface="ＭＳ Ｐゴシック" charset="-128"/>
                <a:sym typeface="Symbol" charset="2"/>
              </a:rPr>
              <a:t>的</a:t>
            </a:r>
            <a:r>
              <a:rPr lang="en-US" altLang="ja-JP" dirty="0">
                <a:cs typeface="ＭＳ Ｐゴシック" charset="-128"/>
                <a:sym typeface="Symbol" charset="2"/>
              </a:rPr>
              <a:t>  </a:t>
            </a:r>
            <a:r>
              <a:rPr lang="ja-JP" altLang="en-US" dirty="0">
                <a:cs typeface="ＭＳ Ｐゴシック" charset="-128"/>
                <a:sym typeface="Symbol" charset="2"/>
              </a:rPr>
              <a:t>佛罗里达</a:t>
            </a:r>
            <a:endParaRPr lang="en-US" altLang="ja-JP" sz="2400" dirty="0"/>
          </a:p>
          <a:p>
            <a:r>
              <a:rPr lang="en-US" dirty="0" smtClean="0"/>
              <a:t>Modern probabilistic segmentation </a:t>
            </a:r>
            <a:r>
              <a:rPr lang="en-US" dirty="0"/>
              <a:t>algorithms </a:t>
            </a:r>
            <a:r>
              <a:rPr lang="en-US" dirty="0" smtClean="0"/>
              <a:t>even better</a:t>
            </a:r>
            <a:endParaRPr lang="en-US" dirty="0"/>
          </a:p>
        </p:txBody>
      </p:sp>
      <p:sp>
        <p:nvSpPr>
          <p:cNvPr id="2" name="TextBox 1"/>
          <p:cNvSpPr txBox="1"/>
          <p:nvPr/>
        </p:nvSpPr>
        <p:spPr>
          <a:xfrm>
            <a:off x="4953000" y="1504950"/>
            <a:ext cx="3352800" cy="400110"/>
          </a:xfrm>
          <a:prstGeom prst="rect">
            <a:avLst/>
          </a:prstGeom>
          <a:noFill/>
        </p:spPr>
        <p:txBody>
          <a:bodyPr wrap="square" rtlCol="0">
            <a:spAutoFit/>
          </a:bodyPr>
          <a:lstStyle/>
          <a:p>
            <a:pPr marL="0" lvl="1"/>
            <a:r>
              <a:rPr lang="en-US" sz="2000" dirty="0"/>
              <a:t>the table down </a:t>
            </a:r>
            <a:r>
              <a:rPr lang="en-US" sz="2000" dirty="0" smtClean="0"/>
              <a:t>there</a:t>
            </a:r>
            <a:endParaRPr lang="en-US" sz="2000" dirty="0"/>
          </a:p>
        </p:txBody>
      </p:sp>
      <p:sp>
        <p:nvSpPr>
          <p:cNvPr id="5" name="TextBox 4"/>
          <p:cNvSpPr txBox="1"/>
          <p:nvPr/>
        </p:nvSpPr>
        <p:spPr>
          <a:xfrm>
            <a:off x="4953000" y="1047750"/>
            <a:ext cx="2971800" cy="400110"/>
          </a:xfrm>
          <a:prstGeom prst="rect">
            <a:avLst/>
          </a:prstGeom>
          <a:noFill/>
        </p:spPr>
        <p:txBody>
          <a:bodyPr wrap="square" rtlCol="0">
            <a:spAutoFit/>
          </a:bodyPr>
          <a:lstStyle/>
          <a:p>
            <a:pPr marL="0" lvl="1"/>
            <a:r>
              <a:rPr lang="en-US" sz="2000" dirty="0" smtClean="0"/>
              <a:t>the cat in the hat</a:t>
            </a:r>
            <a:endParaRPr lang="en-US" sz="2000" dirty="0"/>
          </a:p>
        </p:txBody>
      </p:sp>
      <p:sp>
        <p:nvSpPr>
          <p:cNvPr id="6" name="TextBox 5"/>
          <p:cNvSpPr txBox="1"/>
          <p:nvPr/>
        </p:nvSpPr>
        <p:spPr>
          <a:xfrm>
            <a:off x="4953000" y="1962150"/>
            <a:ext cx="3352800" cy="400110"/>
          </a:xfrm>
          <a:prstGeom prst="rect">
            <a:avLst/>
          </a:prstGeom>
          <a:noFill/>
        </p:spPr>
        <p:txBody>
          <a:bodyPr wrap="square" rtlCol="0">
            <a:spAutoFit/>
          </a:bodyPr>
          <a:lstStyle/>
          <a:p>
            <a:pPr marL="0" lvl="1"/>
            <a:r>
              <a:rPr lang="en-US" sz="2000" dirty="0"/>
              <a:t>t</a:t>
            </a:r>
            <a:r>
              <a:rPr lang="en-US" sz="2000" dirty="0" smtClean="0"/>
              <a:t>heta bled own there</a:t>
            </a:r>
            <a:endParaRPr lang="en-US" sz="2000" dirty="0"/>
          </a:p>
        </p:txBody>
      </p:sp>
    </p:spTree>
    <p:extLst>
      <p:ext uri="{BB962C8B-B14F-4D97-AF65-F5344CB8AC3E}">
        <p14:creationId xmlns:p14="http://schemas.microsoft.com/office/powerpoint/2010/main" val="31251003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5">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795">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37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2"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t>Regular expressions</a:t>
            </a:r>
          </a:p>
        </p:txBody>
      </p:sp>
      <p:sp>
        <p:nvSpPr>
          <p:cNvPr id="69635" name="Rectangle 3"/>
          <p:cNvSpPr>
            <a:spLocks noGrp="1" noChangeArrowheads="1"/>
          </p:cNvSpPr>
          <p:nvPr>
            <p:ph idx="1"/>
          </p:nvPr>
        </p:nvSpPr>
        <p:spPr>
          <a:xfrm>
            <a:off x="381000" y="1200150"/>
            <a:ext cx="8534400" cy="3543300"/>
          </a:xfrm>
        </p:spPr>
        <p:txBody>
          <a:bodyPr/>
          <a:lstStyle/>
          <a:p>
            <a:pPr eaLnBrk="1" hangingPunct="1"/>
            <a:r>
              <a:rPr lang="en-US" dirty="0"/>
              <a:t>A formal language for specifying text strings</a:t>
            </a:r>
          </a:p>
          <a:p>
            <a:pPr eaLnBrk="1" hangingPunct="1"/>
            <a:r>
              <a:rPr lang="en-US" dirty="0"/>
              <a:t>How can we search for any of these?</a:t>
            </a:r>
          </a:p>
          <a:p>
            <a:pPr lvl="1" eaLnBrk="1" hangingPunct="1"/>
            <a:r>
              <a:rPr lang="en-US" dirty="0"/>
              <a:t>woodchuck</a:t>
            </a:r>
          </a:p>
          <a:p>
            <a:pPr lvl="1" eaLnBrk="1" hangingPunct="1"/>
            <a:r>
              <a:rPr lang="en-US" dirty="0"/>
              <a:t>woodchucks</a:t>
            </a:r>
          </a:p>
          <a:p>
            <a:pPr lvl="1" eaLnBrk="1" hangingPunct="1"/>
            <a:r>
              <a:rPr lang="en-US" dirty="0"/>
              <a:t>Woodchuck</a:t>
            </a:r>
          </a:p>
          <a:p>
            <a:pPr lvl="1" eaLnBrk="1" hangingPunct="1"/>
            <a:r>
              <a:rPr lang="en-US" dirty="0" smtClean="0"/>
              <a:t>Woodchucks</a:t>
            </a:r>
          </a:p>
          <a:p>
            <a:pPr marL="457200" lvl="1" indent="0" eaLnBrk="1" hangingPunct="1">
              <a:buNone/>
            </a:pPr>
            <a:endParaRPr lang="en-US" dirty="0"/>
          </a:p>
          <a:p>
            <a:pPr eaLnBrk="1" hangingPunct="1"/>
            <a:endParaRPr lang="en-US" dirty="0"/>
          </a:p>
        </p:txBody>
      </p:sp>
      <p:pic>
        <p:nvPicPr>
          <p:cNvPr id="2" name="Picture 1" descr="220px-Groundhog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2190750"/>
            <a:ext cx="3657600" cy="2743200"/>
          </a:xfrm>
          <a:prstGeom prst="rect">
            <a:avLst/>
          </a:prstGeom>
        </p:spPr>
      </p:pic>
    </p:spTree>
    <p:extLst>
      <p:ext uri="{BB962C8B-B14F-4D97-AF65-F5344CB8AC3E}">
        <p14:creationId xmlns:p14="http://schemas.microsoft.com/office/powerpoint/2010/main" val="55574342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510778"/>
            <a:ext cx="4800600" cy="1298972"/>
          </a:xfrm>
        </p:spPr>
        <p:txBody>
          <a:bodyPr/>
          <a:lstStyle/>
          <a:p>
            <a:r>
              <a:rPr lang="en-US" sz="4400" dirty="0" smtClean="0"/>
              <a:t>Basic Text Processing</a:t>
            </a:r>
            <a:endParaRPr lang="en-US" sz="4400" dirty="0"/>
          </a:p>
        </p:txBody>
      </p:sp>
      <p:sp>
        <p:nvSpPr>
          <p:cNvPr id="8" name="Rectangle 3"/>
          <p:cNvSpPr>
            <a:spLocks noGrp="1" noChangeArrowheads="1"/>
          </p:cNvSpPr>
          <p:nvPr>
            <p:ph type="subTitle" idx="1"/>
          </p:nvPr>
        </p:nvSpPr>
        <p:spPr>
          <a:xfrm>
            <a:off x="4343400" y="2286000"/>
            <a:ext cx="4267200" cy="1714500"/>
          </a:xfrm>
        </p:spPr>
        <p:txBody>
          <a:bodyPr/>
          <a:lstStyle/>
          <a:p>
            <a:pPr eaLnBrk="1" hangingPunct="1"/>
            <a:endParaRPr lang="en-US" dirty="0">
              <a:solidFill>
                <a:srgbClr val="A50021"/>
              </a:solidFill>
              <a:latin typeface="Calibri" charset="0"/>
            </a:endParaRPr>
          </a:p>
          <a:p>
            <a:pPr eaLnBrk="1" hangingPunct="1">
              <a:spcAft>
                <a:spcPts val="600"/>
              </a:spcAft>
            </a:pPr>
            <a:r>
              <a:rPr lang="en-US" sz="3200" dirty="0" smtClean="0">
                <a:solidFill>
                  <a:srgbClr val="A50021"/>
                </a:solidFill>
                <a:latin typeface="Calibri" charset="0"/>
              </a:rPr>
              <a:t>Word Normalization and Stemming</a:t>
            </a:r>
            <a:endParaRPr lang="en-US" sz="3200" dirty="0">
              <a:latin typeface="Calibri" charset="0"/>
            </a:endParaRPr>
          </a:p>
          <a:p>
            <a:pPr eaLnBrk="1" hangingPunct="1"/>
            <a:endParaRPr lang="en-US" dirty="0">
              <a:latin typeface="Calibri" charset="0"/>
            </a:endParaRPr>
          </a:p>
        </p:txBody>
      </p:sp>
    </p:spTree>
    <p:extLst>
      <p:ext uri="{BB962C8B-B14F-4D97-AF65-F5344CB8AC3E}">
        <p14:creationId xmlns:p14="http://schemas.microsoft.com/office/powerpoint/2010/main" val="424403083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050"/>
          <p:cNvSpPr>
            <a:spLocks noGrp="1" noChangeArrowheads="1"/>
          </p:cNvSpPr>
          <p:nvPr>
            <p:ph type="title"/>
          </p:nvPr>
        </p:nvSpPr>
        <p:spPr>
          <a:xfrm>
            <a:off x="1371600" y="209550"/>
            <a:ext cx="7467600" cy="742950"/>
          </a:xfrm>
        </p:spPr>
        <p:txBody>
          <a:bodyPr/>
          <a:lstStyle/>
          <a:p>
            <a:pPr eaLnBrk="1" hangingPunct="1"/>
            <a:r>
              <a:rPr lang="en-US" dirty="0"/>
              <a:t>Normalization</a:t>
            </a:r>
          </a:p>
        </p:txBody>
      </p:sp>
      <p:sp>
        <p:nvSpPr>
          <p:cNvPr id="35843" name="Rectangle 2051"/>
          <p:cNvSpPr>
            <a:spLocks noGrp="1" noChangeArrowheads="1"/>
          </p:cNvSpPr>
          <p:nvPr>
            <p:ph sz="quarter" idx="1"/>
          </p:nvPr>
        </p:nvSpPr>
        <p:spPr/>
        <p:txBody>
          <a:bodyPr/>
          <a:lstStyle/>
          <a:p>
            <a:pPr eaLnBrk="1" hangingPunct="1"/>
            <a:r>
              <a:rPr lang="en-US" dirty="0">
                <a:sym typeface="Symbol" charset="2"/>
              </a:rPr>
              <a:t>Need to “normalize” terms </a:t>
            </a:r>
          </a:p>
          <a:p>
            <a:pPr lvl="1" eaLnBrk="1" hangingPunct="1"/>
            <a:r>
              <a:rPr lang="en-US" dirty="0" smtClean="0">
                <a:sym typeface="Symbol" charset="2"/>
              </a:rPr>
              <a:t>Information Retrieval: </a:t>
            </a:r>
            <a:r>
              <a:rPr lang="en-US" dirty="0">
                <a:sym typeface="Symbol" charset="2"/>
              </a:rPr>
              <a:t>indexed text &amp; query terms must have same form.</a:t>
            </a:r>
          </a:p>
          <a:p>
            <a:pPr lvl="2" eaLnBrk="1" hangingPunct="1"/>
            <a:r>
              <a:rPr lang="en-US" sz="1800" dirty="0">
                <a:sym typeface="Symbol" charset="2"/>
              </a:rPr>
              <a:t>We want to match </a:t>
            </a:r>
            <a:r>
              <a:rPr lang="en-US" sz="1800" b="1" i="1" dirty="0">
                <a:sym typeface="Symbol" charset="2"/>
              </a:rPr>
              <a:t>U.S.A.</a:t>
            </a:r>
            <a:r>
              <a:rPr lang="en-US" sz="1800" dirty="0">
                <a:sym typeface="Symbol" charset="2"/>
              </a:rPr>
              <a:t> and </a:t>
            </a:r>
            <a:r>
              <a:rPr lang="en-US" sz="1800" b="1" i="1" dirty="0">
                <a:sym typeface="Symbol" charset="2"/>
              </a:rPr>
              <a:t>USA</a:t>
            </a:r>
            <a:endParaRPr lang="en-US" sz="1800" dirty="0">
              <a:sym typeface="Symbol" charset="2"/>
            </a:endParaRPr>
          </a:p>
          <a:p>
            <a:pPr eaLnBrk="1" hangingPunct="1"/>
            <a:r>
              <a:rPr lang="en-US" dirty="0" smtClean="0">
                <a:sym typeface="Symbol" charset="2"/>
              </a:rPr>
              <a:t>We implicitly define </a:t>
            </a:r>
            <a:r>
              <a:rPr lang="en-US" dirty="0">
                <a:sym typeface="Symbol" charset="2"/>
              </a:rPr>
              <a:t>equivalence classes of terms</a:t>
            </a:r>
          </a:p>
          <a:p>
            <a:pPr lvl="1" eaLnBrk="1" hangingPunct="1"/>
            <a:r>
              <a:rPr lang="en-US" dirty="0">
                <a:sym typeface="Symbol" charset="2"/>
              </a:rPr>
              <a:t>e.g., </a:t>
            </a:r>
            <a:r>
              <a:rPr lang="en-US" dirty="0" smtClean="0">
                <a:sym typeface="Symbol" charset="2"/>
              </a:rPr>
              <a:t>deleting </a:t>
            </a:r>
            <a:r>
              <a:rPr lang="en-US" dirty="0">
                <a:sym typeface="Symbol" charset="2"/>
              </a:rPr>
              <a:t>periods in a term</a:t>
            </a:r>
          </a:p>
          <a:p>
            <a:pPr eaLnBrk="1" hangingPunct="1"/>
            <a:r>
              <a:rPr lang="en-US" dirty="0" smtClean="0">
                <a:sym typeface="Symbol" charset="2"/>
              </a:rPr>
              <a:t>Alternative: asymmetric </a:t>
            </a:r>
            <a:r>
              <a:rPr lang="en-US" dirty="0">
                <a:sym typeface="Symbol" charset="2"/>
              </a:rPr>
              <a:t>expansion:</a:t>
            </a:r>
          </a:p>
          <a:p>
            <a:pPr lvl="1" eaLnBrk="1" hangingPunct="1"/>
            <a:r>
              <a:rPr lang="en-US" sz="1600" dirty="0">
                <a:sym typeface="Symbol" charset="2"/>
              </a:rPr>
              <a:t>Enter: </a:t>
            </a:r>
            <a:r>
              <a:rPr lang="en-US" sz="1600" b="1" i="1" dirty="0">
                <a:sym typeface="Symbol" charset="2"/>
              </a:rPr>
              <a:t>window</a:t>
            </a:r>
            <a:r>
              <a:rPr lang="en-US" sz="1600" dirty="0">
                <a:sym typeface="Symbol" charset="2"/>
              </a:rPr>
              <a:t>	Search: </a:t>
            </a:r>
            <a:r>
              <a:rPr lang="en-US" sz="1600" b="1" i="1" dirty="0">
                <a:sym typeface="Symbol" charset="2"/>
              </a:rPr>
              <a:t>window, windows</a:t>
            </a:r>
          </a:p>
          <a:p>
            <a:pPr lvl="1" eaLnBrk="1" hangingPunct="1"/>
            <a:r>
              <a:rPr lang="en-US" sz="1600" dirty="0">
                <a:sym typeface="Symbol" charset="2"/>
              </a:rPr>
              <a:t>Enter: </a:t>
            </a:r>
            <a:r>
              <a:rPr lang="en-US" sz="1600" b="1" i="1" dirty="0">
                <a:sym typeface="Symbol" charset="2"/>
              </a:rPr>
              <a:t>windows</a:t>
            </a:r>
            <a:r>
              <a:rPr lang="en-US" sz="1600" dirty="0">
                <a:sym typeface="Symbol" charset="2"/>
              </a:rPr>
              <a:t>	Search: </a:t>
            </a:r>
            <a:r>
              <a:rPr lang="en-US" sz="1600" b="1" i="1" dirty="0">
                <a:sym typeface="Symbol" charset="2"/>
              </a:rPr>
              <a:t>Windows, windows, window</a:t>
            </a:r>
          </a:p>
          <a:p>
            <a:pPr lvl="1" eaLnBrk="1" hangingPunct="1"/>
            <a:r>
              <a:rPr lang="en-US" sz="1600" dirty="0">
                <a:sym typeface="Symbol" charset="2"/>
              </a:rPr>
              <a:t>Enter: </a:t>
            </a:r>
            <a:r>
              <a:rPr lang="en-US" sz="1600" b="1" i="1" dirty="0">
                <a:sym typeface="Symbol" charset="2"/>
              </a:rPr>
              <a:t>Windows</a:t>
            </a:r>
            <a:r>
              <a:rPr lang="en-US" sz="1600" dirty="0">
                <a:sym typeface="Symbol" charset="2"/>
              </a:rPr>
              <a:t>	Search: </a:t>
            </a:r>
            <a:r>
              <a:rPr lang="en-US" sz="1600" b="1" i="1" dirty="0">
                <a:sym typeface="Symbol" charset="2"/>
              </a:rPr>
              <a:t>Windows</a:t>
            </a:r>
          </a:p>
          <a:p>
            <a:pPr eaLnBrk="1" hangingPunct="1"/>
            <a:r>
              <a:rPr lang="en-US" dirty="0">
                <a:sym typeface="Symbol" charset="2"/>
              </a:rPr>
              <a:t>Potentially more powerful, but less efficient</a:t>
            </a:r>
          </a:p>
          <a:p>
            <a:pPr lvl="1" eaLnBrk="1" hangingPunct="1"/>
            <a:endParaRPr lang="en-US" sz="1800" dirty="0">
              <a:sym typeface="Symbol" charset="2"/>
            </a:endParaRPr>
          </a:p>
        </p:txBody>
      </p:sp>
    </p:spTree>
    <p:extLst>
      <p:ext uri="{BB962C8B-B14F-4D97-AF65-F5344CB8AC3E}">
        <p14:creationId xmlns:p14="http://schemas.microsoft.com/office/powerpoint/2010/main" val="35431847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58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84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84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title"/>
          </p:nvPr>
        </p:nvSpPr>
        <p:spPr/>
        <p:txBody>
          <a:bodyPr/>
          <a:lstStyle/>
          <a:p>
            <a:pPr eaLnBrk="1" hangingPunct="1"/>
            <a:r>
              <a:rPr lang="en-US"/>
              <a:t>Case folding</a:t>
            </a:r>
          </a:p>
        </p:txBody>
      </p:sp>
      <p:sp>
        <p:nvSpPr>
          <p:cNvPr id="36867" name="Rectangle 7"/>
          <p:cNvSpPr>
            <a:spLocks noGrp="1" noChangeArrowheads="1"/>
          </p:cNvSpPr>
          <p:nvPr>
            <p:ph sz="quarter" idx="1"/>
          </p:nvPr>
        </p:nvSpPr>
        <p:spPr/>
        <p:txBody>
          <a:bodyPr/>
          <a:lstStyle/>
          <a:p>
            <a:pPr eaLnBrk="1" hangingPunct="1"/>
            <a:r>
              <a:rPr lang="en-US" sz="2800" dirty="0" smtClean="0"/>
              <a:t>Applications like IR: reduce </a:t>
            </a:r>
            <a:r>
              <a:rPr lang="en-US" sz="2800" dirty="0"/>
              <a:t>all letters to lower case</a:t>
            </a:r>
          </a:p>
          <a:p>
            <a:pPr lvl="1" eaLnBrk="1" hangingPunct="1"/>
            <a:r>
              <a:rPr lang="en-US" sz="2400" dirty="0" smtClean="0"/>
              <a:t>Since users tend to use lower case</a:t>
            </a:r>
          </a:p>
          <a:p>
            <a:pPr lvl="1" eaLnBrk="1" hangingPunct="1"/>
            <a:r>
              <a:rPr lang="en-US" sz="2400" dirty="0" smtClean="0"/>
              <a:t>Possible exception</a:t>
            </a:r>
            <a:r>
              <a:rPr lang="en-US" sz="2400" dirty="0"/>
              <a:t>: upper case in mid-sentence?</a:t>
            </a:r>
          </a:p>
          <a:p>
            <a:pPr lvl="2" eaLnBrk="1" hangingPunct="1"/>
            <a:r>
              <a:rPr lang="en-US" sz="2000" dirty="0"/>
              <a:t>e.g., </a:t>
            </a:r>
            <a:r>
              <a:rPr lang="en-US" sz="2000" b="1" i="1" dirty="0"/>
              <a:t>General Motors</a:t>
            </a:r>
          </a:p>
          <a:p>
            <a:pPr lvl="2" eaLnBrk="1" hangingPunct="1"/>
            <a:r>
              <a:rPr lang="en-US" sz="2000" b="1" i="1" dirty="0"/>
              <a:t>Fed</a:t>
            </a:r>
            <a:r>
              <a:rPr lang="en-US" sz="2000" dirty="0"/>
              <a:t> vs. </a:t>
            </a:r>
            <a:r>
              <a:rPr lang="en-US" sz="2000" b="1" i="1" dirty="0"/>
              <a:t>fed</a:t>
            </a:r>
          </a:p>
          <a:p>
            <a:pPr lvl="2" eaLnBrk="1" hangingPunct="1"/>
            <a:r>
              <a:rPr lang="en-US" sz="2000" b="1" i="1" dirty="0"/>
              <a:t>SAIL</a:t>
            </a:r>
            <a:r>
              <a:rPr lang="en-US" sz="2000" dirty="0"/>
              <a:t> vs. </a:t>
            </a:r>
            <a:r>
              <a:rPr lang="en-US" sz="2000" b="1" i="1" dirty="0"/>
              <a:t>sail</a:t>
            </a:r>
          </a:p>
          <a:p>
            <a:r>
              <a:rPr lang="en-US" sz="2800" dirty="0" smtClean="0"/>
              <a:t>For </a:t>
            </a:r>
            <a:r>
              <a:rPr lang="en-US" sz="2800" dirty="0"/>
              <a:t>sentiment analysis, MT, </a:t>
            </a:r>
            <a:r>
              <a:rPr lang="en-US" sz="2800" dirty="0" smtClean="0"/>
              <a:t>Information </a:t>
            </a:r>
            <a:r>
              <a:rPr lang="en-US" sz="2800" dirty="0"/>
              <a:t>extraction</a:t>
            </a:r>
          </a:p>
          <a:p>
            <a:pPr lvl="1"/>
            <a:r>
              <a:rPr lang="en-US" sz="2400" dirty="0"/>
              <a:t>Case is helpful </a:t>
            </a:r>
            <a:r>
              <a:rPr lang="en-US" sz="2400" dirty="0" smtClean="0"/>
              <a:t>(</a:t>
            </a:r>
            <a:r>
              <a:rPr lang="en-US" sz="2400" b="1" i="1" dirty="0" smtClean="0"/>
              <a:t>US</a:t>
            </a:r>
            <a:r>
              <a:rPr lang="en-US" sz="2400" dirty="0" smtClean="0"/>
              <a:t> versus </a:t>
            </a:r>
            <a:r>
              <a:rPr lang="en-US" sz="2400" b="1" i="1" dirty="0" smtClean="0"/>
              <a:t>us </a:t>
            </a:r>
            <a:r>
              <a:rPr lang="en-US" sz="2400" dirty="0" smtClean="0"/>
              <a:t>is </a:t>
            </a:r>
            <a:r>
              <a:rPr lang="en-US" sz="2400" dirty="0"/>
              <a:t>important)</a:t>
            </a:r>
          </a:p>
        </p:txBody>
      </p:sp>
    </p:spTree>
    <p:extLst>
      <p:ext uri="{BB962C8B-B14F-4D97-AF65-F5344CB8AC3E}">
        <p14:creationId xmlns:p14="http://schemas.microsoft.com/office/powerpoint/2010/main" val="3891634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867">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68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t>Lemmatization</a:t>
            </a:r>
          </a:p>
        </p:txBody>
      </p:sp>
      <p:sp>
        <p:nvSpPr>
          <p:cNvPr id="37891" name="Rectangle 3"/>
          <p:cNvSpPr>
            <a:spLocks noGrp="1" noChangeArrowheads="1"/>
          </p:cNvSpPr>
          <p:nvPr>
            <p:ph sz="quarter" idx="1"/>
          </p:nvPr>
        </p:nvSpPr>
        <p:spPr>
          <a:xfrm>
            <a:off x="152400" y="1352550"/>
            <a:ext cx="8686800" cy="3333750"/>
          </a:xfrm>
        </p:spPr>
        <p:txBody>
          <a:bodyPr/>
          <a:lstStyle/>
          <a:p>
            <a:pPr eaLnBrk="1" hangingPunct="1"/>
            <a:r>
              <a:rPr lang="en-US" sz="1800" dirty="0"/>
              <a:t>Reduce </a:t>
            </a:r>
            <a:r>
              <a:rPr lang="en-US" sz="1800" dirty="0" smtClean="0"/>
              <a:t>inflections or variant </a:t>
            </a:r>
            <a:r>
              <a:rPr lang="en-US" sz="1800" dirty="0"/>
              <a:t>forms to base form</a:t>
            </a:r>
          </a:p>
          <a:p>
            <a:pPr lvl="1" eaLnBrk="1" hangingPunct="1">
              <a:spcBef>
                <a:spcPts val="500"/>
              </a:spcBef>
              <a:spcAft>
                <a:spcPts val="500"/>
              </a:spcAft>
            </a:pPr>
            <a:r>
              <a:rPr lang="en-US" sz="1800" i="1" dirty="0" smtClean="0"/>
              <a:t>am</a:t>
            </a:r>
            <a:r>
              <a:rPr lang="en-US" sz="1800" i="1" dirty="0"/>
              <a:t>, are,</a:t>
            </a:r>
            <a:r>
              <a:rPr lang="en-US" sz="1800" dirty="0"/>
              <a:t> </a:t>
            </a:r>
            <a:r>
              <a:rPr lang="en-US" sz="1800" i="1" dirty="0"/>
              <a:t>is </a:t>
            </a:r>
            <a:r>
              <a:rPr lang="en-US" sz="1800" dirty="0">
                <a:sym typeface="Symbol" charset="2"/>
              </a:rPr>
              <a:t></a:t>
            </a:r>
            <a:r>
              <a:rPr lang="en-US" sz="1800" dirty="0"/>
              <a:t> </a:t>
            </a:r>
            <a:r>
              <a:rPr lang="en-US" sz="1800" i="1" dirty="0"/>
              <a:t>be</a:t>
            </a:r>
            <a:endParaRPr lang="en-US" sz="1800" dirty="0"/>
          </a:p>
          <a:p>
            <a:pPr lvl="1" eaLnBrk="1" hangingPunct="1">
              <a:spcBef>
                <a:spcPts val="500"/>
              </a:spcBef>
              <a:spcAft>
                <a:spcPts val="500"/>
              </a:spcAft>
            </a:pPr>
            <a:r>
              <a:rPr lang="en-US" sz="1800" i="1" dirty="0"/>
              <a:t>car, cars, car's</a:t>
            </a:r>
            <a:r>
              <a:rPr lang="en-US" sz="1800" dirty="0"/>
              <a:t>, </a:t>
            </a:r>
            <a:r>
              <a:rPr lang="en-US" sz="1800" i="1" dirty="0"/>
              <a:t>cars'</a:t>
            </a:r>
            <a:r>
              <a:rPr lang="en-US" sz="1800" dirty="0"/>
              <a:t> </a:t>
            </a:r>
            <a:r>
              <a:rPr lang="en-US" sz="1800" dirty="0">
                <a:sym typeface="Symbol" charset="2"/>
              </a:rPr>
              <a:t></a:t>
            </a:r>
            <a:r>
              <a:rPr lang="en-US" sz="1800" dirty="0"/>
              <a:t> </a:t>
            </a:r>
            <a:r>
              <a:rPr lang="en-US" sz="1800" i="1" dirty="0"/>
              <a:t>car</a:t>
            </a:r>
          </a:p>
          <a:p>
            <a:pPr eaLnBrk="1" hangingPunct="1">
              <a:spcBef>
                <a:spcPts val="500"/>
              </a:spcBef>
              <a:spcAft>
                <a:spcPts val="500"/>
              </a:spcAft>
            </a:pPr>
            <a:r>
              <a:rPr lang="en-US" sz="1800" i="1" dirty="0"/>
              <a:t>the boy's cars are different colors</a:t>
            </a:r>
            <a:r>
              <a:rPr lang="en-US" sz="1800" dirty="0"/>
              <a:t> </a:t>
            </a:r>
            <a:r>
              <a:rPr lang="en-US" sz="1800" dirty="0">
                <a:sym typeface="Symbol" charset="2"/>
              </a:rPr>
              <a:t></a:t>
            </a:r>
            <a:r>
              <a:rPr lang="en-US" sz="1800" dirty="0"/>
              <a:t> </a:t>
            </a:r>
            <a:r>
              <a:rPr lang="en-US" sz="1800" i="1" dirty="0"/>
              <a:t>the boy car be different color</a:t>
            </a:r>
          </a:p>
          <a:p>
            <a:pPr eaLnBrk="1" hangingPunct="1">
              <a:spcBef>
                <a:spcPts val="500"/>
              </a:spcBef>
              <a:spcAft>
                <a:spcPts val="500"/>
              </a:spcAft>
            </a:pPr>
            <a:r>
              <a:rPr lang="en-US" sz="1800" dirty="0" smtClean="0"/>
              <a:t>Lemmatization: have to find correct dictionary </a:t>
            </a:r>
            <a:r>
              <a:rPr lang="en-US" sz="1800" dirty="0"/>
              <a:t>headword </a:t>
            </a:r>
            <a:r>
              <a:rPr lang="en-US" sz="1800" dirty="0" smtClean="0"/>
              <a:t>form</a:t>
            </a:r>
          </a:p>
          <a:p>
            <a:pPr>
              <a:lnSpc>
                <a:spcPct val="90000"/>
              </a:lnSpc>
            </a:pPr>
            <a:r>
              <a:rPr lang="en-US" sz="1800" dirty="0"/>
              <a:t>Machine translation</a:t>
            </a:r>
          </a:p>
          <a:p>
            <a:pPr lvl="1">
              <a:lnSpc>
                <a:spcPct val="90000"/>
              </a:lnSpc>
            </a:pPr>
            <a:r>
              <a:rPr lang="en-US" sz="1800" dirty="0" smtClean="0"/>
              <a:t>Spanish </a:t>
            </a:r>
            <a:r>
              <a:rPr lang="en-US" sz="1800" dirty="0" err="1" smtClean="0">
                <a:solidFill>
                  <a:srgbClr val="A50021"/>
                </a:solidFill>
              </a:rPr>
              <a:t>quiero</a:t>
            </a:r>
            <a:r>
              <a:rPr lang="en-US" sz="1800" dirty="0" smtClean="0"/>
              <a:t> </a:t>
            </a:r>
            <a:r>
              <a:rPr lang="en-US" sz="1800" dirty="0"/>
              <a:t>(‘I want’</a:t>
            </a:r>
            <a:r>
              <a:rPr lang="en-US" sz="1800" dirty="0" smtClean="0"/>
              <a:t>), </a:t>
            </a:r>
            <a:r>
              <a:rPr lang="en-US" sz="1800" dirty="0" err="1" smtClean="0">
                <a:solidFill>
                  <a:srgbClr val="A50021"/>
                </a:solidFill>
              </a:rPr>
              <a:t>quieres</a:t>
            </a:r>
            <a:r>
              <a:rPr lang="en-US" sz="1800" dirty="0" smtClean="0"/>
              <a:t> </a:t>
            </a:r>
            <a:r>
              <a:rPr lang="en-US" sz="1800" dirty="0"/>
              <a:t>(‘you want’) </a:t>
            </a:r>
            <a:r>
              <a:rPr lang="en-US" sz="1800" dirty="0" smtClean="0"/>
              <a:t>same lemma as </a:t>
            </a:r>
            <a:r>
              <a:rPr lang="en-US" sz="1800" dirty="0" err="1" smtClean="0">
                <a:solidFill>
                  <a:srgbClr val="A50021"/>
                </a:solidFill>
              </a:rPr>
              <a:t>querer</a:t>
            </a:r>
            <a:r>
              <a:rPr lang="en-US" sz="1800" dirty="0" smtClean="0"/>
              <a:t> </a:t>
            </a:r>
            <a:r>
              <a:rPr lang="en-US" sz="1800" dirty="0"/>
              <a:t>‘want</a:t>
            </a:r>
            <a:r>
              <a:rPr lang="en-US" sz="1800" dirty="0" smtClean="0"/>
              <a:t>’</a:t>
            </a:r>
          </a:p>
          <a:p>
            <a:pPr lvl="1">
              <a:lnSpc>
                <a:spcPct val="90000"/>
              </a:lnSpc>
            </a:pPr>
            <a:r>
              <a:rPr lang="en-US" sz="1800" dirty="0"/>
              <a:t>A common unit among words from dictionary is called lemma. For example, given the words </a:t>
            </a:r>
            <a:r>
              <a:rPr lang="en-US" sz="1800" dirty="0">
                <a:solidFill>
                  <a:srgbClr val="A40508"/>
                </a:solidFill>
              </a:rPr>
              <a:t>amusement</a:t>
            </a:r>
            <a:r>
              <a:rPr lang="en-US" sz="1800" dirty="0"/>
              <a:t>, </a:t>
            </a:r>
            <a:r>
              <a:rPr lang="en-US" sz="1800" dirty="0">
                <a:solidFill>
                  <a:srgbClr val="A40508"/>
                </a:solidFill>
              </a:rPr>
              <a:t>amusing</a:t>
            </a:r>
            <a:r>
              <a:rPr lang="en-US" sz="1800" dirty="0"/>
              <a:t>, and </a:t>
            </a:r>
            <a:r>
              <a:rPr lang="en-US" sz="1800" dirty="0">
                <a:solidFill>
                  <a:srgbClr val="A40508"/>
                </a:solidFill>
              </a:rPr>
              <a:t>amused</a:t>
            </a:r>
            <a:r>
              <a:rPr lang="en-US" sz="1800" dirty="0"/>
              <a:t>, the lemma for each and all would be </a:t>
            </a:r>
            <a:r>
              <a:rPr lang="en-US" sz="1800" dirty="0">
                <a:solidFill>
                  <a:srgbClr val="A40508"/>
                </a:solidFill>
              </a:rPr>
              <a:t>amuse</a:t>
            </a:r>
            <a:r>
              <a:rPr lang="en-US" sz="1800" dirty="0"/>
              <a:t>.</a:t>
            </a:r>
          </a:p>
          <a:p>
            <a:pPr lvl="1">
              <a:lnSpc>
                <a:spcPct val="90000"/>
              </a:lnSpc>
            </a:pPr>
            <a:endParaRPr lang="en-US" sz="1800" dirty="0"/>
          </a:p>
          <a:p>
            <a:pPr lvl="1">
              <a:spcBef>
                <a:spcPts val="500"/>
              </a:spcBef>
              <a:spcAft>
                <a:spcPts val="500"/>
              </a:spcAft>
            </a:pPr>
            <a:endParaRPr lang="en-US" sz="1800" dirty="0"/>
          </a:p>
        </p:txBody>
      </p:sp>
    </p:spTree>
    <p:extLst>
      <p:ext uri="{BB962C8B-B14F-4D97-AF65-F5344CB8AC3E}">
        <p14:creationId xmlns:p14="http://schemas.microsoft.com/office/powerpoint/2010/main" val="23997066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7891">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7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dirty="0" smtClean="0"/>
              <a:t>Morphology</a:t>
            </a:r>
            <a:endParaRPr lang="en-US" dirty="0"/>
          </a:p>
        </p:txBody>
      </p:sp>
      <p:sp>
        <p:nvSpPr>
          <p:cNvPr id="43011" name="Rectangle 3"/>
          <p:cNvSpPr>
            <a:spLocks noGrp="1" noChangeArrowheads="1"/>
          </p:cNvSpPr>
          <p:nvPr>
            <p:ph sz="quarter" idx="1"/>
          </p:nvPr>
        </p:nvSpPr>
        <p:spPr>
          <a:xfrm>
            <a:off x="-121920" y="1352550"/>
            <a:ext cx="9387840" cy="3333750"/>
          </a:xfrm>
        </p:spPr>
        <p:txBody>
          <a:bodyPr/>
          <a:lstStyle/>
          <a:p>
            <a:r>
              <a:rPr lang="en-US" sz="2000" b="1" dirty="0" smtClean="0"/>
              <a:t>Morphemes</a:t>
            </a:r>
            <a:r>
              <a:rPr lang="en-US" sz="2000" dirty="0" smtClean="0"/>
              <a:t>:</a:t>
            </a:r>
          </a:p>
          <a:p>
            <a:pPr lvl="1"/>
            <a:r>
              <a:rPr lang="en-US" dirty="0" smtClean="0"/>
              <a:t>The small meaningful units that make up words</a:t>
            </a:r>
          </a:p>
          <a:p>
            <a:pPr lvl="1"/>
            <a:r>
              <a:rPr lang="en-US" b="1" dirty="0" smtClean="0">
                <a:solidFill>
                  <a:srgbClr val="FF0000"/>
                </a:solidFill>
              </a:rPr>
              <a:t>Stems</a:t>
            </a:r>
            <a:r>
              <a:rPr lang="en-US" dirty="0"/>
              <a:t>: The core </a:t>
            </a:r>
            <a:r>
              <a:rPr lang="en-US" dirty="0" smtClean="0"/>
              <a:t>meaning-bearing units</a:t>
            </a:r>
          </a:p>
          <a:p>
            <a:pPr lvl="2"/>
            <a:r>
              <a:rPr lang="en-US" dirty="0"/>
              <a:t>A common unit among words without dictionary is called stem. In the example of </a:t>
            </a:r>
            <a:r>
              <a:rPr lang="en-US" dirty="0">
                <a:solidFill>
                  <a:srgbClr val="A40508"/>
                </a:solidFill>
              </a:rPr>
              <a:t>amusing</a:t>
            </a:r>
            <a:r>
              <a:rPr lang="en-US" dirty="0"/>
              <a:t>, </a:t>
            </a:r>
            <a:r>
              <a:rPr lang="en-US" dirty="0">
                <a:solidFill>
                  <a:srgbClr val="A40508"/>
                </a:solidFill>
              </a:rPr>
              <a:t>amusement</a:t>
            </a:r>
            <a:r>
              <a:rPr lang="en-US" dirty="0"/>
              <a:t>, and </a:t>
            </a:r>
            <a:r>
              <a:rPr lang="en-US" dirty="0">
                <a:solidFill>
                  <a:srgbClr val="A40508"/>
                </a:solidFill>
              </a:rPr>
              <a:t>amused</a:t>
            </a:r>
            <a:r>
              <a:rPr lang="en-US" dirty="0"/>
              <a:t> above, the stem would be </a:t>
            </a:r>
            <a:r>
              <a:rPr lang="en-US" dirty="0" err="1">
                <a:solidFill>
                  <a:srgbClr val="A40508"/>
                </a:solidFill>
              </a:rPr>
              <a:t>amus</a:t>
            </a:r>
            <a:r>
              <a:rPr lang="en-US" dirty="0" smtClean="0"/>
              <a:t>.</a:t>
            </a:r>
            <a:endParaRPr lang="en-US" dirty="0"/>
          </a:p>
          <a:p>
            <a:pPr lvl="1"/>
            <a:r>
              <a:rPr lang="en-US" b="1" dirty="0">
                <a:solidFill>
                  <a:srgbClr val="FF0000"/>
                </a:solidFill>
              </a:rPr>
              <a:t>Affixes</a:t>
            </a:r>
            <a:r>
              <a:rPr lang="en-US" dirty="0"/>
              <a:t>: Bits and pieces that adhere </a:t>
            </a:r>
            <a:r>
              <a:rPr lang="en-US" dirty="0" smtClean="0"/>
              <a:t>(join) to stems</a:t>
            </a:r>
          </a:p>
          <a:p>
            <a:pPr lvl="2"/>
            <a:r>
              <a:rPr lang="en-US" dirty="0" smtClean="0"/>
              <a:t>Often with grammatical functions</a:t>
            </a:r>
          </a:p>
          <a:p>
            <a:pPr lvl="1"/>
            <a:r>
              <a:rPr lang="en-US" i="1" dirty="0">
                <a:solidFill>
                  <a:srgbClr val="A40508"/>
                </a:solidFill>
              </a:rPr>
              <a:t>Nonperishable</a:t>
            </a:r>
            <a:r>
              <a:rPr lang="en-US" dirty="0">
                <a:solidFill>
                  <a:srgbClr val="A40508"/>
                </a:solidFill>
              </a:rPr>
              <a:t> </a:t>
            </a:r>
            <a:r>
              <a:rPr lang="en-US" dirty="0"/>
              <a:t>is comprised of three morphemes: </a:t>
            </a:r>
            <a:r>
              <a:rPr lang="en-US" i="1" dirty="0">
                <a:solidFill>
                  <a:srgbClr val="A40508"/>
                </a:solidFill>
              </a:rPr>
              <a:t>non</a:t>
            </a:r>
            <a:r>
              <a:rPr lang="en-US" i="1" dirty="0" smtClean="0"/>
              <a:t>-&lt;prefix&gt;</a:t>
            </a:r>
            <a:r>
              <a:rPr lang="en-US" dirty="0" smtClean="0"/>
              <a:t>, </a:t>
            </a:r>
            <a:r>
              <a:rPr lang="en-US" i="1" dirty="0" smtClean="0">
                <a:solidFill>
                  <a:srgbClr val="A40508"/>
                </a:solidFill>
              </a:rPr>
              <a:t>perish &lt;base morpheme&gt;</a:t>
            </a:r>
            <a:r>
              <a:rPr lang="en-US" dirty="0" smtClean="0"/>
              <a:t>, </a:t>
            </a:r>
            <a:r>
              <a:rPr lang="en-US" dirty="0"/>
              <a:t>and </a:t>
            </a:r>
            <a:r>
              <a:rPr lang="en-US" i="1" dirty="0" smtClean="0"/>
              <a:t>–</a:t>
            </a:r>
            <a:r>
              <a:rPr lang="en-US" i="1" dirty="0" smtClean="0">
                <a:solidFill>
                  <a:srgbClr val="A40508"/>
                </a:solidFill>
              </a:rPr>
              <a:t>able </a:t>
            </a:r>
            <a:r>
              <a:rPr lang="en-US" i="1" dirty="0" smtClean="0"/>
              <a:t>&lt;suffix&gt;</a:t>
            </a:r>
            <a:r>
              <a:rPr lang="en-US" dirty="0" smtClean="0"/>
              <a:t>. Both </a:t>
            </a:r>
            <a:r>
              <a:rPr lang="en-US" i="1" dirty="0" smtClean="0">
                <a:solidFill>
                  <a:srgbClr val="A40508"/>
                </a:solidFill>
              </a:rPr>
              <a:t>non</a:t>
            </a:r>
            <a:r>
              <a:rPr lang="en-US" i="1" dirty="0"/>
              <a:t>-</a:t>
            </a:r>
            <a:r>
              <a:rPr lang="en-US" dirty="0"/>
              <a:t> and </a:t>
            </a:r>
            <a:r>
              <a:rPr lang="en-US" i="1" dirty="0"/>
              <a:t>-</a:t>
            </a:r>
            <a:r>
              <a:rPr lang="en-US" i="1" dirty="0">
                <a:solidFill>
                  <a:srgbClr val="A40508"/>
                </a:solidFill>
              </a:rPr>
              <a:t>abl</a:t>
            </a:r>
            <a:r>
              <a:rPr lang="en-US" dirty="0">
                <a:solidFill>
                  <a:srgbClr val="A40508"/>
                </a:solidFill>
              </a:rPr>
              <a:t>e</a:t>
            </a:r>
            <a:r>
              <a:rPr lang="en-US" dirty="0"/>
              <a:t> are examples of an </a:t>
            </a:r>
            <a:r>
              <a:rPr lang="en-US" b="1" dirty="0"/>
              <a:t>affix</a:t>
            </a:r>
            <a:endParaRPr lang="en-US" dirty="0"/>
          </a:p>
        </p:txBody>
      </p:sp>
    </p:spTree>
    <p:extLst>
      <p:ext uri="{BB962C8B-B14F-4D97-AF65-F5344CB8AC3E}">
        <p14:creationId xmlns:p14="http://schemas.microsoft.com/office/powerpoint/2010/main" val="12265454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0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t>Stemming</a:t>
            </a:r>
          </a:p>
        </p:txBody>
      </p:sp>
      <p:sp>
        <p:nvSpPr>
          <p:cNvPr id="38915" name="Rectangle 3"/>
          <p:cNvSpPr>
            <a:spLocks noGrp="1" noChangeArrowheads="1"/>
          </p:cNvSpPr>
          <p:nvPr>
            <p:ph sz="quarter" idx="1"/>
          </p:nvPr>
        </p:nvSpPr>
        <p:spPr/>
        <p:txBody>
          <a:bodyPr/>
          <a:lstStyle/>
          <a:p>
            <a:pPr eaLnBrk="1" hangingPunct="1"/>
            <a:r>
              <a:rPr lang="en-US" dirty="0"/>
              <a:t>Reduce terms to their </a:t>
            </a:r>
            <a:r>
              <a:rPr lang="en-US" dirty="0" smtClean="0"/>
              <a:t>stems in information retrieval</a:t>
            </a:r>
            <a:endParaRPr lang="en-US" dirty="0"/>
          </a:p>
          <a:p>
            <a:pPr eaLnBrk="1" hangingPunct="1"/>
            <a:r>
              <a:rPr lang="en-US" i="1" dirty="0" smtClean="0"/>
              <a:t>Stemming</a:t>
            </a:r>
            <a:r>
              <a:rPr lang="en-US" dirty="0" smtClean="0"/>
              <a:t> is </a:t>
            </a:r>
            <a:r>
              <a:rPr lang="en-US" dirty="0"/>
              <a:t>crude </a:t>
            </a:r>
            <a:r>
              <a:rPr lang="en-US" dirty="0" smtClean="0"/>
              <a:t>(not refined) chopping </a:t>
            </a:r>
            <a:r>
              <a:rPr lang="en-US" dirty="0"/>
              <a:t>of </a:t>
            </a:r>
            <a:r>
              <a:rPr lang="en-US" dirty="0" smtClean="0"/>
              <a:t>affixes</a:t>
            </a:r>
            <a:endParaRPr lang="en-US" dirty="0"/>
          </a:p>
          <a:p>
            <a:pPr lvl="1" eaLnBrk="1" hangingPunct="1"/>
            <a:r>
              <a:rPr lang="en-US" dirty="0"/>
              <a:t>language dependent</a:t>
            </a:r>
          </a:p>
          <a:p>
            <a:pPr lvl="1" eaLnBrk="1" hangingPunct="1"/>
            <a:r>
              <a:rPr lang="en-US" dirty="0"/>
              <a:t>e.g., </a:t>
            </a:r>
            <a:r>
              <a:rPr lang="en-US" b="1" i="1" dirty="0"/>
              <a:t>automate(s), automatic, automation</a:t>
            </a:r>
            <a:r>
              <a:rPr lang="en-US" dirty="0"/>
              <a:t> all reduced to </a:t>
            </a:r>
            <a:r>
              <a:rPr lang="en-US" b="1" i="1" dirty="0"/>
              <a:t>automat</a:t>
            </a:r>
            <a:r>
              <a:rPr lang="en-US" dirty="0"/>
              <a:t>.</a:t>
            </a:r>
          </a:p>
        </p:txBody>
      </p:sp>
      <p:sp>
        <p:nvSpPr>
          <p:cNvPr id="38916" name="Rectangle 4"/>
          <p:cNvSpPr>
            <a:spLocks noChangeArrowheads="1"/>
          </p:cNvSpPr>
          <p:nvPr/>
        </p:nvSpPr>
        <p:spPr bwMode="auto">
          <a:xfrm>
            <a:off x="777875" y="1253729"/>
            <a:ext cx="184666" cy="461665"/>
          </a:xfrm>
          <a:prstGeom prst="rect">
            <a:avLst/>
          </a:prstGeom>
          <a:noFill/>
          <a:ln w="9525">
            <a:noFill/>
            <a:miter lim="800000"/>
            <a:headEnd/>
            <a:tailEnd/>
          </a:ln>
        </p:spPr>
        <p:txBody>
          <a:bodyPr wrap="none">
            <a:prstTxWarp prst="textNoShape">
              <a:avLst/>
            </a:prstTxWarp>
            <a:spAutoFit/>
          </a:bodyPr>
          <a:lstStyle/>
          <a:p>
            <a:endParaRPr lang="en-US">
              <a:latin typeface="Arial" charset="0"/>
            </a:endParaRPr>
          </a:p>
        </p:txBody>
      </p:sp>
      <p:sp>
        <p:nvSpPr>
          <p:cNvPr id="38917" name="Rectangle 5"/>
          <p:cNvSpPr>
            <a:spLocks noChangeArrowheads="1"/>
          </p:cNvSpPr>
          <p:nvPr/>
        </p:nvSpPr>
        <p:spPr bwMode="auto">
          <a:xfrm>
            <a:off x="2667000" y="3333750"/>
            <a:ext cx="3581400" cy="1384995"/>
          </a:xfrm>
          <a:prstGeom prst="rect">
            <a:avLst/>
          </a:prstGeom>
          <a:solidFill>
            <a:schemeClr val="accent1">
              <a:alpha val="50195"/>
            </a:schemeClr>
          </a:solidFill>
          <a:ln w="9525">
            <a:solidFill>
              <a:schemeClr val="tx1"/>
            </a:solidFill>
            <a:miter lim="800000"/>
            <a:headEnd/>
            <a:tailEnd/>
          </a:ln>
        </p:spPr>
        <p:txBody>
          <a:bodyPr anchor="ctr">
            <a:prstTxWarp prst="textNoShape">
              <a:avLst/>
            </a:prstTxWarp>
            <a:spAutoFit/>
          </a:bodyPr>
          <a:lstStyle/>
          <a:p>
            <a:r>
              <a:rPr lang="en-US" sz="2100" i="1" dirty="0">
                <a:solidFill>
                  <a:srgbClr val="404040"/>
                </a:solidFill>
                <a:latin typeface="Calibri"/>
                <a:cs typeface="Calibri"/>
              </a:rPr>
              <a:t>for example compressed </a:t>
            </a:r>
          </a:p>
          <a:p>
            <a:r>
              <a:rPr lang="en-US" sz="2100" i="1" dirty="0">
                <a:solidFill>
                  <a:srgbClr val="404040"/>
                </a:solidFill>
                <a:latin typeface="Calibri"/>
                <a:cs typeface="Calibri"/>
              </a:rPr>
              <a:t>and compression are both </a:t>
            </a:r>
          </a:p>
          <a:p>
            <a:r>
              <a:rPr lang="en-US" sz="2100" i="1" dirty="0">
                <a:solidFill>
                  <a:srgbClr val="404040"/>
                </a:solidFill>
                <a:latin typeface="Calibri"/>
                <a:cs typeface="Calibri"/>
              </a:rPr>
              <a:t>accepted as equivalent to </a:t>
            </a:r>
          </a:p>
          <a:p>
            <a:r>
              <a:rPr lang="en-US" sz="2100" i="1" dirty="0">
                <a:solidFill>
                  <a:srgbClr val="404040"/>
                </a:solidFill>
                <a:latin typeface="Calibri"/>
                <a:cs typeface="Calibri"/>
              </a:rPr>
              <a:t>compress</a:t>
            </a:r>
            <a:r>
              <a:rPr lang="en-US" sz="2100" dirty="0">
                <a:solidFill>
                  <a:srgbClr val="404040"/>
                </a:solidFill>
                <a:latin typeface="Calibri"/>
                <a:cs typeface="Calibri"/>
              </a:rPr>
              <a:t>.</a:t>
            </a:r>
          </a:p>
        </p:txBody>
      </p:sp>
    </p:spTree>
    <p:extLst>
      <p:ext uri="{BB962C8B-B14F-4D97-AF65-F5344CB8AC3E}">
        <p14:creationId xmlns:p14="http://schemas.microsoft.com/office/powerpoint/2010/main" val="13562582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9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dirty="0"/>
              <a:t>Porter’s </a:t>
            </a:r>
            <a:r>
              <a:rPr lang="en-US" dirty="0" smtClean="0"/>
              <a:t>algorithm</a:t>
            </a:r>
            <a:br>
              <a:rPr lang="en-US" dirty="0" smtClean="0"/>
            </a:br>
            <a:r>
              <a:rPr lang="en-US" dirty="0" smtClean="0"/>
              <a:t>The most common English stemmer</a:t>
            </a:r>
            <a:endParaRPr lang="en-US" dirty="0"/>
          </a:p>
        </p:txBody>
      </p:sp>
      <p:sp>
        <p:nvSpPr>
          <p:cNvPr id="39939" name="Rectangle 3"/>
          <p:cNvSpPr>
            <a:spLocks noGrp="1" noChangeArrowheads="1"/>
          </p:cNvSpPr>
          <p:nvPr>
            <p:ph sz="quarter" idx="1"/>
          </p:nvPr>
        </p:nvSpPr>
        <p:spPr>
          <a:xfrm>
            <a:off x="-76200" y="1352550"/>
            <a:ext cx="4876800" cy="3333750"/>
          </a:xfrm>
        </p:spPr>
        <p:txBody>
          <a:bodyPr/>
          <a:lstStyle/>
          <a:p>
            <a:pPr marL="0" indent="0">
              <a:buNone/>
            </a:pPr>
            <a:r>
              <a:rPr lang="en-US" sz="2000" dirty="0" smtClean="0"/>
              <a:t>   Step 1a</a:t>
            </a:r>
          </a:p>
          <a:p>
            <a:pPr marL="457200" lvl="1" indent="0">
              <a:buNone/>
            </a:pPr>
            <a:r>
              <a:rPr lang="en-US" sz="1600" dirty="0" err="1" smtClean="0">
                <a:latin typeface="Courier"/>
                <a:cs typeface="Courier"/>
              </a:rPr>
              <a:t>sses</a:t>
            </a:r>
            <a:r>
              <a:rPr lang="en-US" sz="1600" dirty="0" smtClean="0">
                <a:latin typeface="Courier"/>
                <a:cs typeface="Courier"/>
              </a:rPr>
              <a:t> </a:t>
            </a:r>
            <a:r>
              <a:rPr lang="en-US" sz="1600" dirty="0" smtClean="0">
                <a:latin typeface="Courier"/>
                <a:cs typeface="Courier"/>
                <a:sym typeface="Symbol" charset="2"/>
              </a:rPr>
              <a:t> </a:t>
            </a:r>
            <a:r>
              <a:rPr lang="en-US" sz="1600" dirty="0" err="1" smtClean="0">
                <a:latin typeface="Courier"/>
                <a:cs typeface="Courier"/>
                <a:sym typeface="Symbol" charset="2"/>
              </a:rPr>
              <a:t>ss</a:t>
            </a:r>
            <a:r>
              <a:rPr lang="en-US" sz="1600" dirty="0" smtClean="0">
                <a:latin typeface="Courier"/>
                <a:cs typeface="Courier"/>
                <a:sym typeface="Symbol" charset="2"/>
              </a:rPr>
              <a:t>	 </a:t>
            </a:r>
            <a:r>
              <a:rPr lang="en-US" sz="1600" dirty="0" smtClean="0">
                <a:solidFill>
                  <a:schemeClr val="accent5">
                    <a:lumMod val="75000"/>
                  </a:schemeClr>
                </a:solidFill>
                <a:latin typeface="Courier"/>
                <a:cs typeface="Courier"/>
                <a:sym typeface="Symbol" charset="2"/>
              </a:rPr>
              <a:t>caresses  caress</a:t>
            </a:r>
          </a:p>
          <a:p>
            <a:pPr marL="457200" lvl="1" indent="0">
              <a:buNone/>
            </a:pPr>
            <a:r>
              <a:rPr lang="en-US" sz="1600" dirty="0" err="1" smtClean="0">
                <a:latin typeface="Courier"/>
                <a:cs typeface="Courier"/>
              </a:rPr>
              <a:t>ies</a:t>
            </a:r>
            <a:r>
              <a:rPr lang="en-US" sz="1600" dirty="0" smtClean="0">
                <a:latin typeface="Courier"/>
                <a:cs typeface="Courier"/>
              </a:rPr>
              <a:t>  </a:t>
            </a:r>
            <a:r>
              <a:rPr lang="en-US" sz="1600" dirty="0" smtClean="0">
                <a:latin typeface="Courier"/>
                <a:cs typeface="Courier"/>
                <a:sym typeface="Symbol" charset="2"/>
              </a:rPr>
              <a:t> </a:t>
            </a:r>
            <a:r>
              <a:rPr lang="en-US" sz="1600" dirty="0" err="1" smtClean="0">
                <a:latin typeface="Courier"/>
                <a:cs typeface="Courier"/>
                <a:sym typeface="Symbol" charset="2"/>
              </a:rPr>
              <a:t>i</a:t>
            </a:r>
            <a:r>
              <a:rPr lang="en-US" sz="1600" dirty="0" smtClean="0">
                <a:latin typeface="Courier"/>
                <a:cs typeface="Courier"/>
                <a:sym typeface="Symbol" charset="2"/>
              </a:rPr>
              <a:t>	 </a:t>
            </a:r>
            <a:r>
              <a:rPr lang="en-US" sz="1600" dirty="0" smtClean="0">
                <a:solidFill>
                  <a:schemeClr val="accent5">
                    <a:lumMod val="75000"/>
                  </a:schemeClr>
                </a:solidFill>
                <a:latin typeface="Courier"/>
                <a:cs typeface="Courier"/>
                <a:sym typeface="Symbol" charset="2"/>
              </a:rPr>
              <a:t>ponies    </a:t>
            </a:r>
            <a:r>
              <a:rPr lang="en-US" sz="1600" dirty="0" err="1" smtClean="0">
                <a:solidFill>
                  <a:schemeClr val="accent5">
                    <a:lumMod val="75000"/>
                  </a:schemeClr>
                </a:solidFill>
                <a:latin typeface="Courier"/>
                <a:cs typeface="Courier"/>
                <a:sym typeface="Symbol" charset="2"/>
              </a:rPr>
              <a:t>poni</a:t>
            </a:r>
            <a:endParaRPr lang="en-US" sz="1600" dirty="0" smtClean="0">
              <a:solidFill>
                <a:schemeClr val="accent5">
                  <a:lumMod val="75000"/>
                </a:schemeClr>
              </a:solidFill>
              <a:latin typeface="Courier"/>
              <a:cs typeface="Courier"/>
              <a:sym typeface="Symbol" charset="2"/>
            </a:endParaRPr>
          </a:p>
          <a:p>
            <a:pPr marL="457200" lvl="1" indent="0">
              <a:buNone/>
            </a:pPr>
            <a:r>
              <a:rPr lang="en-US" sz="1600" dirty="0" err="1" smtClean="0">
                <a:latin typeface="Courier"/>
                <a:cs typeface="Courier"/>
                <a:sym typeface="Symbol" charset="2"/>
              </a:rPr>
              <a:t>ss</a:t>
            </a:r>
            <a:r>
              <a:rPr lang="en-US" sz="1600" dirty="0" smtClean="0">
                <a:latin typeface="Courier"/>
                <a:cs typeface="Courier"/>
                <a:sym typeface="Symbol" charset="2"/>
              </a:rPr>
              <a:t>    </a:t>
            </a:r>
            <a:r>
              <a:rPr lang="en-US" sz="1600" dirty="0" err="1" smtClean="0">
                <a:latin typeface="Courier"/>
                <a:cs typeface="Courier"/>
                <a:sym typeface="Symbol" charset="2"/>
              </a:rPr>
              <a:t>ss</a:t>
            </a:r>
            <a:r>
              <a:rPr lang="en-US" sz="1600" dirty="0" smtClean="0">
                <a:latin typeface="Courier"/>
                <a:cs typeface="Courier"/>
                <a:sym typeface="Symbol" charset="2"/>
              </a:rPr>
              <a:t>	 </a:t>
            </a:r>
            <a:r>
              <a:rPr lang="en-US" sz="1600" dirty="0" smtClean="0">
                <a:solidFill>
                  <a:schemeClr val="accent5">
                    <a:lumMod val="75000"/>
                  </a:schemeClr>
                </a:solidFill>
                <a:latin typeface="Courier"/>
                <a:cs typeface="Courier"/>
                <a:sym typeface="Symbol" charset="2"/>
              </a:rPr>
              <a:t>caress    caress</a:t>
            </a:r>
          </a:p>
          <a:p>
            <a:pPr marL="457200" lvl="1" indent="0">
              <a:buNone/>
            </a:pPr>
            <a:r>
              <a:rPr lang="en-US" sz="1600" dirty="0" smtClean="0">
                <a:latin typeface="Courier"/>
                <a:cs typeface="Courier"/>
                <a:sym typeface="Symbol" charset="2"/>
              </a:rPr>
              <a:t>s     </a:t>
            </a:r>
            <a:r>
              <a:rPr lang="en-US" sz="1600" dirty="0" err="1" smtClean="0">
                <a:sym typeface="Symbol" charset="2"/>
              </a:rPr>
              <a:t>ø</a:t>
            </a:r>
            <a:r>
              <a:rPr lang="en-US" sz="1600" dirty="0" smtClean="0">
                <a:sym typeface="Symbol" charset="2"/>
              </a:rPr>
              <a:t>         </a:t>
            </a:r>
            <a:r>
              <a:rPr lang="en-US" sz="1600" dirty="0" smtClean="0">
                <a:solidFill>
                  <a:schemeClr val="accent5">
                    <a:lumMod val="75000"/>
                  </a:schemeClr>
                </a:solidFill>
                <a:latin typeface="Courier"/>
                <a:cs typeface="Courier"/>
                <a:sym typeface="Symbol" charset="2"/>
              </a:rPr>
              <a:t>cats       cat</a:t>
            </a:r>
          </a:p>
          <a:p>
            <a:pPr marL="0" indent="0">
              <a:buNone/>
            </a:pPr>
            <a:r>
              <a:rPr lang="en-US" sz="2000" dirty="0" smtClean="0">
                <a:latin typeface="Calibri"/>
                <a:cs typeface="Calibri"/>
                <a:sym typeface="Symbol" charset="2"/>
              </a:rPr>
              <a:t>  Step 1b</a:t>
            </a:r>
          </a:p>
          <a:p>
            <a:pPr marL="457200" lvl="1" indent="0">
              <a:buNone/>
            </a:pPr>
            <a:r>
              <a:rPr lang="en-US" sz="1600" dirty="0" smtClean="0">
                <a:latin typeface="Courier"/>
                <a:cs typeface="Courier"/>
                <a:sym typeface="Symbol" charset="2"/>
              </a:rPr>
              <a:t>(</a:t>
            </a:r>
            <a:r>
              <a:rPr lang="en-US" sz="1600" dirty="0">
                <a:latin typeface="Courier"/>
                <a:cs typeface="Courier"/>
                <a:sym typeface="Symbol" charset="2"/>
              </a:rPr>
              <a:t>*v*</a:t>
            </a:r>
            <a:r>
              <a:rPr lang="en-US" sz="1600" dirty="0" smtClean="0">
                <a:latin typeface="Courier"/>
                <a:cs typeface="Courier"/>
                <a:sym typeface="Symbol" charset="2"/>
              </a:rPr>
              <a:t>)</a:t>
            </a:r>
            <a:r>
              <a:rPr lang="en-US" sz="1600" dirty="0" err="1" smtClean="0">
                <a:latin typeface="Courier"/>
                <a:cs typeface="Courier"/>
                <a:sym typeface="Symbol" charset="2"/>
              </a:rPr>
              <a:t>ing</a:t>
            </a:r>
            <a:r>
              <a:rPr lang="en-US" sz="1600" dirty="0" smtClean="0">
                <a:latin typeface="Courier"/>
                <a:cs typeface="Courier"/>
                <a:sym typeface="Symbol" charset="2"/>
              </a:rPr>
              <a:t>  </a:t>
            </a:r>
            <a:r>
              <a:rPr lang="en-US" sz="1600" dirty="0" err="1">
                <a:sym typeface="Symbol" charset="2"/>
              </a:rPr>
              <a:t>ø</a:t>
            </a:r>
            <a:r>
              <a:rPr lang="en-US" sz="1600" dirty="0">
                <a:sym typeface="Symbol" charset="2"/>
              </a:rPr>
              <a:t>    </a:t>
            </a:r>
            <a:r>
              <a:rPr lang="en-US" sz="1600" dirty="0" smtClean="0">
                <a:solidFill>
                  <a:schemeClr val="accent5">
                    <a:lumMod val="75000"/>
                  </a:schemeClr>
                </a:solidFill>
                <a:latin typeface="Courier"/>
                <a:cs typeface="Courier"/>
                <a:sym typeface="Symbol" charset="2"/>
              </a:rPr>
              <a:t>walking    walk</a:t>
            </a:r>
          </a:p>
          <a:p>
            <a:pPr marL="457200" lvl="1" indent="0">
              <a:buNone/>
            </a:pPr>
            <a:r>
              <a:rPr lang="en-US" sz="1600" dirty="0">
                <a:solidFill>
                  <a:schemeClr val="accent5">
                    <a:lumMod val="75000"/>
                  </a:schemeClr>
                </a:solidFill>
                <a:latin typeface="Courier"/>
                <a:cs typeface="Courier"/>
                <a:sym typeface="Symbol" charset="2"/>
              </a:rPr>
              <a:t> </a:t>
            </a:r>
            <a:r>
              <a:rPr lang="en-US" sz="1600" dirty="0" smtClean="0">
                <a:solidFill>
                  <a:schemeClr val="accent5">
                    <a:lumMod val="75000"/>
                  </a:schemeClr>
                </a:solidFill>
                <a:latin typeface="Courier"/>
                <a:cs typeface="Courier"/>
                <a:sym typeface="Symbol" charset="2"/>
              </a:rPr>
              <a:t>             sing       sing</a:t>
            </a:r>
          </a:p>
          <a:p>
            <a:pPr marL="457200" lvl="1" indent="0">
              <a:buNone/>
            </a:pPr>
            <a:r>
              <a:rPr lang="en-US" sz="1600" dirty="0">
                <a:latin typeface="Courier"/>
                <a:cs typeface="Courier"/>
                <a:sym typeface="Symbol" charset="2"/>
              </a:rPr>
              <a:t>(*v*)</a:t>
            </a:r>
            <a:r>
              <a:rPr lang="en-US" sz="1600" dirty="0" err="1">
                <a:latin typeface="Courier"/>
                <a:cs typeface="Courier"/>
                <a:sym typeface="Symbol" charset="2"/>
              </a:rPr>
              <a:t>ed</a:t>
            </a:r>
            <a:r>
              <a:rPr lang="en-US" sz="1600" dirty="0">
                <a:latin typeface="Courier"/>
                <a:cs typeface="Courier"/>
                <a:sym typeface="Symbol" charset="2"/>
              </a:rPr>
              <a:t>   </a:t>
            </a:r>
            <a:r>
              <a:rPr lang="en-US" sz="1600" dirty="0" err="1">
                <a:sym typeface="Symbol" charset="2"/>
              </a:rPr>
              <a:t>ø</a:t>
            </a:r>
            <a:r>
              <a:rPr lang="en-US" sz="1600" dirty="0">
                <a:sym typeface="Symbol" charset="2"/>
              </a:rPr>
              <a:t>    </a:t>
            </a:r>
            <a:r>
              <a:rPr lang="en-US" sz="1600" dirty="0">
                <a:solidFill>
                  <a:schemeClr val="accent5">
                    <a:lumMod val="75000"/>
                  </a:schemeClr>
                </a:solidFill>
                <a:latin typeface="Courier"/>
                <a:cs typeface="Courier"/>
                <a:sym typeface="Symbol" charset="2"/>
              </a:rPr>
              <a:t>plastered  plaster</a:t>
            </a:r>
          </a:p>
          <a:p>
            <a:pPr marL="457200" lvl="1" indent="0">
              <a:buNone/>
            </a:pPr>
            <a:r>
              <a:rPr lang="en-US" sz="1800" dirty="0" smtClean="0">
                <a:solidFill>
                  <a:schemeClr val="accent5">
                    <a:lumMod val="75000"/>
                  </a:schemeClr>
                </a:solidFill>
                <a:latin typeface="Courier"/>
                <a:cs typeface="Courier"/>
                <a:sym typeface="Symbol" charset="2"/>
              </a:rPr>
              <a:t>…</a:t>
            </a:r>
            <a:endParaRPr lang="en-US" sz="1800" dirty="0">
              <a:solidFill>
                <a:schemeClr val="accent5">
                  <a:lumMod val="75000"/>
                </a:schemeClr>
              </a:solidFill>
              <a:latin typeface="Courier"/>
              <a:cs typeface="Courier"/>
              <a:sym typeface="Symbol" charset="2"/>
            </a:endParaRPr>
          </a:p>
          <a:p>
            <a:endParaRPr lang="en-US" sz="2200" dirty="0">
              <a:latin typeface="Courier"/>
              <a:cs typeface="Courier"/>
              <a:sym typeface="Symbol" charset="2"/>
            </a:endParaRPr>
          </a:p>
        </p:txBody>
      </p:sp>
      <p:sp>
        <p:nvSpPr>
          <p:cNvPr id="5" name="Rectangle 3"/>
          <p:cNvSpPr txBox="1">
            <a:spLocks noChangeArrowheads="1"/>
          </p:cNvSpPr>
          <p:nvPr/>
        </p:nvSpPr>
        <p:spPr bwMode="auto">
          <a:xfrm>
            <a:off x="4267200" y="1428750"/>
            <a:ext cx="487680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0000"/>
              </a:buClr>
              <a:buFont typeface="Times" charset="0"/>
              <a:buChar char="•"/>
              <a:defRPr sz="2400">
                <a:solidFill>
                  <a:schemeClr val="tx1"/>
                </a:solidFill>
                <a:latin typeface="+mn-lt"/>
                <a:ea typeface="ＭＳ Ｐゴシック" pitchFamily="-65" charset="-128"/>
                <a:cs typeface="ＭＳ Ｐゴシック" pitchFamily="-65" charset="-128"/>
              </a:defRPr>
            </a:lvl1pPr>
            <a:lvl2pPr marL="685800" indent="-228600" algn="l" rtl="0" eaLnBrk="1" fontAlgn="base" hangingPunct="1">
              <a:spcBef>
                <a:spcPct val="20000"/>
              </a:spcBef>
              <a:spcAft>
                <a:spcPct val="0"/>
              </a:spcAft>
              <a:buClr>
                <a:schemeClr val="tx1"/>
              </a:buClr>
              <a:buFont typeface="Times" charset="0"/>
              <a:buChar char="•"/>
              <a:defRPr sz="2000">
                <a:solidFill>
                  <a:schemeClr val="tx1"/>
                </a:solidFill>
                <a:latin typeface="+mn-lt"/>
                <a:ea typeface="ＭＳ Ｐゴシック" pitchFamily="-65" charset="-128"/>
              </a:defRPr>
            </a:lvl2pPr>
            <a:lvl3pPr marL="1028700" indent="-228600" algn="l" rtl="0" eaLnBrk="1" fontAlgn="base" hangingPunct="1">
              <a:spcBef>
                <a:spcPct val="20000"/>
              </a:spcBef>
              <a:spcAft>
                <a:spcPct val="0"/>
              </a:spcAft>
              <a:buClr>
                <a:srgbClr val="CC0000"/>
              </a:buClr>
              <a:buFont typeface="Times" charset="0"/>
              <a:buChar char="•"/>
              <a:defRPr sz="2000">
                <a:solidFill>
                  <a:schemeClr val="tx1"/>
                </a:solidFill>
                <a:latin typeface="+mn-lt"/>
                <a:ea typeface="ＭＳ Ｐゴシック" pitchFamily="-65" charset="-128"/>
              </a:defRPr>
            </a:lvl3pPr>
            <a:lvl4pPr marL="1371600" indent="-228600" algn="l" rtl="0" eaLnBrk="1" fontAlgn="base" hangingPunct="1">
              <a:spcBef>
                <a:spcPct val="20000"/>
              </a:spcBef>
              <a:spcAft>
                <a:spcPct val="0"/>
              </a:spcAft>
              <a:buClr>
                <a:schemeClr val="tx1"/>
              </a:buClr>
              <a:buFont typeface="Times" charset="0"/>
              <a:buChar char="•"/>
              <a:defRPr>
                <a:solidFill>
                  <a:schemeClr val="tx1"/>
                </a:solidFill>
                <a:latin typeface="+mn-lt"/>
                <a:ea typeface="ＭＳ Ｐゴシック" pitchFamily="-65" charset="-128"/>
              </a:defRPr>
            </a:lvl4pPr>
            <a:lvl5pPr marL="1714500" indent="-228600" algn="l" rtl="0" eaLnBrk="1" fontAlgn="base" hangingPunct="1">
              <a:spcBef>
                <a:spcPct val="20000"/>
              </a:spcBef>
              <a:spcAft>
                <a:spcPct val="0"/>
              </a:spcAft>
              <a:buClr>
                <a:srgbClr val="CC0000"/>
              </a:buClr>
              <a:buFont typeface="Times" charset="0"/>
              <a:buChar char="•"/>
              <a:defRPr>
                <a:solidFill>
                  <a:schemeClr val="tx1"/>
                </a:solidFill>
                <a:latin typeface="+mn-lt"/>
                <a:ea typeface="ＭＳ Ｐゴシック" pitchFamily="-65" charset="-128"/>
              </a:defRPr>
            </a:lvl5pPr>
            <a:lvl6pPr marL="21717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6pPr>
            <a:lvl7pPr marL="26289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7pPr>
            <a:lvl8pPr marL="30861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8pPr>
            <a:lvl9pPr marL="35433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9pPr>
          </a:lstStyle>
          <a:p>
            <a:pPr marL="0" indent="0">
              <a:buFont typeface="Times" charset="0"/>
              <a:buNone/>
            </a:pPr>
            <a:r>
              <a:rPr lang="en-US" sz="2000" dirty="0" smtClean="0"/>
              <a:t>   Step 2 (for long stems)</a:t>
            </a:r>
          </a:p>
          <a:p>
            <a:pPr marL="457200" lvl="1" indent="0">
              <a:buFont typeface="Times" charset="0"/>
              <a:buNone/>
            </a:pPr>
            <a:r>
              <a:rPr lang="en-US" sz="1600" dirty="0" err="1" smtClean="0">
                <a:latin typeface="Courier"/>
                <a:cs typeface="Courier"/>
              </a:rPr>
              <a:t>ational</a:t>
            </a:r>
            <a:r>
              <a:rPr lang="en-US" sz="1600" dirty="0" smtClean="0">
                <a:latin typeface="Courier"/>
                <a:cs typeface="Courier"/>
                <a:sym typeface="Symbol" charset="2"/>
              </a:rPr>
              <a:t> ate </a:t>
            </a:r>
            <a:r>
              <a:rPr lang="en-US" sz="1600" dirty="0" smtClean="0">
                <a:solidFill>
                  <a:schemeClr val="accent5">
                    <a:lumMod val="75000"/>
                  </a:schemeClr>
                </a:solidFill>
                <a:latin typeface="Courier"/>
                <a:cs typeface="Courier"/>
                <a:sym typeface="Symbol" charset="2"/>
              </a:rPr>
              <a:t>relational relate</a:t>
            </a:r>
          </a:p>
          <a:p>
            <a:pPr marL="457200" lvl="1" indent="0">
              <a:buFont typeface="Times" charset="0"/>
              <a:buNone/>
            </a:pPr>
            <a:r>
              <a:rPr lang="en-US" sz="1600" dirty="0" err="1" smtClean="0">
                <a:latin typeface="Courier"/>
                <a:cs typeface="Courier"/>
              </a:rPr>
              <a:t>izer</a:t>
            </a:r>
            <a:r>
              <a:rPr lang="en-US" sz="1600" dirty="0" smtClean="0">
                <a:latin typeface="Courier"/>
                <a:cs typeface="Courier"/>
                <a:sym typeface="Symbol" charset="2"/>
              </a:rPr>
              <a:t> </a:t>
            </a:r>
            <a:r>
              <a:rPr lang="en-US" sz="1600" dirty="0" err="1" smtClean="0">
                <a:latin typeface="Courier"/>
                <a:cs typeface="Courier"/>
                <a:sym typeface="Symbol" charset="2"/>
              </a:rPr>
              <a:t>ize</a:t>
            </a:r>
            <a:r>
              <a:rPr lang="en-US" sz="1600" dirty="0" smtClean="0">
                <a:latin typeface="Courier"/>
                <a:cs typeface="Courier"/>
                <a:sym typeface="Symbol" charset="2"/>
              </a:rPr>
              <a:t>	  </a:t>
            </a:r>
            <a:r>
              <a:rPr lang="en-US" sz="1600" dirty="0" smtClean="0">
                <a:solidFill>
                  <a:schemeClr val="accent5">
                    <a:lumMod val="75000"/>
                  </a:schemeClr>
                </a:solidFill>
                <a:latin typeface="Courier"/>
                <a:cs typeface="Courier"/>
                <a:sym typeface="Symbol" charset="2"/>
              </a:rPr>
              <a:t>digitizer  digitize</a:t>
            </a:r>
          </a:p>
          <a:p>
            <a:pPr marL="457200" lvl="1" indent="0">
              <a:buFont typeface="Times" charset="0"/>
              <a:buNone/>
            </a:pPr>
            <a:r>
              <a:rPr lang="en-US" sz="1600" dirty="0" err="1" smtClean="0">
                <a:latin typeface="Courier"/>
                <a:cs typeface="Courier"/>
                <a:sym typeface="Symbol" charset="2"/>
              </a:rPr>
              <a:t>ator</a:t>
            </a:r>
            <a:r>
              <a:rPr lang="en-US" sz="1600" dirty="0" smtClean="0">
                <a:latin typeface="Courier"/>
                <a:cs typeface="Courier"/>
                <a:sym typeface="Symbol" charset="2"/>
              </a:rPr>
              <a:t> ate	  </a:t>
            </a:r>
            <a:r>
              <a:rPr lang="en-US" sz="1600" dirty="0" smtClean="0">
                <a:solidFill>
                  <a:schemeClr val="accent5">
                    <a:lumMod val="75000"/>
                  </a:schemeClr>
                </a:solidFill>
                <a:latin typeface="Courier"/>
                <a:cs typeface="Courier"/>
                <a:sym typeface="Symbol" charset="2"/>
              </a:rPr>
              <a:t>operator   operate</a:t>
            </a:r>
          </a:p>
          <a:p>
            <a:pPr marL="457200" lvl="1" indent="0">
              <a:buFont typeface="Times" charset="0"/>
              <a:buNone/>
            </a:pPr>
            <a:r>
              <a:rPr lang="en-US" sz="1600" dirty="0" smtClean="0">
                <a:latin typeface="Courier"/>
                <a:cs typeface="Courier"/>
                <a:sym typeface="Symbol" charset="2"/>
              </a:rPr>
              <a:t>…</a:t>
            </a:r>
            <a:endParaRPr lang="en-US" sz="1600" dirty="0" smtClean="0">
              <a:solidFill>
                <a:schemeClr val="accent5">
                  <a:lumMod val="75000"/>
                </a:schemeClr>
              </a:solidFill>
              <a:latin typeface="Courier"/>
              <a:cs typeface="Courier"/>
              <a:sym typeface="Symbol" charset="2"/>
            </a:endParaRPr>
          </a:p>
          <a:p>
            <a:pPr marL="0" indent="0">
              <a:buFont typeface="Times" charset="0"/>
              <a:buNone/>
            </a:pPr>
            <a:r>
              <a:rPr lang="en-US" sz="2000" dirty="0" smtClean="0">
                <a:latin typeface="Calibri"/>
                <a:cs typeface="Calibri"/>
                <a:sym typeface="Symbol" charset="2"/>
              </a:rPr>
              <a:t>    Step 3 (for longer stems)</a:t>
            </a:r>
          </a:p>
          <a:p>
            <a:pPr marL="457200" lvl="1" indent="0">
              <a:buFont typeface="Times" charset="0"/>
              <a:buNone/>
            </a:pPr>
            <a:r>
              <a:rPr lang="en-US" sz="1600" dirty="0" smtClean="0">
                <a:latin typeface="Courier"/>
                <a:cs typeface="Courier"/>
                <a:sym typeface="Symbol" charset="2"/>
              </a:rPr>
              <a:t>al     </a:t>
            </a:r>
            <a:r>
              <a:rPr lang="en-US" sz="1600" dirty="0" err="1" smtClean="0">
                <a:sym typeface="Symbol" charset="2"/>
              </a:rPr>
              <a:t>ø</a:t>
            </a:r>
            <a:r>
              <a:rPr lang="en-US" sz="1600" dirty="0" smtClean="0">
                <a:sym typeface="Symbol" charset="2"/>
              </a:rPr>
              <a:t>      </a:t>
            </a:r>
            <a:r>
              <a:rPr lang="en-US" sz="1600" dirty="0" smtClean="0">
                <a:solidFill>
                  <a:schemeClr val="accent5">
                    <a:lumMod val="75000"/>
                  </a:schemeClr>
                </a:solidFill>
                <a:latin typeface="Courier"/>
                <a:cs typeface="Courier"/>
                <a:sym typeface="Symbol" charset="2"/>
              </a:rPr>
              <a:t>revival     </a:t>
            </a:r>
            <a:r>
              <a:rPr lang="en-US" sz="1600" dirty="0" err="1" smtClean="0">
                <a:solidFill>
                  <a:schemeClr val="accent5">
                    <a:lumMod val="75000"/>
                  </a:schemeClr>
                </a:solidFill>
                <a:latin typeface="Courier"/>
                <a:cs typeface="Courier"/>
                <a:sym typeface="Symbol" charset="2"/>
              </a:rPr>
              <a:t>reviv</a:t>
            </a:r>
            <a:endParaRPr lang="en-US" sz="1600" dirty="0" smtClean="0">
              <a:solidFill>
                <a:schemeClr val="accent5">
                  <a:lumMod val="75000"/>
                </a:schemeClr>
              </a:solidFill>
              <a:latin typeface="Courier"/>
              <a:cs typeface="Courier"/>
              <a:sym typeface="Symbol" charset="2"/>
            </a:endParaRPr>
          </a:p>
          <a:p>
            <a:pPr marL="457200" lvl="1" indent="0">
              <a:buFont typeface="Times" charset="0"/>
              <a:buNone/>
            </a:pPr>
            <a:r>
              <a:rPr lang="en-US" sz="1600" dirty="0" smtClean="0">
                <a:latin typeface="Courier"/>
                <a:cs typeface="Courier"/>
                <a:sym typeface="Symbol" charset="2"/>
              </a:rPr>
              <a:t>able   </a:t>
            </a:r>
            <a:r>
              <a:rPr lang="en-US" sz="1600" dirty="0" err="1" smtClean="0">
                <a:sym typeface="Symbol" charset="2"/>
              </a:rPr>
              <a:t>ø</a:t>
            </a:r>
            <a:r>
              <a:rPr lang="en-US" sz="1600" dirty="0" smtClean="0">
                <a:sym typeface="Symbol" charset="2"/>
              </a:rPr>
              <a:t>      </a:t>
            </a:r>
            <a:r>
              <a:rPr lang="en-US" sz="1600" dirty="0" smtClean="0">
                <a:solidFill>
                  <a:schemeClr val="accent5">
                    <a:lumMod val="75000"/>
                  </a:schemeClr>
                </a:solidFill>
                <a:latin typeface="Courier"/>
                <a:cs typeface="Courier"/>
                <a:sym typeface="Symbol" charset="2"/>
              </a:rPr>
              <a:t>adjustable  adjust</a:t>
            </a:r>
          </a:p>
          <a:p>
            <a:pPr marL="457200" lvl="1" indent="0">
              <a:buNone/>
            </a:pPr>
            <a:r>
              <a:rPr lang="en-US" sz="1600" dirty="0" smtClean="0">
                <a:latin typeface="Courier"/>
                <a:cs typeface="Courier"/>
                <a:sym typeface="Symbol" charset="2"/>
              </a:rPr>
              <a:t>ate    </a:t>
            </a:r>
            <a:r>
              <a:rPr lang="en-US" sz="1600" dirty="0" err="1">
                <a:latin typeface="Courier"/>
                <a:cs typeface="Courier"/>
                <a:sym typeface="Symbol" charset="2"/>
              </a:rPr>
              <a:t>ø</a:t>
            </a:r>
            <a:r>
              <a:rPr lang="en-US" sz="1600" dirty="0">
                <a:latin typeface="Courier"/>
                <a:cs typeface="Courier"/>
                <a:sym typeface="Symbol" charset="2"/>
              </a:rPr>
              <a:t>  </a:t>
            </a:r>
            <a:r>
              <a:rPr lang="en-US" sz="1600" dirty="0" smtClean="0">
                <a:solidFill>
                  <a:schemeClr val="accent5">
                    <a:lumMod val="75000"/>
                  </a:schemeClr>
                </a:solidFill>
                <a:latin typeface="Courier"/>
                <a:cs typeface="Courier"/>
                <a:sym typeface="Symbol" charset="2"/>
              </a:rPr>
              <a:t>activate    </a:t>
            </a:r>
            <a:r>
              <a:rPr lang="en-US" sz="1600" dirty="0" err="1" smtClean="0">
                <a:solidFill>
                  <a:schemeClr val="accent5">
                    <a:lumMod val="75000"/>
                  </a:schemeClr>
                </a:solidFill>
                <a:latin typeface="Courier"/>
                <a:cs typeface="Courier"/>
                <a:sym typeface="Symbol" charset="2"/>
              </a:rPr>
              <a:t>activ</a:t>
            </a:r>
            <a:endParaRPr lang="en-US" sz="1600" dirty="0" smtClean="0">
              <a:solidFill>
                <a:schemeClr val="accent5">
                  <a:lumMod val="75000"/>
                </a:schemeClr>
              </a:solidFill>
              <a:latin typeface="Courier"/>
              <a:cs typeface="Courier"/>
              <a:sym typeface="Symbol" charset="2"/>
            </a:endParaRPr>
          </a:p>
          <a:p>
            <a:pPr marL="457200" lvl="1" indent="0">
              <a:buNone/>
            </a:pPr>
            <a:r>
              <a:rPr lang="en-US" sz="1600" dirty="0" smtClean="0">
                <a:latin typeface="Courier"/>
                <a:cs typeface="Courier"/>
                <a:sym typeface="Symbol" charset="2"/>
              </a:rPr>
              <a:t>…</a:t>
            </a:r>
            <a:endParaRPr lang="en-US" sz="1600" dirty="0">
              <a:solidFill>
                <a:schemeClr val="accent5">
                  <a:lumMod val="75000"/>
                </a:schemeClr>
              </a:solidFill>
              <a:latin typeface="Courier"/>
              <a:cs typeface="Courier"/>
              <a:sym typeface="Symbol" charset="2"/>
            </a:endParaRPr>
          </a:p>
          <a:p>
            <a:endParaRPr lang="en-US" sz="2200" dirty="0">
              <a:latin typeface="Courier"/>
              <a:cs typeface="Courier"/>
              <a:sym typeface="Symbol" charset="2"/>
            </a:endParaRPr>
          </a:p>
        </p:txBody>
      </p:sp>
    </p:spTree>
    <p:extLst>
      <p:ext uri="{BB962C8B-B14F-4D97-AF65-F5344CB8AC3E}">
        <p14:creationId xmlns:p14="http://schemas.microsoft.com/office/powerpoint/2010/main" val="14480980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3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993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939">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993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9939">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9939">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Viewing morphology in a corpus</a:t>
            </a:r>
            <a:br>
              <a:rPr lang="en-US" dirty="0" smtClean="0"/>
            </a:br>
            <a:r>
              <a:rPr lang="en-US" dirty="0" smtClean="0"/>
              <a:t>Why only strip –</a:t>
            </a:r>
            <a:r>
              <a:rPr lang="en-US" dirty="0" err="1" smtClean="0"/>
              <a:t>ing</a:t>
            </a:r>
            <a:r>
              <a:rPr lang="en-US" dirty="0" smtClean="0"/>
              <a:t> if there is a vowel?</a:t>
            </a:r>
            <a:endParaRPr lang="en-US" dirty="0"/>
          </a:p>
        </p:txBody>
      </p:sp>
      <p:sp>
        <p:nvSpPr>
          <p:cNvPr id="3" name="Content Placeholder 2"/>
          <p:cNvSpPr>
            <a:spLocks noGrp="1"/>
          </p:cNvSpPr>
          <p:nvPr>
            <p:ph idx="1"/>
          </p:nvPr>
        </p:nvSpPr>
        <p:spPr>
          <a:xfrm>
            <a:off x="838200" y="2266950"/>
            <a:ext cx="8077200" cy="762000"/>
          </a:xfrm>
        </p:spPr>
        <p:txBody>
          <a:bodyPr/>
          <a:lstStyle/>
          <a:p>
            <a:pPr marL="457200" lvl="1" indent="0">
              <a:buNone/>
            </a:pPr>
            <a:r>
              <a:rPr lang="en-US" sz="2800" dirty="0">
                <a:latin typeface="Courier"/>
                <a:cs typeface="Courier"/>
                <a:sym typeface="Symbol" charset="2"/>
              </a:rPr>
              <a:t>(*v*)</a:t>
            </a:r>
            <a:r>
              <a:rPr lang="en-US" sz="2800" dirty="0" err="1">
                <a:latin typeface="Courier"/>
                <a:cs typeface="Courier"/>
                <a:sym typeface="Symbol" charset="2"/>
              </a:rPr>
              <a:t>ing</a:t>
            </a:r>
            <a:r>
              <a:rPr lang="en-US" sz="2800" dirty="0">
                <a:latin typeface="Courier"/>
                <a:cs typeface="Courier"/>
                <a:sym typeface="Symbol" charset="2"/>
              </a:rPr>
              <a:t>  </a:t>
            </a:r>
            <a:r>
              <a:rPr lang="en-US" sz="2800" dirty="0" err="1">
                <a:sym typeface="Symbol" charset="2"/>
              </a:rPr>
              <a:t>ø</a:t>
            </a:r>
            <a:r>
              <a:rPr lang="en-US" sz="2800" dirty="0">
                <a:sym typeface="Symbol" charset="2"/>
              </a:rPr>
              <a:t>    </a:t>
            </a:r>
            <a:r>
              <a:rPr lang="en-US" sz="2800" dirty="0">
                <a:solidFill>
                  <a:schemeClr val="accent5">
                    <a:lumMod val="75000"/>
                  </a:schemeClr>
                </a:solidFill>
                <a:latin typeface="Courier"/>
                <a:cs typeface="Courier"/>
                <a:sym typeface="Symbol" charset="2"/>
              </a:rPr>
              <a:t>walking    walk</a:t>
            </a:r>
          </a:p>
          <a:p>
            <a:pPr marL="457200" lvl="1" indent="0">
              <a:buNone/>
            </a:pPr>
            <a:r>
              <a:rPr lang="en-US" sz="2800" dirty="0">
                <a:solidFill>
                  <a:schemeClr val="accent5">
                    <a:lumMod val="75000"/>
                  </a:schemeClr>
                </a:solidFill>
                <a:latin typeface="Courier"/>
                <a:cs typeface="Courier"/>
                <a:sym typeface="Symbol" charset="2"/>
              </a:rPr>
              <a:t>              sing       </a:t>
            </a:r>
            <a:r>
              <a:rPr lang="en-US" sz="2800" dirty="0" smtClean="0">
                <a:solidFill>
                  <a:schemeClr val="accent5">
                    <a:lumMod val="75000"/>
                  </a:schemeClr>
                </a:solidFill>
                <a:latin typeface="Courier"/>
                <a:cs typeface="Courier"/>
                <a:sym typeface="Symbol" charset="2"/>
              </a:rPr>
              <a:t>sing</a:t>
            </a:r>
          </a:p>
          <a:p>
            <a:pPr marL="457200" lvl="1" indent="0">
              <a:buNone/>
            </a:pPr>
            <a:endParaRPr lang="en-US" sz="1600" dirty="0">
              <a:solidFill>
                <a:schemeClr val="accent5">
                  <a:lumMod val="75000"/>
                </a:schemeClr>
              </a:solidFill>
              <a:latin typeface="Courier"/>
              <a:cs typeface="Courier"/>
              <a:sym typeface="Symbol" charset="2"/>
            </a:endParaRPr>
          </a:p>
        </p:txBody>
      </p:sp>
      <p:sp>
        <p:nvSpPr>
          <p:cNvPr id="4" name="Slide Number Placeholder 3"/>
          <p:cNvSpPr>
            <a:spLocks noGrp="1"/>
          </p:cNvSpPr>
          <p:nvPr>
            <p:ph type="sldNum" sz="quarter" idx="12"/>
          </p:nvPr>
        </p:nvSpPr>
        <p:spPr/>
        <p:txBody>
          <a:bodyPr/>
          <a:lstStyle/>
          <a:p>
            <a:fld id="{10F35DC5-7E65-8247-99AB-4E984F8A921E}" type="slidenum">
              <a:rPr lang="en-US" smtClean="0"/>
              <a:pPr/>
              <a:t>37</a:t>
            </a:fld>
            <a:endParaRPr lang="en-US"/>
          </a:p>
        </p:txBody>
      </p:sp>
    </p:spTree>
    <p:extLst>
      <p:ext uri="{BB962C8B-B14F-4D97-AF65-F5344CB8AC3E}">
        <p14:creationId xmlns:p14="http://schemas.microsoft.com/office/powerpoint/2010/main" val="297431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Viewing morphology in a corpus</a:t>
            </a:r>
            <a:br>
              <a:rPr lang="en-US" dirty="0" smtClean="0"/>
            </a:br>
            <a:r>
              <a:rPr lang="en-US" dirty="0" smtClean="0"/>
              <a:t>Why only strip –</a:t>
            </a:r>
            <a:r>
              <a:rPr lang="en-US" dirty="0" err="1" smtClean="0"/>
              <a:t>ing</a:t>
            </a:r>
            <a:r>
              <a:rPr lang="en-US" dirty="0" smtClean="0"/>
              <a:t> if there is a vowel?</a:t>
            </a:r>
            <a:endParaRPr lang="en-US" dirty="0"/>
          </a:p>
        </p:txBody>
      </p:sp>
      <p:sp>
        <p:nvSpPr>
          <p:cNvPr id="3" name="Content Placeholder 2"/>
          <p:cNvSpPr>
            <a:spLocks noGrp="1"/>
          </p:cNvSpPr>
          <p:nvPr>
            <p:ph idx="1"/>
          </p:nvPr>
        </p:nvSpPr>
        <p:spPr>
          <a:xfrm>
            <a:off x="838200" y="1352550"/>
            <a:ext cx="8077200" cy="762000"/>
          </a:xfrm>
        </p:spPr>
        <p:txBody>
          <a:bodyPr/>
          <a:lstStyle/>
          <a:p>
            <a:pPr marL="457200" lvl="1" indent="0">
              <a:buNone/>
            </a:pPr>
            <a:r>
              <a:rPr lang="en-US" sz="1600" dirty="0">
                <a:latin typeface="Courier"/>
                <a:cs typeface="Courier"/>
                <a:sym typeface="Symbol" charset="2"/>
              </a:rPr>
              <a:t>(*v*)</a:t>
            </a:r>
            <a:r>
              <a:rPr lang="en-US" sz="1600" dirty="0" err="1">
                <a:latin typeface="Courier"/>
                <a:cs typeface="Courier"/>
                <a:sym typeface="Symbol" charset="2"/>
              </a:rPr>
              <a:t>ing</a:t>
            </a:r>
            <a:r>
              <a:rPr lang="en-US" sz="1600" dirty="0">
                <a:latin typeface="Courier"/>
                <a:cs typeface="Courier"/>
                <a:sym typeface="Symbol" charset="2"/>
              </a:rPr>
              <a:t>  </a:t>
            </a:r>
            <a:r>
              <a:rPr lang="en-US" sz="1600" dirty="0" err="1">
                <a:sym typeface="Symbol" charset="2"/>
              </a:rPr>
              <a:t>ø</a:t>
            </a:r>
            <a:r>
              <a:rPr lang="en-US" sz="1600" dirty="0">
                <a:sym typeface="Symbol" charset="2"/>
              </a:rPr>
              <a:t>    </a:t>
            </a:r>
            <a:r>
              <a:rPr lang="en-US" sz="1600" dirty="0">
                <a:solidFill>
                  <a:schemeClr val="accent5">
                    <a:lumMod val="75000"/>
                  </a:schemeClr>
                </a:solidFill>
                <a:latin typeface="Courier"/>
                <a:cs typeface="Courier"/>
                <a:sym typeface="Symbol" charset="2"/>
              </a:rPr>
              <a:t>walking    walk</a:t>
            </a:r>
          </a:p>
          <a:p>
            <a:pPr marL="457200" lvl="1" indent="0">
              <a:buNone/>
            </a:pPr>
            <a:r>
              <a:rPr lang="en-US" sz="1600" dirty="0">
                <a:solidFill>
                  <a:schemeClr val="accent5">
                    <a:lumMod val="75000"/>
                  </a:schemeClr>
                </a:solidFill>
                <a:latin typeface="Courier"/>
                <a:cs typeface="Courier"/>
                <a:sym typeface="Symbol" charset="2"/>
              </a:rPr>
              <a:t>              sing       </a:t>
            </a:r>
            <a:r>
              <a:rPr lang="en-US" sz="1600" dirty="0" smtClean="0">
                <a:solidFill>
                  <a:schemeClr val="accent5">
                    <a:lumMod val="75000"/>
                  </a:schemeClr>
                </a:solidFill>
                <a:latin typeface="Courier"/>
                <a:cs typeface="Courier"/>
                <a:sym typeface="Symbol" charset="2"/>
              </a:rPr>
              <a:t>sing</a:t>
            </a:r>
          </a:p>
          <a:p>
            <a:pPr marL="457200" lvl="1" indent="0">
              <a:buNone/>
            </a:pPr>
            <a:endParaRPr lang="en-US" sz="1600" dirty="0">
              <a:solidFill>
                <a:schemeClr val="accent5">
                  <a:lumMod val="75000"/>
                </a:schemeClr>
              </a:solidFill>
              <a:latin typeface="Courier"/>
              <a:cs typeface="Courier"/>
              <a:sym typeface="Symbol" charset="2"/>
            </a:endParaRPr>
          </a:p>
        </p:txBody>
      </p:sp>
      <p:sp>
        <p:nvSpPr>
          <p:cNvPr id="4" name="Slide Number Placeholder 3"/>
          <p:cNvSpPr>
            <a:spLocks noGrp="1"/>
          </p:cNvSpPr>
          <p:nvPr>
            <p:ph type="sldNum" sz="quarter" idx="12"/>
          </p:nvPr>
        </p:nvSpPr>
        <p:spPr/>
        <p:txBody>
          <a:bodyPr/>
          <a:lstStyle/>
          <a:p>
            <a:fld id="{10F35DC5-7E65-8247-99AB-4E984F8A921E}" type="slidenum">
              <a:rPr lang="en-US" smtClean="0"/>
              <a:pPr/>
              <a:t>38</a:t>
            </a:fld>
            <a:endParaRPr lang="en-US"/>
          </a:p>
        </p:txBody>
      </p:sp>
      <p:sp>
        <p:nvSpPr>
          <p:cNvPr id="6" name="Rectangle 3"/>
          <p:cNvSpPr txBox="1">
            <a:spLocks noChangeArrowheads="1"/>
          </p:cNvSpPr>
          <p:nvPr/>
        </p:nvSpPr>
        <p:spPr bwMode="auto">
          <a:xfrm>
            <a:off x="35999" y="2266950"/>
            <a:ext cx="9108001"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lr>
                <a:srgbClr val="CC0000"/>
              </a:buClr>
              <a:buFont typeface="Times" charset="0"/>
              <a:buChar char="•"/>
              <a:defRPr sz="2400">
                <a:solidFill>
                  <a:schemeClr val="tx1"/>
                </a:solidFill>
                <a:latin typeface="+mn-lt"/>
                <a:ea typeface="ＭＳ Ｐゴシック" pitchFamily="-65" charset="-128"/>
                <a:cs typeface="ＭＳ Ｐゴシック" pitchFamily="-65" charset="-128"/>
              </a:defRPr>
            </a:lvl1pPr>
            <a:lvl2pPr marL="685800" indent="-228600" algn="l" rtl="0" eaLnBrk="1" fontAlgn="base" hangingPunct="1">
              <a:spcBef>
                <a:spcPct val="20000"/>
              </a:spcBef>
              <a:spcAft>
                <a:spcPct val="0"/>
              </a:spcAft>
              <a:buClr>
                <a:schemeClr val="tx1"/>
              </a:buClr>
              <a:buFont typeface="Times" charset="0"/>
              <a:buChar char="•"/>
              <a:defRPr sz="2000">
                <a:solidFill>
                  <a:schemeClr val="tx1"/>
                </a:solidFill>
                <a:latin typeface="+mn-lt"/>
                <a:ea typeface="ＭＳ Ｐゴシック" pitchFamily="-65" charset="-128"/>
              </a:defRPr>
            </a:lvl2pPr>
            <a:lvl3pPr marL="1028700" indent="-228600" algn="l" rtl="0" eaLnBrk="1" fontAlgn="base" hangingPunct="1">
              <a:spcBef>
                <a:spcPct val="20000"/>
              </a:spcBef>
              <a:spcAft>
                <a:spcPct val="0"/>
              </a:spcAft>
              <a:buClr>
                <a:srgbClr val="CC0000"/>
              </a:buClr>
              <a:buFont typeface="Times" charset="0"/>
              <a:buChar char="•"/>
              <a:defRPr sz="2000">
                <a:solidFill>
                  <a:schemeClr val="tx1"/>
                </a:solidFill>
                <a:latin typeface="+mn-lt"/>
                <a:ea typeface="ＭＳ Ｐゴシック" pitchFamily="-65" charset="-128"/>
              </a:defRPr>
            </a:lvl3pPr>
            <a:lvl4pPr marL="1371600" indent="-228600" algn="l" rtl="0" eaLnBrk="1" fontAlgn="base" hangingPunct="1">
              <a:spcBef>
                <a:spcPct val="20000"/>
              </a:spcBef>
              <a:spcAft>
                <a:spcPct val="0"/>
              </a:spcAft>
              <a:buClr>
                <a:schemeClr val="tx1"/>
              </a:buClr>
              <a:buFont typeface="Times" charset="0"/>
              <a:buChar char="•"/>
              <a:defRPr>
                <a:solidFill>
                  <a:schemeClr val="tx1"/>
                </a:solidFill>
                <a:latin typeface="+mn-lt"/>
                <a:ea typeface="ＭＳ Ｐゴシック" pitchFamily="-65" charset="-128"/>
              </a:defRPr>
            </a:lvl4pPr>
            <a:lvl5pPr marL="1714500" indent="-228600" algn="l" rtl="0" eaLnBrk="1" fontAlgn="base" hangingPunct="1">
              <a:spcBef>
                <a:spcPct val="20000"/>
              </a:spcBef>
              <a:spcAft>
                <a:spcPct val="0"/>
              </a:spcAft>
              <a:buClr>
                <a:srgbClr val="CC0000"/>
              </a:buClr>
              <a:buFont typeface="Times" charset="0"/>
              <a:buChar char="•"/>
              <a:defRPr>
                <a:solidFill>
                  <a:schemeClr val="tx1"/>
                </a:solidFill>
                <a:latin typeface="+mn-lt"/>
                <a:ea typeface="ＭＳ Ｐゴシック" pitchFamily="-65" charset="-128"/>
              </a:defRPr>
            </a:lvl5pPr>
            <a:lvl6pPr marL="21717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6pPr>
            <a:lvl7pPr marL="26289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7pPr>
            <a:lvl8pPr marL="30861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8pPr>
            <a:lvl9pPr marL="3543300" indent="-228600" algn="l" rtl="0" eaLnBrk="1" fontAlgn="base" hangingPunct="1">
              <a:spcBef>
                <a:spcPct val="20000"/>
              </a:spcBef>
              <a:spcAft>
                <a:spcPct val="0"/>
              </a:spcAft>
              <a:buClr>
                <a:srgbClr val="CC0000"/>
              </a:buClr>
              <a:buFont typeface="Times" pitchFamily="-65" charset="0"/>
              <a:buChar char="•"/>
              <a:defRPr sz="1400">
                <a:solidFill>
                  <a:schemeClr val="tx1"/>
                </a:solidFill>
                <a:latin typeface="+mn-lt"/>
                <a:ea typeface="ＭＳ Ｐゴシック" pitchFamily="-65" charset="-128"/>
              </a:defRPr>
            </a:lvl9pPr>
          </a:lstStyle>
          <a:p>
            <a:pPr marL="0" indent="0">
              <a:lnSpc>
                <a:spcPct val="90000"/>
              </a:lnSpc>
              <a:buNone/>
            </a:pPr>
            <a:r>
              <a:rPr lang="en-US" sz="1400" dirty="0" err="1" smtClean="0">
                <a:latin typeface="Courier"/>
                <a:cs typeface="Courier"/>
              </a:rPr>
              <a:t>tr</a:t>
            </a:r>
            <a:r>
              <a:rPr lang="en-US" sz="1400" dirty="0" smtClean="0">
                <a:latin typeface="Courier"/>
                <a:cs typeface="Courier"/>
              </a:rPr>
              <a:t> </a:t>
            </a:r>
            <a:r>
              <a:rPr lang="en-US" sz="1400" dirty="0">
                <a:latin typeface="Courier"/>
                <a:cs typeface="Courier"/>
              </a:rPr>
              <a:t>-</a:t>
            </a:r>
            <a:r>
              <a:rPr lang="en-US" sz="1400" dirty="0" err="1">
                <a:latin typeface="Courier"/>
                <a:cs typeface="Courier"/>
              </a:rPr>
              <a:t>sc</a:t>
            </a:r>
            <a:r>
              <a:rPr lang="en-US" sz="1400" dirty="0">
                <a:latin typeface="Courier"/>
                <a:cs typeface="Courier"/>
              </a:rPr>
              <a:t> 'A-</a:t>
            </a:r>
            <a:r>
              <a:rPr lang="en-US" sz="1400" dirty="0" err="1">
                <a:latin typeface="Courier"/>
                <a:cs typeface="Courier"/>
              </a:rPr>
              <a:t>Za</a:t>
            </a:r>
            <a:r>
              <a:rPr lang="en-US" sz="1400" dirty="0">
                <a:latin typeface="Courier"/>
                <a:cs typeface="Courier"/>
              </a:rPr>
              <a:t>-z' '\n' &lt; </a:t>
            </a:r>
            <a:r>
              <a:rPr lang="en-US" sz="1400" dirty="0" err="1" smtClean="0">
                <a:latin typeface="Courier"/>
                <a:cs typeface="Courier"/>
              </a:rPr>
              <a:t>shakes.txt</a:t>
            </a:r>
            <a:r>
              <a:rPr lang="en-US" sz="1400" dirty="0" smtClean="0">
                <a:latin typeface="Courier"/>
                <a:cs typeface="Courier"/>
              </a:rPr>
              <a:t> | </a:t>
            </a:r>
            <a:r>
              <a:rPr lang="en-US" sz="1400" dirty="0" err="1">
                <a:latin typeface="Courier"/>
                <a:cs typeface="Courier"/>
              </a:rPr>
              <a:t>grep</a:t>
            </a:r>
            <a:r>
              <a:rPr lang="en-US" sz="1400" dirty="0">
                <a:latin typeface="Courier"/>
                <a:cs typeface="Courier"/>
              </a:rPr>
              <a:t> </a:t>
            </a:r>
            <a:r>
              <a:rPr lang="en-US" sz="1400" dirty="0" smtClean="0">
                <a:latin typeface="Courier"/>
                <a:cs typeface="Courier"/>
              </a:rPr>
              <a:t>’</a:t>
            </a:r>
            <a:r>
              <a:rPr lang="en-US" sz="1400" dirty="0" err="1" smtClean="0">
                <a:latin typeface="Courier"/>
                <a:cs typeface="Courier"/>
              </a:rPr>
              <a:t>ing</a:t>
            </a:r>
            <a:r>
              <a:rPr lang="en-US" sz="1400" dirty="0">
                <a:latin typeface="Courier"/>
                <a:cs typeface="Courier"/>
              </a:rPr>
              <a:t>$' | sort | </a:t>
            </a:r>
            <a:r>
              <a:rPr lang="en-US" sz="1400" dirty="0" err="1">
                <a:latin typeface="Courier"/>
                <a:cs typeface="Courier"/>
              </a:rPr>
              <a:t>uniq</a:t>
            </a:r>
            <a:r>
              <a:rPr lang="en-US" sz="1400" dirty="0">
                <a:latin typeface="Courier"/>
                <a:cs typeface="Courier"/>
              </a:rPr>
              <a:t> -c | sort </a:t>
            </a:r>
            <a:r>
              <a:rPr lang="en-US" sz="1400" dirty="0" smtClean="0">
                <a:latin typeface="Courier"/>
                <a:cs typeface="Courier"/>
              </a:rPr>
              <a:t>–nr </a:t>
            </a:r>
          </a:p>
          <a:p>
            <a:pPr marL="0" indent="0">
              <a:lnSpc>
                <a:spcPct val="90000"/>
              </a:lnSpc>
              <a:buNone/>
            </a:pPr>
            <a:endParaRPr lang="en-US" sz="1400" dirty="0">
              <a:latin typeface="Courier"/>
              <a:cs typeface="Courier"/>
            </a:endParaRPr>
          </a:p>
          <a:p>
            <a:pPr marL="0" indent="0">
              <a:lnSpc>
                <a:spcPct val="90000"/>
              </a:lnSpc>
              <a:buNone/>
            </a:pPr>
            <a:endParaRPr lang="en-US" sz="1400" dirty="0" smtClean="0">
              <a:latin typeface="Courier"/>
              <a:cs typeface="Courier"/>
            </a:endParaRPr>
          </a:p>
          <a:p>
            <a:pPr marL="0" indent="0">
              <a:lnSpc>
                <a:spcPct val="90000"/>
              </a:lnSpc>
              <a:buNone/>
            </a:pPr>
            <a:endParaRPr lang="en-US" sz="1400" dirty="0" smtClean="0">
              <a:latin typeface="Courier"/>
              <a:cs typeface="Courier"/>
            </a:endParaRPr>
          </a:p>
          <a:p>
            <a:pPr marL="0" indent="0">
              <a:lnSpc>
                <a:spcPct val="90000"/>
              </a:lnSpc>
              <a:buNone/>
            </a:pPr>
            <a:endParaRPr lang="en-US" sz="1400" dirty="0">
              <a:latin typeface="Courier"/>
              <a:cs typeface="Courier"/>
            </a:endParaRPr>
          </a:p>
          <a:p>
            <a:pPr marL="0" indent="0">
              <a:lnSpc>
                <a:spcPct val="90000"/>
              </a:lnSpc>
              <a:buNone/>
            </a:pPr>
            <a:endParaRPr lang="en-US" sz="1400" dirty="0" smtClean="0">
              <a:solidFill>
                <a:schemeClr val="accent5">
                  <a:lumMod val="60000"/>
                  <a:lumOff val="40000"/>
                </a:schemeClr>
              </a:solidFill>
              <a:latin typeface="Courier"/>
              <a:cs typeface="Courier"/>
            </a:endParaRPr>
          </a:p>
          <a:p>
            <a:pPr marL="0" indent="0">
              <a:lnSpc>
                <a:spcPct val="90000"/>
              </a:lnSpc>
              <a:buNone/>
            </a:pPr>
            <a:endParaRPr lang="en-US" sz="1400" dirty="0" smtClean="0">
              <a:latin typeface="Courier"/>
              <a:cs typeface="Courier"/>
            </a:endParaRPr>
          </a:p>
          <a:p>
            <a:pPr marL="0" indent="0">
              <a:lnSpc>
                <a:spcPct val="90000"/>
              </a:lnSpc>
              <a:buNone/>
            </a:pPr>
            <a:endParaRPr lang="en-US" sz="1400" dirty="0" smtClean="0">
              <a:latin typeface="Courier"/>
              <a:cs typeface="Courier"/>
            </a:endParaRPr>
          </a:p>
          <a:p>
            <a:pPr marL="0" indent="0">
              <a:lnSpc>
                <a:spcPct val="90000"/>
              </a:lnSpc>
              <a:buNone/>
            </a:pPr>
            <a:endParaRPr lang="en-US" sz="1400" dirty="0">
              <a:latin typeface="Courier"/>
              <a:cs typeface="Courier"/>
            </a:endParaRPr>
          </a:p>
          <a:p>
            <a:pPr marL="0" indent="0">
              <a:lnSpc>
                <a:spcPct val="90000"/>
              </a:lnSpc>
              <a:buNone/>
            </a:pPr>
            <a:r>
              <a:rPr lang="en-US" sz="1350" dirty="0" err="1" smtClean="0">
                <a:latin typeface="Courier"/>
                <a:cs typeface="Courier"/>
              </a:rPr>
              <a:t>tr</a:t>
            </a:r>
            <a:r>
              <a:rPr lang="en-US" sz="1350" dirty="0" smtClean="0">
                <a:latin typeface="Courier"/>
                <a:cs typeface="Courier"/>
              </a:rPr>
              <a:t> </a:t>
            </a:r>
            <a:r>
              <a:rPr lang="en-US" sz="1350" dirty="0">
                <a:latin typeface="Courier"/>
                <a:cs typeface="Courier"/>
              </a:rPr>
              <a:t>-</a:t>
            </a:r>
            <a:r>
              <a:rPr lang="en-US" sz="1350" dirty="0" err="1">
                <a:latin typeface="Courier"/>
                <a:cs typeface="Courier"/>
              </a:rPr>
              <a:t>sc</a:t>
            </a:r>
            <a:r>
              <a:rPr lang="en-US" sz="1350" dirty="0">
                <a:latin typeface="Courier"/>
                <a:cs typeface="Courier"/>
              </a:rPr>
              <a:t> 'A-</a:t>
            </a:r>
            <a:r>
              <a:rPr lang="en-US" sz="1350" dirty="0" err="1">
                <a:latin typeface="Courier"/>
                <a:cs typeface="Courier"/>
              </a:rPr>
              <a:t>Za</a:t>
            </a:r>
            <a:r>
              <a:rPr lang="en-US" sz="1350" dirty="0">
                <a:latin typeface="Courier"/>
                <a:cs typeface="Courier"/>
              </a:rPr>
              <a:t>-z' '\n' &lt; </a:t>
            </a:r>
            <a:r>
              <a:rPr lang="en-US" sz="1350" dirty="0" err="1" smtClean="0">
                <a:latin typeface="Courier"/>
                <a:cs typeface="Courier"/>
              </a:rPr>
              <a:t>shakes.txt</a:t>
            </a:r>
            <a:r>
              <a:rPr lang="en-US" sz="1350" dirty="0" smtClean="0">
                <a:latin typeface="Courier"/>
                <a:cs typeface="Courier"/>
              </a:rPr>
              <a:t> | </a:t>
            </a:r>
            <a:r>
              <a:rPr lang="en-US" sz="1350" dirty="0" err="1" smtClean="0">
                <a:latin typeface="Courier"/>
                <a:cs typeface="Courier"/>
              </a:rPr>
              <a:t>grep</a:t>
            </a:r>
            <a:r>
              <a:rPr lang="en-US" sz="1350" dirty="0" smtClean="0">
                <a:latin typeface="Courier"/>
                <a:cs typeface="Courier"/>
              </a:rPr>
              <a:t> </a:t>
            </a:r>
            <a:r>
              <a:rPr lang="en-US" sz="1350" dirty="0">
                <a:latin typeface="Courier"/>
                <a:cs typeface="Courier"/>
              </a:rPr>
              <a:t>'[</a:t>
            </a:r>
            <a:r>
              <a:rPr lang="en-US" sz="1350" dirty="0" err="1">
                <a:latin typeface="Courier"/>
                <a:cs typeface="Courier"/>
              </a:rPr>
              <a:t>aeiou</a:t>
            </a:r>
            <a:r>
              <a:rPr lang="en-US" sz="1350" dirty="0" smtClean="0">
                <a:latin typeface="Courier"/>
                <a:cs typeface="Courier"/>
              </a:rPr>
              <a:t>].*</a:t>
            </a:r>
            <a:r>
              <a:rPr lang="en-US" sz="1350" dirty="0" err="1" smtClean="0">
                <a:latin typeface="Courier"/>
                <a:cs typeface="Courier"/>
              </a:rPr>
              <a:t>ing</a:t>
            </a:r>
            <a:r>
              <a:rPr lang="en-US" sz="1350" dirty="0">
                <a:latin typeface="Courier"/>
                <a:cs typeface="Courier"/>
              </a:rPr>
              <a:t>$' | sort | </a:t>
            </a:r>
            <a:r>
              <a:rPr lang="en-US" sz="1350" dirty="0" err="1">
                <a:latin typeface="Courier"/>
                <a:cs typeface="Courier"/>
              </a:rPr>
              <a:t>uniq</a:t>
            </a:r>
            <a:r>
              <a:rPr lang="en-US" sz="1350" dirty="0">
                <a:latin typeface="Courier"/>
                <a:cs typeface="Courier"/>
              </a:rPr>
              <a:t> -c | sort </a:t>
            </a:r>
            <a:r>
              <a:rPr lang="en-US" sz="1350" dirty="0" smtClean="0">
                <a:latin typeface="Courier"/>
                <a:cs typeface="Courier"/>
              </a:rPr>
              <a:t>–nr</a:t>
            </a:r>
          </a:p>
        </p:txBody>
      </p:sp>
      <p:sp>
        <p:nvSpPr>
          <p:cNvPr id="7" name="TextBox 6"/>
          <p:cNvSpPr txBox="1"/>
          <p:nvPr/>
        </p:nvSpPr>
        <p:spPr>
          <a:xfrm>
            <a:off x="4038600" y="2571750"/>
            <a:ext cx="1385190" cy="1757404"/>
          </a:xfrm>
          <a:prstGeom prst="rect">
            <a:avLst/>
          </a:prstGeom>
          <a:noFill/>
        </p:spPr>
        <p:txBody>
          <a:bodyPr wrap="none" rtlCol="0">
            <a:spAutoFit/>
          </a:bodyPr>
          <a:lstStyle/>
          <a:p>
            <a:pPr marL="0" indent="0">
              <a:lnSpc>
                <a:spcPct val="90000"/>
              </a:lnSpc>
              <a:buNone/>
            </a:pPr>
            <a:r>
              <a:rPr lang="en-US" sz="1200" dirty="0">
                <a:latin typeface="Courier"/>
                <a:cs typeface="Courier"/>
              </a:rPr>
              <a:t>548 being</a:t>
            </a:r>
          </a:p>
          <a:p>
            <a:pPr marL="0" indent="0">
              <a:lnSpc>
                <a:spcPct val="90000"/>
              </a:lnSpc>
              <a:buNone/>
            </a:pPr>
            <a:r>
              <a:rPr lang="en-US" sz="1200" dirty="0" smtClean="0">
                <a:solidFill>
                  <a:srgbClr val="A6A6A6"/>
                </a:solidFill>
                <a:latin typeface="Courier"/>
                <a:cs typeface="Courier"/>
              </a:rPr>
              <a:t>541 </a:t>
            </a:r>
            <a:r>
              <a:rPr lang="en-US" sz="1200" dirty="0">
                <a:solidFill>
                  <a:srgbClr val="A6A6A6"/>
                </a:solidFill>
                <a:latin typeface="Courier"/>
                <a:cs typeface="Courier"/>
              </a:rPr>
              <a:t>nothing</a:t>
            </a:r>
          </a:p>
          <a:p>
            <a:pPr marL="0" indent="0">
              <a:lnSpc>
                <a:spcPct val="90000"/>
              </a:lnSpc>
              <a:buNone/>
            </a:pPr>
            <a:r>
              <a:rPr lang="en-US" sz="1200" dirty="0" smtClean="0">
                <a:solidFill>
                  <a:srgbClr val="A6A6A6"/>
                </a:solidFill>
                <a:latin typeface="Courier"/>
                <a:cs typeface="Courier"/>
              </a:rPr>
              <a:t>152 </a:t>
            </a:r>
            <a:r>
              <a:rPr lang="en-US" sz="1200" dirty="0">
                <a:solidFill>
                  <a:srgbClr val="A6A6A6"/>
                </a:solidFill>
                <a:latin typeface="Courier"/>
                <a:cs typeface="Courier"/>
              </a:rPr>
              <a:t>something</a:t>
            </a:r>
          </a:p>
          <a:p>
            <a:pPr marL="0" indent="0">
              <a:lnSpc>
                <a:spcPct val="90000"/>
              </a:lnSpc>
              <a:buNone/>
            </a:pPr>
            <a:r>
              <a:rPr lang="en-US" sz="1200" dirty="0" smtClean="0">
                <a:latin typeface="Courier"/>
                <a:cs typeface="Courier"/>
              </a:rPr>
              <a:t>145 </a:t>
            </a:r>
            <a:r>
              <a:rPr lang="en-US" sz="1200" dirty="0">
                <a:latin typeface="Courier"/>
                <a:cs typeface="Courier"/>
              </a:rPr>
              <a:t>coming</a:t>
            </a:r>
          </a:p>
          <a:p>
            <a:pPr marL="0" indent="0">
              <a:lnSpc>
                <a:spcPct val="90000"/>
              </a:lnSpc>
              <a:buNone/>
            </a:pPr>
            <a:r>
              <a:rPr lang="en-US" sz="1200" dirty="0" smtClean="0">
                <a:solidFill>
                  <a:srgbClr val="A6A6A6"/>
                </a:solidFill>
                <a:latin typeface="Courier"/>
                <a:cs typeface="Courier"/>
              </a:rPr>
              <a:t>130 </a:t>
            </a:r>
            <a:r>
              <a:rPr lang="en-US" sz="1200" dirty="0">
                <a:solidFill>
                  <a:srgbClr val="A6A6A6"/>
                </a:solidFill>
                <a:latin typeface="Courier"/>
                <a:cs typeface="Courier"/>
              </a:rPr>
              <a:t>morning</a:t>
            </a:r>
          </a:p>
          <a:p>
            <a:pPr marL="0" indent="0">
              <a:lnSpc>
                <a:spcPct val="90000"/>
              </a:lnSpc>
              <a:buNone/>
            </a:pPr>
            <a:r>
              <a:rPr lang="en-US" sz="1200" dirty="0" smtClean="0">
                <a:latin typeface="Courier"/>
                <a:cs typeface="Courier"/>
              </a:rPr>
              <a:t>122 </a:t>
            </a:r>
            <a:r>
              <a:rPr lang="en-US" sz="1200" dirty="0">
                <a:latin typeface="Courier"/>
                <a:cs typeface="Courier"/>
              </a:rPr>
              <a:t>having</a:t>
            </a:r>
          </a:p>
          <a:p>
            <a:pPr marL="0" indent="0">
              <a:lnSpc>
                <a:spcPct val="90000"/>
              </a:lnSpc>
              <a:buNone/>
            </a:pPr>
            <a:r>
              <a:rPr lang="en-US" sz="1200" dirty="0" smtClean="0">
                <a:latin typeface="Courier"/>
                <a:cs typeface="Courier"/>
              </a:rPr>
              <a:t>120 </a:t>
            </a:r>
            <a:r>
              <a:rPr lang="en-US" sz="1200" dirty="0">
                <a:latin typeface="Courier"/>
                <a:cs typeface="Courier"/>
              </a:rPr>
              <a:t>living</a:t>
            </a:r>
          </a:p>
          <a:p>
            <a:pPr marL="0" indent="0">
              <a:lnSpc>
                <a:spcPct val="90000"/>
              </a:lnSpc>
              <a:buNone/>
            </a:pPr>
            <a:r>
              <a:rPr lang="en-US" sz="1200" dirty="0" smtClean="0">
                <a:latin typeface="Courier"/>
                <a:cs typeface="Courier"/>
              </a:rPr>
              <a:t>117 </a:t>
            </a:r>
            <a:r>
              <a:rPr lang="en-US" sz="1200" dirty="0">
                <a:latin typeface="Courier"/>
                <a:cs typeface="Courier"/>
              </a:rPr>
              <a:t>loving</a:t>
            </a:r>
          </a:p>
          <a:p>
            <a:pPr marL="0" indent="0">
              <a:lnSpc>
                <a:spcPct val="90000"/>
              </a:lnSpc>
              <a:buNone/>
            </a:pPr>
            <a:r>
              <a:rPr lang="en-US" sz="1200" dirty="0" smtClean="0">
                <a:latin typeface="Courier"/>
                <a:cs typeface="Courier"/>
              </a:rPr>
              <a:t>116 </a:t>
            </a:r>
            <a:r>
              <a:rPr lang="en-US" sz="1200" dirty="0">
                <a:latin typeface="Courier"/>
                <a:cs typeface="Courier"/>
              </a:rPr>
              <a:t>Being</a:t>
            </a:r>
          </a:p>
          <a:p>
            <a:pPr marL="0" indent="0">
              <a:lnSpc>
                <a:spcPct val="90000"/>
              </a:lnSpc>
              <a:buNone/>
            </a:pPr>
            <a:r>
              <a:rPr lang="en-US" sz="1200" dirty="0" smtClean="0">
                <a:latin typeface="Courier"/>
                <a:cs typeface="Courier"/>
              </a:rPr>
              <a:t>102 going</a:t>
            </a:r>
            <a:endParaRPr lang="en-US" sz="1200" dirty="0">
              <a:latin typeface="Courier"/>
              <a:cs typeface="Courier"/>
            </a:endParaRPr>
          </a:p>
        </p:txBody>
      </p:sp>
      <p:sp>
        <p:nvSpPr>
          <p:cNvPr id="8" name="TextBox 7"/>
          <p:cNvSpPr txBox="1"/>
          <p:nvPr/>
        </p:nvSpPr>
        <p:spPr>
          <a:xfrm>
            <a:off x="1828800" y="2571750"/>
            <a:ext cx="1479892" cy="1757404"/>
          </a:xfrm>
          <a:prstGeom prst="rect">
            <a:avLst/>
          </a:prstGeom>
          <a:noFill/>
        </p:spPr>
        <p:txBody>
          <a:bodyPr wrap="none" rtlCol="0">
            <a:spAutoFit/>
          </a:bodyPr>
          <a:lstStyle/>
          <a:p>
            <a:pPr marL="0" indent="0">
              <a:lnSpc>
                <a:spcPct val="90000"/>
              </a:lnSpc>
              <a:buNone/>
            </a:pPr>
            <a:r>
              <a:rPr lang="en-US" sz="1200" dirty="0">
                <a:solidFill>
                  <a:schemeClr val="bg1">
                    <a:lumMod val="65000"/>
                  </a:schemeClr>
                </a:solidFill>
                <a:latin typeface="Courier"/>
                <a:cs typeface="Courier"/>
              </a:rPr>
              <a:t>1312 King</a:t>
            </a:r>
          </a:p>
          <a:p>
            <a:pPr marL="0" indent="0">
              <a:lnSpc>
                <a:spcPct val="90000"/>
              </a:lnSpc>
              <a:buNone/>
            </a:pPr>
            <a:r>
              <a:rPr lang="en-US" sz="1200" dirty="0">
                <a:latin typeface="Courier"/>
                <a:cs typeface="Courier"/>
              </a:rPr>
              <a:t> 548 being</a:t>
            </a:r>
          </a:p>
          <a:p>
            <a:pPr marL="0" indent="0">
              <a:lnSpc>
                <a:spcPct val="90000"/>
              </a:lnSpc>
              <a:buNone/>
            </a:pPr>
            <a:r>
              <a:rPr lang="en-US" sz="1200" dirty="0">
                <a:solidFill>
                  <a:srgbClr val="7CD7CF"/>
                </a:solidFill>
                <a:latin typeface="Courier"/>
                <a:cs typeface="Courier"/>
              </a:rPr>
              <a:t> </a:t>
            </a:r>
            <a:r>
              <a:rPr lang="en-US" sz="1200" dirty="0">
                <a:solidFill>
                  <a:schemeClr val="bg1">
                    <a:lumMod val="65000"/>
                  </a:schemeClr>
                </a:solidFill>
                <a:latin typeface="Courier"/>
                <a:cs typeface="Courier"/>
              </a:rPr>
              <a:t>541 nothing</a:t>
            </a:r>
          </a:p>
          <a:p>
            <a:pPr marL="0" indent="0">
              <a:lnSpc>
                <a:spcPct val="90000"/>
              </a:lnSpc>
              <a:buNone/>
            </a:pPr>
            <a:r>
              <a:rPr lang="en-US" sz="1200" dirty="0">
                <a:solidFill>
                  <a:schemeClr val="bg1">
                    <a:lumMod val="65000"/>
                  </a:schemeClr>
                </a:solidFill>
                <a:latin typeface="Courier"/>
                <a:cs typeface="Courier"/>
              </a:rPr>
              <a:t> 388 king</a:t>
            </a:r>
          </a:p>
          <a:p>
            <a:pPr marL="0" indent="0">
              <a:lnSpc>
                <a:spcPct val="90000"/>
              </a:lnSpc>
              <a:buNone/>
            </a:pPr>
            <a:r>
              <a:rPr lang="en-US" sz="1200" dirty="0">
                <a:solidFill>
                  <a:schemeClr val="bg1">
                    <a:lumMod val="65000"/>
                  </a:schemeClr>
                </a:solidFill>
                <a:latin typeface="Courier"/>
                <a:cs typeface="Courier"/>
              </a:rPr>
              <a:t> 375 bring</a:t>
            </a:r>
          </a:p>
          <a:p>
            <a:pPr marL="0" indent="0">
              <a:lnSpc>
                <a:spcPct val="90000"/>
              </a:lnSpc>
              <a:buNone/>
            </a:pPr>
            <a:r>
              <a:rPr lang="en-US" sz="1200" dirty="0">
                <a:solidFill>
                  <a:schemeClr val="bg1">
                    <a:lumMod val="65000"/>
                  </a:schemeClr>
                </a:solidFill>
                <a:latin typeface="Courier"/>
                <a:cs typeface="Courier"/>
              </a:rPr>
              <a:t> 358 thing</a:t>
            </a:r>
          </a:p>
          <a:p>
            <a:pPr marL="0" indent="0">
              <a:lnSpc>
                <a:spcPct val="90000"/>
              </a:lnSpc>
              <a:buNone/>
            </a:pPr>
            <a:r>
              <a:rPr lang="en-US" sz="1200" dirty="0">
                <a:solidFill>
                  <a:schemeClr val="bg1">
                    <a:lumMod val="65000"/>
                  </a:schemeClr>
                </a:solidFill>
                <a:latin typeface="Courier"/>
                <a:cs typeface="Courier"/>
              </a:rPr>
              <a:t> 307 ring</a:t>
            </a:r>
          </a:p>
          <a:p>
            <a:pPr marL="0" indent="0">
              <a:lnSpc>
                <a:spcPct val="90000"/>
              </a:lnSpc>
              <a:buNone/>
            </a:pPr>
            <a:r>
              <a:rPr lang="en-US" sz="1200" dirty="0">
                <a:solidFill>
                  <a:schemeClr val="bg1">
                    <a:lumMod val="65000"/>
                  </a:schemeClr>
                </a:solidFill>
                <a:latin typeface="Courier"/>
                <a:cs typeface="Courier"/>
              </a:rPr>
              <a:t> 152 something</a:t>
            </a:r>
          </a:p>
          <a:p>
            <a:pPr marL="0" indent="0">
              <a:lnSpc>
                <a:spcPct val="90000"/>
              </a:lnSpc>
              <a:buNone/>
            </a:pPr>
            <a:r>
              <a:rPr lang="en-US" sz="1200" dirty="0">
                <a:latin typeface="Courier"/>
                <a:cs typeface="Courier"/>
              </a:rPr>
              <a:t> 145 coming</a:t>
            </a:r>
          </a:p>
          <a:p>
            <a:pPr marL="0" indent="0">
              <a:lnSpc>
                <a:spcPct val="90000"/>
              </a:lnSpc>
              <a:buNone/>
            </a:pPr>
            <a:r>
              <a:rPr lang="en-US" sz="1200" dirty="0">
                <a:solidFill>
                  <a:schemeClr val="bg1">
                    <a:lumMod val="65000"/>
                  </a:schemeClr>
                </a:solidFill>
                <a:latin typeface="Courier"/>
                <a:cs typeface="Courier"/>
              </a:rPr>
              <a:t> 130 morning </a:t>
            </a:r>
          </a:p>
        </p:txBody>
      </p:sp>
    </p:spTree>
    <p:extLst>
      <p:ext uri="{BB962C8B-B14F-4D97-AF65-F5344CB8AC3E}">
        <p14:creationId xmlns:p14="http://schemas.microsoft.com/office/powerpoint/2010/main" val="15399649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Dealing with complex morphology is sometimes necessary</a:t>
            </a:r>
          </a:p>
        </p:txBody>
      </p:sp>
      <p:sp>
        <p:nvSpPr>
          <p:cNvPr id="53251" name="Rectangle 3"/>
          <p:cNvSpPr>
            <a:spLocks noGrp="1" noChangeArrowheads="1"/>
          </p:cNvSpPr>
          <p:nvPr>
            <p:ph type="body" idx="1"/>
          </p:nvPr>
        </p:nvSpPr>
        <p:spPr>
          <a:xfrm>
            <a:off x="304800" y="1352550"/>
            <a:ext cx="8686800" cy="3333750"/>
          </a:xfrm>
        </p:spPr>
        <p:txBody>
          <a:bodyPr>
            <a:normAutofit fontScale="92500" lnSpcReduction="10000"/>
          </a:bodyPr>
          <a:lstStyle/>
          <a:p>
            <a:pPr>
              <a:lnSpc>
                <a:spcPct val="90000"/>
              </a:lnSpc>
            </a:pPr>
            <a:r>
              <a:rPr lang="en-US" sz="2800" dirty="0" smtClean="0"/>
              <a:t>Some languages require complex morpheme segmentation</a:t>
            </a:r>
            <a:endParaRPr lang="en-US" sz="2800" dirty="0"/>
          </a:p>
          <a:p>
            <a:pPr lvl="1"/>
            <a:r>
              <a:rPr lang="en-US" sz="2400" dirty="0"/>
              <a:t>Turkish</a:t>
            </a:r>
          </a:p>
          <a:p>
            <a:pPr lvl="1"/>
            <a:r>
              <a:rPr lang="en-US" sz="2400" dirty="0" err="1">
                <a:solidFill>
                  <a:srgbClr val="FF0000"/>
                </a:solidFill>
              </a:rPr>
              <a:t>Uygarlastiramadiklarimizdanmissinizcasina</a:t>
            </a:r>
            <a:endParaRPr lang="en-US" sz="2400" dirty="0">
              <a:solidFill>
                <a:srgbClr val="FF0000"/>
              </a:solidFill>
            </a:endParaRPr>
          </a:p>
          <a:p>
            <a:pPr lvl="1"/>
            <a:r>
              <a:rPr lang="en-US" sz="2400" dirty="0"/>
              <a:t>`(behaving) as if you are among those whom we could not civilize’</a:t>
            </a:r>
          </a:p>
          <a:p>
            <a:pPr lvl="1"/>
            <a:r>
              <a:rPr lang="en-US" sz="2400" dirty="0" err="1">
                <a:solidFill>
                  <a:srgbClr val="FF0000"/>
                </a:solidFill>
              </a:rPr>
              <a:t>Uygar</a:t>
            </a:r>
            <a:r>
              <a:rPr lang="en-US" sz="2400" dirty="0">
                <a:solidFill>
                  <a:srgbClr val="FF0000"/>
                </a:solidFill>
              </a:rPr>
              <a:t> </a:t>
            </a:r>
            <a:r>
              <a:rPr lang="en-US" sz="2400" dirty="0"/>
              <a:t>`civilized’ + </a:t>
            </a:r>
            <a:r>
              <a:rPr lang="en-US" sz="2400" dirty="0" err="1">
                <a:solidFill>
                  <a:srgbClr val="FF0000"/>
                </a:solidFill>
              </a:rPr>
              <a:t>las</a:t>
            </a:r>
            <a:r>
              <a:rPr lang="en-US" sz="2400" dirty="0">
                <a:solidFill>
                  <a:srgbClr val="FF0000"/>
                </a:solidFill>
              </a:rPr>
              <a:t> </a:t>
            </a:r>
            <a:r>
              <a:rPr lang="en-US" sz="2400" dirty="0"/>
              <a:t>`become’ </a:t>
            </a:r>
          </a:p>
          <a:p>
            <a:pPr lvl="2">
              <a:buFont typeface="Wingdings" charset="2"/>
              <a:buNone/>
            </a:pPr>
            <a:r>
              <a:rPr lang="en-US" sz="2000" dirty="0"/>
              <a:t>+ </a:t>
            </a:r>
            <a:r>
              <a:rPr lang="en-US" sz="2000" dirty="0" err="1">
                <a:solidFill>
                  <a:srgbClr val="FF0000"/>
                </a:solidFill>
              </a:rPr>
              <a:t>tir</a:t>
            </a:r>
            <a:r>
              <a:rPr lang="en-US" sz="2000" dirty="0">
                <a:solidFill>
                  <a:srgbClr val="FF0000"/>
                </a:solidFill>
              </a:rPr>
              <a:t> </a:t>
            </a:r>
            <a:r>
              <a:rPr lang="en-US" sz="2000" dirty="0"/>
              <a:t>`cause’ + </a:t>
            </a:r>
            <a:r>
              <a:rPr lang="en-US" sz="2000" dirty="0" err="1">
                <a:solidFill>
                  <a:srgbClr val="FF0000"/>
                </a:solidFill>
              </a:rPr>
              <a:t>ama</a:t>
            </a:r>
            <a:r>
              <a:rPr lang="en-US" sz="2000" dirty="0">
                <a:solidFill>
                  <a:srgbClr val="FF0000"/>
                </a:solidFill>
              </a:rPr>
              <a:t> </a:t>
            </a:r>
            <a:r>
              <a:rPr lang="en-US" sz="2000" dirty="0"/>
              <a:t>`not able’ </a:t>
            </a:r>
          </a:p>
          <a:p>
            <a:pPr lvl="2">
              <a:buFont typeface="Wingdings" charset="2"/>
              <a:buNone/>
            </a:pPr>
            <a:r>
              <a:rPr lang="en-US" sz="2000" dirty="0"/>
              <a:t>+ </a:t>
            </a:r>
            <a:r>
              <a:rPr lang="en-US" sz="2000" dirty="0" err="1">
                <a:solidFill>
                  <a:srgbClr val="FF0000"/>
                </a:solidFill>
              </a:rPr>
              <a:t>dik</a:t>
            </a:r>
            <a:r>
              <a:rPr lang="en-US" sz="2000" dirty="0">
                <a:solidFill>
                  <a:srgbClr val="FF0000"/>
                </a:solidFill>
              </a:rPr>
              <a:t> </a:t>
            </a:r>
            <a:r>
              <a:rPr lang="en-US" sz="2000" dirty="0"/>
              <a:t>`past’ + </a:t>
            </a:r>
            <a:r>
              <a:rPr lang="en-US" sz="2000" dirty="0" err="1">
                <a:solidFill>
                  <a:srgbClr val="FF0000"/>
                </a:solidFill>
              </a:rPr>
              <a:t>lar</a:t>
            </a:r>
            <a:r>
              <a:rPr lang="en-US" sz="2000" dirty="0">
                <a:solidFill>
                  <a:srgbClr val="FF0000"/>
                </a:solidFill>
              </a:rPr>
              <a:t> </a:t>
            </a:r>
            <a:r>
              <a:rPr lang="en-US" sz="2000" dirty="0"/>
              <a:t>‘plural’</a:t>
            </a:r>
          </a:p>
          <a:p>
            <a:pPr lvl="2">
              <a:buFont typeface="Wingdings" charset="2"/>
              <a:buNone/>
            </a:pPr>
            <a:r>
              <a:rPr lang="en-US" sz="2000" dirty="0"/>
              <a:t>+ </a:t>
            </a:r>
            <a:r>
              <a:rPr lang="en-US" sz="2000" dirty="0" err="1">
                <a:solidFill>
                  <a:srgbClr val="FF0000"/>
                </a:solidFill>
              </a:rPr>
              <a:t>imiz</a:t>
            </a:r>
            <a:r>
              <a:rPr lang="en-US" sz="2000" dirty="0">
                <a:solidFill>
                  <a:srgbClr val="FF0000"/>
                </a:solidFill>
              </a:rPr>
              <a:t> </a:t>
            </a:r>
            <a:r>
              <a:rPr lang="en-US" sz="2000" dirty="0"/>
              <a:t>‘p1pl’ + </a:t>
            </a:r>
            <a:r>
              <a:rPr lang="en-US" sz="2000" dirty="0" err="1">
                <a:solidFill>
                  <a:srgbClr val="FF0000"/>
                </a:solidFill>
              </a:rPr>
              <a:t>dan</a:t>
            </a:r>
            <a:r>
              <a:rPr lang="en-US" sz="2000" dirty="0">
                <a:solidFill>
                  <a:srgbClr val="FF0000"/>
                </a:solidFill>
              </a:rPr>
              <a:t> </a:t>
            </a:r>
            <a:r>
              <a:rPr lang="en-US" sz="2000" dirty="0"/>
              <a:t>‘</a:t>
            </a:r>
            <a:r>
              <a:rPr lang="en-US" sz="2000" dirty="0" err="1"/>
              <a:t>abl</a:t>
            </a:r>
            <a:r>
              <a:rPr lang="en-US" sz="2000" dirty="0"/>
              <a:t>’ </a:t>
            </a:r>
          </a:p>
          <a:p>
            <a:pPr lvl="2">
              <a:buFont typeface="Wingdings" charset="2"/>
              <a:buNone/>
            </a:pPr>
            <a:r>
              <a:rPr lang="en-US" sz="2000" dirty="0"/>
              <a:t>+ </a:t>
            </a:r>
            <a:r>
              <a:rPr lang="en-US" sz="2000" dirty="0" err="1">
                <a:solidFill>
                  <a:srgbClr val="FF0000"/>
                </a:solidFill>
              </a:rPr>
              <a:t>mis</a:t>
            </a:r>
            <a:r>
              <a:rPr lang="en-US" sz="2000" dirty="0">
                <a:solidFill>
                  <a:srgbClr val="FF0000"/>
                </a:solidFill>
              </a:rPr>
              <a:t> </a:t>
            </a:r>
            <a:r>
              <a:rPr lang="en-US" sz="2000" dirty="0"/>
              <a:t>‘past’ + </a:t>
            </a:r>
            <a:r>
              <a:rPr lang="en-US" sz="2000" dirty="0" err="1">
                <a:solidFill>
                  <a:srgbClr val="FF0000"/>
                </a:solidFill>
              </a:rPr>
              <a:t>siniz</a:t>
            </a:r>
            <a:r>
              <a:rPr lang="en-US" sz="2000" dirty="0">
                <a:solidFill>
                  <a:srgbClr val="FF0000"/>
                </a:solidFill>
              </a:rPr>
              <a:t> </a:t>
            </a:r>
            <a:r>
              <a:rPr lang="en-US" sz="2000" dirty="0"/>
              <a:t>‘2pl’ + </a:t>
            </a:r>
            <a:r>
              <a:rPr lang="en-US" sz="2000" dirty="0" err="1">
                <a:solidFill>
                  <a:srgbClr val="FF0000"/>
                </a:solidFill>
              </a:rPr>
              <a:t>casina</a:t>
            </a:r>
            <a:r>
              <a:rPr lang="en-US" sz="2000" dirty="0">
                <a:solidFill>
                  <a:srgbClr val="FF0000"/>
                </a:solidFill>
              </a:rPr>
              <a:t> </a:t>
            </a:r>
            <a:r>
              <a:rPr lang="en-US" sz="2000" dirty="0"/>
              <a:t>‘as if’ </a:t>
            </a:r>
          </a:p>
          <a:p>
            <a:pPr marL="0" indent="0">
              <a:lnSpc>
                <a:spcPct val="90000"/>
              </a:lnSpc>
              <a:buNone/>
            </a:pPr>
            <a:endParaRPr lang="en-US" dirty="0"/>
          </a:p>
        </p:txBody>
      </p:sp>
    </p:spTree>
    <p:extLst>
      <p:ext uri="{BB962C8B-B14F-4D97-AF65-F5344CB8AC3E}">
        <p14:creationId xmlns:p14="http://schemas.microsoft.com/office/powerpoint/2010/main" val="31032574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dirty="0"/>
              <a:t>Regular </a:t>
            </a:r>
            <a:r>
              <a:rPr lang="en-US" dirty="0" smtClean="0"/>
              <a:t>Expressions: Disjunctions</a:t>
            </a:r>
            <a:endParaRPr lang="en-US" dirty="0"/>
          </a:p>
        </p:txBody>
      </p:sp>
      <p:sp>
        <p:nvSpPr>
          <p:cNvPr id="71683" name="Rectangle 3"/>
          <p:cNvSpPr>
            <a:spLocks noGrp="1" noChangeArrowheads="1"/>
          </p:cNvSpPr>
          <p:nvPr>
            <p:ph idx="1"/>
          </p:nvPr>
        </p:nvSpPr>
        <p:spPr>
          <a:xfrm>
            <a:off x="228600" y="1273969"/>
            <a:ext cx="7786688" cy="3659981"/>
          </a:xfrm>
        </p:spPr>
        <p:txBody>
          <a:bodyPr/>
          <a:lstStyle/>
          <a:p>
            <a:pPr eaLnBrk="1" hangingPunct="1"/>
            <a:r>
              <a:rPr lang="en-US" dirty="0" smtClean="0">
                <a:latin typeface="Calibri"/>
                <a:cs typeface="Calibri"/>
              </a:rPr>
              <a:t>Letters inside square brackets []</a:t>
            </a:r>
          </a:p>
          <a:p>
            <a:pPr eaLnBrk="1" hangingPunct="1"/>
            <a:endParaRPr lang="en-US" dirty="0">
              <a:latin typeface="Calibri"/>
              <a:cs typeface="Calibri"/>
            </a:endParaRPr>
          </a:p>
          <a:p>
            <a:pPr eaLnBrk="1" hangingPunct="1"/>
            <a:endParaRPr lang="en-US" dirty="0" smtClean="0">
              <a:latin typeface="Calibri"/>
              <a:cs typeface="Calibri"/>
            </a:endParaRPr>
          </a:p>
          <a:p>
            <a:pPr marL="0" indent="0" eaLnBrk="1" hangingPunct="1">
              <a:buNone/>
            </a:pPr>
            <a:endParaRPr lang="en-US" dirty="0" smtClean="0">
              <a:latin typeface="Calibri"/>
              <a:cs typeface="Calibri"/>
            </a:endParaRPr>
          </a:p>
          <a:p>
            <a:r>
              <a:rPr lang="en-US" dirty="0" smtClean="0"/>
              <a:t>Ranges</a:t>
            </a:r>
            <a:r>
              <a:rPr lang="en-US" sz="2000" dirty="0" smtClean="0"/>
              <a:t> </a:t>
            </a:r>
            <a:r>
              <a:rPr lang="en-US" dirty="0">
                <a:solidFill>
                  <a:srgbClr val="CC0000"/>
                </a:solidFill>
                <a:latin typeface="Courier" charset="0"/>
              </a:rPr>
              <a:t>[A-Z]</a:t>
            </a:r>
          </a:p>
          <a:p>
            <a:pPr eaLnBrk="1" hangingPunct="1"/>
            <a:endParaRPr lang="en-US" dirty="0">
              <a:latin typeface="Calibri"/>
              <a:cs typeface="Calibri"/>
            </a:endParaRPr>
          </a:p>
          <a:p>
            <a:pPr marL="0" indent="0" eaLnBrk="1" hangingPunct="1">
              <a:buNone/>
            </a:pPr>
            <a:r>
              <a:rPr lang="en-US" dirty="0" smtClean="0">
                <a:solidFill>
                  <a:srgbClr val="CC0000"/>
                </a:solidFill>
                <a:latin typeface="Courier New" charset="0"/>
              </a:rPr>
              <a:t>		</a:t>
            </a:r>
          </a:p>
          <a:p>
            <a:pPr eaLnBrk="1" hangingPunct="1"/>
            <a:endParaRPr lang="en-US" b="1" dirty="0">
              <a:solidFill>
                <a:srgbClr val="CC0000"/>
              </a:solidFill>
              <a:latin typeface="Courier New"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71687836"/>
              </p:ext>
            </p:extLst>
          </p:nvPr>
        </p:nvGraphicFramePr>
        <p:xfrm>
          <a:off x="1524000" y="1809750"/>
          <a:ext cx="6096000" cy="1097280"/>
        </p:xfrm>
        <a:graphic>
          <a:graphicData uri="http://schemas.openxmlformats.org/drawingml/2006/table">
            <a:tbl>
              <a:tblPr firstRow="1" bandRow="1">
                <a:tableStyleId>{5C22544A-7EE6-4342-B048-85BDC9FD1C3A}</a:tableStyleId>
              </a:tblPr>
              <a:tblGrid>
                <a:gridCol w="3048000"/>
                <a:gridCol w="3048000"/>
              </a:tblGrid>
              <a:tr h="304800">
                <a:tc>
                  <a:txBody>
                    <a:bodyPr/>
                    <a:lstStyle/>
                    <a:p>
                      <a:r>
                        <a:rPr lang="en-US" dirty="0" smtClean="0"/>
                        <a:t>Pattern</a:t>
                      </a:r>
                      <a:endParaRPr lang="en-US" dirty="0"/>
                    </a:p>
                  </a:txBody>
                  <a:tcPr/>
                </a:tc>
                <a:tc>
                  <a:txBody>
                    <a:bodyPr/>
                    <a:lstStyle/>
                    <a:p>
                      <a:r>
                        <a:rPr lang="en-US" dirty="0" smtClean="0"/>
                        <a:t>Matches</a:t>
                      </a:r>
                      <a:endParaRPr lang="en-US" dirty="0"/>
                    </a:p>
                  </a:txBody>
                  <a:tcPr/>
                </a:tc>
              </a:tr>
              <a:tr h="304800">
                <a:tc>
                  <a:txBody>
                    <a:bodyPr/>
                    <a:lstStyle/>
                    <a:p>
                      <a:r>
                        <a:rPr lang="en-US" dirty="0" smtClean="0">
                          <a:solidFill>
                            <a:srgbClr val="CC0000"/>
                          </a:solidFill>
                          <a:latin typeface="Courier"/>
                          <a:cs typeface="Courier"/>
                        </a:rPr>
                        <a:t>[</a:t>
                      </a:r>
                      <a:r>
                        <a:rPr lang="en-US" dirty="0" err="1" smtClean="0">
                          <a:solidFill>
                            <a:srgbClr val="CC0000"/>
                          </a:solidFill>
                          <a:latin typeface="Courier"/>
                          <a:cs typeface="Courier"/>
                        </a:rPr>
                        <a:t>wW</a:t>
                      </a:r>
                      <a:r>
                        <a:rPr lang="en-US" dirty="0" smtClean="0">
                          <a:solidFill>
                            <a:srgbClr val="CC0000"/>
                          </a:solidFill>
                          <a:latin typeface="Courier"/>
                          <a:cs typeface="Courier"/>
                        </a:rPr>
                        <a:t>]</a:t>
                      </a:r>
                      <a:r>
                        <a:rPr lang="en-US" dirty="0" err="1" smtClean="0">
                          <a:solidFill>
                            <a:srgbClr val="CC0000"/>
                          </a:solidFill>
                          <a:latin typeface="Courier"/>
                          <a:cs typeface="Courier"/>
                        </a:rPr>
                        <a:t>oodchuck</a:t>
                      </a:r>
                      <a:endParaRPr lang="en-US" dirty="0"/>
                    </a:p>
                  </a:txBody>
                  <a:tcPr/>
                </a:tc>
                <a:tc>
                  <a:txBody>
                    <a:bodyPr/>
                    <a:lstStyle/>
                    <a:p>
                      <a:r>
                        <a:rPr lang="en-US" dirty="0" smtClean="0"/>
                        <a:t>Woodchuck,</a:t>
                      </a:r>
                      <a:r>
                        <a:rPr lang="en-US" baseline="0" dirty="0" smtClean="0"/>
                        <a:t> woodchuck</a:t>
                      </a:r>
                      <a:endParaRPr lang="en-US" dirty="0"/>
                    </a:p>
                  </a:txBody>
                  <a:tcPr/>
                </a:tc>
              </a:tr>
              <a:tr h="304800">
                <a:tc>
                  <a:txBody>
                    <a:bodyPr/>
                    <a:lstStyle/>
                    <a:p>
                      <a:r>
                        <a:rPr lang="en-US" dirty="0" smtClean="0">
                          <a:solidFill>
                            <a:srgbClr val="CC0000"/>
                          </a:solidFill>
                          <a:latin typeface="Courier"/>
                          <a:cs typeface="Courier"/>
                        </a:rPr>
                        <a:t>[1234567890]	</a:t>
                      </a:r>
                      <a:endParaRPr lang="en-US" dirty="0"/>
                    </a:p>
                  </a:txBody>
                  <a:tcPr/>
                </a:tc>
                <a:tc>
                  <a:txBody>
                    <a:bodyPr/>
                    <a:lstStyle/>
                    <a:p>
                      <a:r>
                        <a:rPr lang="en-US" dirty="0" smtClean="0"/>
                        <a:t>Any digit</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7561915"/>
              </p:ext>
            </p:extLst>
          </p:nvPr>
        </p:nvGraphicFramePr>
        <p:xfrm>
          <a:off x="762000" y="3516630"/>
          <a:ext cx="8000999" cy="1463040"/>
        </p:xfrm>
        <a:graphic>
          <a:graphicData uri="http://schemas.openxmlformats.org/drawingml/2006/table">
            <a:tbl>
              <a:tblPr firstRow="1" bandRow="1">
                <a:tableStyleId>{5C22544A-7EE6-4342-B048-85BDC9FD1C3A}</a:tableStyleId>
              </a:tblPr>
              <a:tblGrid>
                <a:gridCol w="1306285"/>
                <a:gridCol w="2122715"/>
                <a:gridCol w="4571999"/>
              </a:tblGrid>
              <a:tr h="307546">
                <a:tc>
                  <a:txBody>
                    <a:bodyPr/>
                    <a:lstStyle/>
                    <a:p>
                      <a:r>
                        <a:rPr lang="en-US" sz="1800" dirty="0" smtClean="0"/>
                        <a:t>Pattern</a:t>
                      </a:r>
                      <a:endParaRPr lang="en-US" sz="1800" dirty="0"/>
                    </a:p>
                  </a:txBody>
                  <a:tcPr/>
                </a:tc>
                <a:tc>
                  <a:txBody>
                    <a:bodyPr/>
                    <a:lstStyle/>
                    <a:p>
                      <a:r>
                        <a:rPr lang="en-US" sz="1800" dirty="0" smtClean="0"/>
                        <a:t>Matches</a:t>
                      </a:r>
                      <a:endParaRPr lang="en-US" sz="1800" dirty="0"/>
                    </a:p>
                  </a:txBody>
                  <a:tcPr/>
                </a:tc>
                <a:tc>
                  <a:txBody>
                    <a:bodyPr/>
                    <a:lstStyle/>
                    <a:p>
                      <a:endParaRPr lang="en-US" sz="1800" dirty="0"/>
                    </a:p>
                  </a:txBody>
                  <a:tcPr/>
                </a:tc>
              </a:tr>
              <a:tr h="307546">
                <a:tc>
                  <a:txBody>
                    <a:bodyPr/>
                    <a:lstStyle/>
                    <a:p>
                      <a:r>
                        <a:rPr lang="en-US" sz="1800" dirty="0" smtClean="0">
                          <a:solidFill>
                            <a:srgbClr val="CC0000"/>
                          </a:solidFill>
                          <a:latin typeface="Courier"/>
                          <a:cs typeface="Courier"/>
                        </a:rPr>
                        <a:t>[A-Z]</a:t>
                      </a:r>
                      <a:endParaRPr lang="en-US" sz="1800" dirty="0"/>
                    </a:p>
                  </a:txBody>
                  <a:tcPr/>
                </a:tc>
                <a:tc>
                  <a:txBody>
                    <a:bodyPr/>
                    <a:lstStyle/>
                    <a:p>
                      <a:r>
                        <a:rPr lang="en-US" sz="1800" dirty="0" smtClean="0"/>
                        <a:t>An upper case letter</a:t>
                      </a:r>
                      <a:endParaRPr lang="en-US" sz="1800" dirty="0"/>
                    </a:p>
                  </a:txBody>
                  <a:tcPr/>
                </a:tc>
                <a:tc>
                  <a:txBody>
                    <a:bodyPr/>
                    <a:lstStyle/>
                    <a:p>
                      <a:r>
                        <a:rPr lang="en-US" sz="1800" u="sng" dirty="0" smtClean="0">
                          <a:solidFill>
                            <a:srgbClr val="3366FF"/>
                          </a:solidFill>
                          <a:latin typeface="Courier"/>
                          <a:cs typeface="Courier"/>
                        </a:rPr>
                        <a:t>D</a:t>
                      </a:r>
                      <a:r>
                        <a:rPr lang="en-US" sz="1800" dirty="0" smtClean="0">
                          <a:latin typeface="Courier"/>
                          <a:cs typeface="Courier"/>
                        </a:rPr>
                        <a:t>renched Blossoms</a:t>
                      </a:r>
                      <a:endParaRPr lang="en-US" sz="1800" dirty="0">
                        <a:latin typeface="Courier"/>
                        <a:cs typeface="Courier"/>
                      </a:endParaRPr>
                    </a:p>
                  </a:txBody>
                  <a:tcPr/>
                </a:tc>
              </a:tr>
              <a:tr h="307546">
                <a:tc>
                  <a:txBody>
                    <a:bodyPr/>
                    <a:lstStyle/>
                    <a:p>
                      <a:r>
                        <a:rPr lang="en-US" sz="1800" dirty="0" smtClean="0">
                          <a:solidFill>
                            <a:srgbClr val="CC0000"/>
                          </a:solidFill>
                          <a:latin typeface="Courier"/>
                          <a:cs typeface="Courier"/>
                        </a:rPr>
                        <a:t>[a-z]</a:t>
                      </a:r>
                      <a:endParaRPr lang="en-US" sz="1800" dirty="0"/>
                    </a:p>
                  </a:txBody>
                  <a:tcPr/>
                </a:tc>
                <a:tc>
                  <a:txBody>
                    <a:bodyPr/>
                    <a:lstStyle/>
                    <a:p>
                      <a:r>
                        <a:rPr lang="en-US" sz="1800" dirty="0" smtClean="0"/>
                        <a:t>A lower case letter</a:t>
                      </a:r>
                      <a:endParaRPr lang="en-US" sz="1800" dirty="0"/>
                    </a:p>
                  </a:txBody>
                  <a:tcPr/>
                </a:tc>
                <a:tc>
                  <a:txBody>
                    <a:bodyPr/>
                    <a:lstStyle/>
                    <a:p>
                      <a:r>
                        <a:rPr lang="en-US" sz="1800" u="sng" dirty="0" smtClean="0">
                          <a:solidFill>
                            <a:srgbClr val="3366FF"/>
                          </a:solidFill>
                          <a:latin typeface="Courier"/>
                          <a:cs typeface="Courier"/>
                        </a:rPr>
                        <a:t>m</a:t>
                      </a:r>
                      <a:r>
                        <a:rPr lang="en-US" sz="1800" dirty="0" smtClean="0">
                          <a:latin typeface="Courier"/>
                          <a:cs typeface="Courier"/>
                        </a:rPr>
                        <a:t>y beans were impatient</a:t>
                      </a:r>
                      <a:endParaRPr lang="en-US" sz="1800" dirty="0">
                        <a:latin typeface="Courier"/>
                        <a:cs typeface="Courier"/>
                      </a:endParaRPr>
                    </a:p>
                  </a:txBody>
                  <a:tcPr/>
                </a:tc>
              </a:tr>
              <a:tr h="307546">
                <a:tc>
                  <a:txBody>
                    <a:bodyPr/>
                    <a:lstStyle/>
                    <a:p>
                      <a:r>
                        <a:rPr lang="en-US" sz="1800" dirty="0" smtClean="0">
                          <a:solidFill>
                            <a:srgbClr val="CC0000"/>
                          </a:solidFill>
                          <a:latin typeface="Courier"/>
                          <a:cs typeface="Courier"/>
                        </a:rPr>
                        <a:t>[0-9]</a:t>
                      </a:r>
                      <a:endParaRPr lang="en-US" sz="1800" dirty="0"/>
                    </a:p>
                  </a:txBody>
                  <a:tcPr/>
                </a:tc>
                <a:tc>
                  <a:txBody>
                    <a:bodyPr/>
                    <a:lstStyle/>
                    <a:p>
                      <a:r>
                        <a:rPr lang="en-US" sz="1800" dirty="0" smtClean="0"/>
                        <a:t>A single</a:t>
                      </a:r>
                      <a:r>
                        <a:rPr lang="en-US" sz="1800" baseline="0" dirty="0" smtClean="0"/>
                        <a:t> digit</a:t>
                      </a:r>
                      <a:endParaRPr lang="en-US" sz="1800" dirty="0"/>
                    </a:p>
                  </a:txBody>
                  <a:tcPr/>
                </a:tc>
                <a:tc>
                  <a:txBody>
                    <a:bodyPr/>
                    <a:lstStyle/>
                    <a:p>
                      <a:r>
                        <a:rPr lang="en-US" sz="1800" dirty="0" smtClean="0">
                          <a:latin typeface="Courier"/>
                          <a:cs typeface="Courier"/>
                        </a:rPr>
                        <a:t>Chapter </a:t>
                      </a:r>
                      <a:r>
                        <a:rPr lang="en-US" sz="1800" u="sng" dirty="0" smtClean="0">
                          <a:solidFill>
                            <a:srgbClr val="3366FF"/>
                          </a:solidFill>
                          <a:latin typeface="Courier"/>
                          <a:cs typeface="Courier"/>
                        </a:rPr>
                        <a:t>1</a:t>
                      </a:r>
                      <a:r>
                        <a:rPr lang="en-US" sz="1800" dirty="0" smtClean="0">
                          <a:latin typeface="Courier"/>
                          <a:cs typeface="Courier"/>
                        </a:rPr>
                        <a:t>: Down the Rabbit Hole</a:t>
                      </a:r>
                      <a:endParaRPr lang="en-US" sz="1800" dirty="0">
                        <a:latin typeface="Courier"/>
                        <a:cs typeface="Courier"/>
                      </a:endParaRPr>
                    </a:p>
                  </a:txBody>
                  <a:tcPr/>
                </a:tc>
              </a:tr>
            </a:tbl>
          </a:graphicData>
        </a:graphic>
      </p:graphicFrame>
    </p:spTree>
    <p:extLst>
      <p:ext uri="{BB962C8B-B14F-4D97-AF65-F5344CB8AC3E}">
        <p14:creationId xmlns:p14="http://schemas.microsoft.com/office/powerpoint/2010/main" val="8252200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68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510778"/>
            <a:ext cx="4800600" cy="1298972"/>
          </a:xfrm>
        </p:spPr>
        <p:txBody>
          <a:bodyPr/>
          <a:lstStyle/>
          <a:p>
            <a:r>
              <a:rPr lang="en-US" sz="4400" dirty="0" smtClean="0"/>
              <a:t>Basic Text Processing</a:t>
            </a:r>
            <a:endParaRPr lang="en-US" sz="4400" dirty="0"/>
          </a:p>
        </p:txBody>
      </p:sp>
      <p:sp>
        <p:nvSpPr>
          <p:cNvPr id="8" name="Rectangle 3"/>
          <p:cNvSpPr>
            <a:spLocks noGrp="1" noChangeArrowheads="1"/>
          </p:cNvSpPr>
          <p:nvPr>
            <p:ph type="subTitle" idx="1"/>
          </p:nvPr>
        </p:nvSpPr>
        <p:spPr>
          <a:xfrm>
            <a:off x="4343400" y="2286000"/>
            <a:ext cx="4267200" cy="1714500"/>
          </a:xfrm>
        </p:spPr>
        <p:txBody>
          <a:bodyPr/>
          <a:lstStyle/>
          <a:p>
            <a:pPr eaLnBrk="1" hangingPunct="1"/>
            <a:endParaRPr lang="en-US" dirty="0">
              <a:solidFill>
                <a:srgbClr val="A50021"/>
              </a:solidFill>
              <a:latin typeface="Calibri" charset="0"/>
            </a:endParaRPr>
          </a:p>
          <a:p>
            <a:pPr eaLnBrk="1" hangingPunct="1">
              <a:spcAft>
                <a:spcPts val="600"/>
              </a:spcAft>
            </a:pPr>
            <a:r>
              <a:rPr lang="en-US" sz="3200" dirty="0" smtClean="0">
                <a:solidFill>
                  <a:srgbClr val="A50021"/>
                </a:solidFill>
                <a:latin typeface="Calibri" charset="0"/>
              </a:rPr>
              <a:t>Sentence Segmentation and Decision Trees</a:t>
            </a:r>
            <a:endParaRPr lang="en-US" sz="3200" dirty="0">
              <a:latin typeface="Calibri" charset="0"/>
            </a:endParaRPr>
          </a:p>
          <a:p>
            <a:pPr eaLnBrk="1" hangingPunct="1"/>
            <a:endParaRPr lang="en-US" dirty="0">
              <a:latin typeface="Calibri" charset="0"/>
            </a:endParaRPr>
          </a:p>
        </p:txBody>
      </p:sp>
    </p:spTree>
    <p:extLst>
      <p:ext uri="{BB962C8B-B14F-4D97-AF65-F5344CB8AC3E}">
        <p14:creationId xmlns:p14="http://schemas.microsoft.com/office/powerpoint/2010/main" val="17179025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Sentence Segmentation</a:t>
            </a:r>
          </a:p>
        </p:txBody>
      </p:sp>
      <p:sp>
        <p:nvSpPr>
          <p:cNvPr id="59395" name="Rectangle 3"/>
          <p:cNvSpPr>
            <a:spLocks noGrp="1" noChangeArrowheads="1"/>
          </p:cNvSpPr>
          <p:nvPr>
            <p:ph sz="quarter" idx="1"/>
          </p:nvPr>
        </p:nvSpPr>
        <p:spPr>
          <a:xfrm>
            <a:off x="304800" y="1352550"/>
            <a:ext cx="8534400" cy="3657600"/>
          </a:xfrm>
        </p:spPr>
        <p:txBody>
          <a:bodyPr/>
          <a:lstStyle/>
          <a:p>
            <a:r>
              <a:rPr lang="en-US" dirty="0"/>
              <a:t>!, ? </a:t>
            </a:r>
            <a:r>
              <a:rPr lang="en-US" dirty="0" smtClean="0"/>
              <a:t>are relatively </a:t>
            </a:r>
            <a:r>
              <a:rPr lang="en-US" dirty="0"/>
              <a:t>unambiguous</a:t>
            </a:r>
          </a:p>
          <a:p>
            <a:r>
              <a:rPr lang="en-US" dirty="0"/>
              <a:t>Period “.” is quite ambiguous</a:t>
            </a:r>
          </a:p>
          <a:p>
            <a:pPr lvl="1"/>
            <a:r>
              <a:rPr lang="en-US" dirty="0"/>
              <a:t>Sentence boundary</a:t>
            </a:r>
          </a:p>
          <a:p>
            <a:pPr lvl="1"/>
            <a:r>
              <a:rPr lang="en-US" dirty="0"/>
              <a:t>Abbreviations like Inc. or Dr</a:t>
            </a:r>
            <a:r>
              <a:rPr lang="en-US" dirty="0" smtClean="0"/>
              <a:t>.</a:t>
            </a:r>
          </a:p>
          <a:p>
            <a:pPr lvl="1"/>
            <a:r>
              <a:rPr lang="en-US" dirty="0" smtClean="0"/>
              <a:t>Numbers like .02% or 4.3</a:t>
            </a:r>
            <a:endParaRPr lang="en-US" dirty="0"/>
          </a:p>
          <a:p>
            <a:r>
              <a:rPr lang="en-US" dirty="0" smtClean="0"/>
              <a:t>Build a binary classifier</a:t>
            </a:r>
            <a:endParaRPr lang="en-US" dirty="0"/>
          </a:p>
          <a:p>
            <a:pPr lvl="1"/>
            <a:r>
              <a:rPr lang="en-US" dirty="0" smtClean="0"/>
              <a:t>Looks </a:t>
            </a:r>
            <a:r>
              <a:rPr lang="en-US" dirty="0"/>
              <a:t>at a “.”</a:t>
            </a:r>
          </a:p>
          <a:p>
            <a:pPr lvl="1"/>
            <a:r>
              <a:rPr lang="en-US" dirty="0"/>
              <a:t>Decides </a:t>
            </a:r>
            <a:r>
              <a:rPr lang="en-US" dirty="0" err="1" smtClean="0"/>
              <a:t>EndOfSentence</a:t>
            </a:r>
            <a:r>
              <a:rPr lang="en-US" dirty="0" smtClean="0"/>
              <a:t>/</a:t>
            </a:r>
            <a:r>
              <a:rPr lang="en-US" dirty="0" err="1" smtClean="0"/>
              <a:t>NotEndOfSentence</a:t>
            </a:r>
            <a:endParaRPr lang="en-US" dirty="0"/>
          </a:p>
          <a:p>
            <a:pPr lvl="1"/>
            <a:r>
              <a:rPr lang="en-US" dirty="0" smtClean="0"/>
              <a:t>Classifiers: hand</a:t>
            </a:r>
            <a:r>
              <a:rPr lang="en-US" dirty="0"/>
              <a:t>-written rules, </a:t>
            </a:r>
            <a:r>
              <a:rPr lang="en-US" dirty="0" smtClean="0"/>
              <a:t>regular </a:t>
            </a:r>
            <a:r>
              <a:rPr lang="en-US" dirty="0"/>
              <a:t>expressions, or machine-learning</a:t>
            </a:r>
          </a:p>
        </p:txBody>
      </p:sp>
    </p:spTree>
    <p:extLst>
      <p:ext uri="{BB962C8B-B14F-4D97-AF65-F5344CB8AC3E}">
        <p14:creationId xmlns:p14="http://schemas.microsoft.com/office/powerpoint/2010/main" val="37223847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93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93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939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93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447800" y="133350"/>
            <a:ext cx="7239000" cy="857250"/>
          </a:xfrm>
        </p:spPr>
        <p:txBody>
          <a:bodyPr/>
          <a:lstStyle/>
          <a:p>
            <a:pPr>
              <a:lnSpc>
                <a:spcPct val="80000"/>
              </a:lnSpc>
            </a:pPr>
            <a:r>
              <a:rPr lang="en-US" dirty="0"/>
              <a:t>Determining if a word is </a:t>
            </a:r>
            <a:r>
              <a:rPr lang="en-US" dirty="0" smtClean="0"/>
              <a:t>end</a:t>
            </a:r>
            <a:r>
              <a:rPr lang="en-US" dirty="0"/>
              <a:t>-of</a:t>
            </a:r>
            <a:r>
              <a:rPr lang="en-US" dirty="0" smtClean="0"/>
              <a:t>-sentence: </a:t>
            </a:r>
            <a:r>
              <a:rPr lang="en-US" dirty="0"/>
              <a:t>a Decision Tree</a:t>
            </a:r>
          </a:p>
        </p:txBody>
      </p:sp>
      <p:pic>
        <p:nvPicPr>
          <p:cNvPr id="4" name="Picture 3" descr="periodDT"/>
          <p:cNvPicPr>
            <a:picLocks noChangeAspect="1" noChangeArrowheads="1"/>
          </p:cNvPicPr>
          <p:nvPr/>
        </p:nvPicPr>
        <p:blipFill>
          <a:blip r:embed="rId3"/>
          <a:srcRect/>
          <a:stretch>
            <a:fillRect/>
          </a:stretch>
        </p:blipFill>
        <p:spPr bwMode="auto">
          <a:xfrm>
            <a:off x="1905000" y="1123950"/>
            <a:ext cx="4496062" cy="3708556"/>
          </a:xfrm>
          <a:prstGeom prst="rect">
            <a:avLst/>
          </a:prstGeom>
          <a:noFill/>
          <a:ln w="9525">
            <a:noFill/>
            <a:miter lim="800000"/>
            <a:headEnd/>
            <a:tailEnd/>
          </a:ln>
        </p:spPr>
      </p:pic>
    </p:spTree>
    <p:extLst>
      <p:ext uri="{BB962C8B-B14F-4D97-AF65-F5344CB8AC3E}">
        <p14:creationId xmlns:p14="http://schemas.microsoft.com/office/powerpoint/2010/main" val="396301428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p:txBody>
          <a:bodyPr/>
          <a:lstStyle/>
          <a:p>
            <a:r>
              <a:rPr lang="en-US" dirty="0"/>
              <a:t>More sophisticated decision tree features</a:t>
            </a:r>
          </a:p>
        </p:txBody>
      </p:sp>
      <p:sp>
        <p:nvSpPr>
          <p:cNvPr id="63492" name="Rectangle 3"/>
          <p:cNvSpPr>
            <a:spLocks noGrp="1" noChangeArrowheads="1"/>
          </p:cNvSpPr>
          <p:nvPr>
            <p:ph sz="quarter" idx="1"/>
          </p:nvPr>
        </p:nvSpPr>
        <p:spPr/>
        <p:txBody>
          <a:bodyPr/>
          <a:lstStyle/>
          <a:p>
            <a:pPr>
              <a:lnSpc>
                <a:spcPct val="90000"/>
              </a:lnSpc>
            </a:pPr>
            <a:r>
              <a:rPr lang="en-US" sz="2800" dirty="0" smtClean="0"/>
              <a:t>Case </a:t>
            </a:r>
            <a:r>
              <a:rPr lang="en-US" sz="2800" dirty="0"/>
              <a:t>of word with “.”: Upper, Lower, </a:t>
            </a:r>
            <a:r>
              <a:rPr lang="en-US" sz="2800" dirty="0" smtClean="0"/>
              <a:t>Cap</a:t>
            </a:r>
            <a:r>
              <a:rPr lang="en-US" sz="2800" dirty="0" smtClean="0"/>
              <a:t>, </a:t>
            </a:r>
            <a:r>
              <a:rPr lang="en-US" sz="2800" dirty="0"/>
              <a:t>Number</a:t>
            </a:r>
          </a:p>
          <a:p>
            <a:pPr>
              <a:lnSpc>
                <a:spcPct val="90000"/>
              </a:lnSpc>
            </a:pPr>
            <a:r>
              <a:rPr lang="en-US" sz="2800" dirty="0"/>
              <a:t>Case of word after “.”: Upper, Lower, </a:t>
            </a:r>
            <a:r>
              <a:rPr lang="en-US" sz="2800" dirty="0" smtClean="0"/>
              <a:t>Cap, </a:t>
            </a:r>
            <a:r>
              <a:rPr lang="en-US" sz="2800" dirty="0" smtClean="0"/>
              <a:t>Number</a:t>
            </a:r>
          </a:p>
          <a:p>
            <a:pPr>
              <a:lnSpc>
                <a:spcPct val="90000"/>
              </a:lnSpc>
            </a:pPr>
            <a:endParaRPr lang="en-US" sz="2800" dirty="0" smtClean="0"/>
          </a:p>
          <a:p>
            <a:pPr>
              <a:lnSpc>
                <a:spcPct val="90000"/>
              </a:lnSpc>
            </a:pPr>
            <a:r>
              <a:rPr lang="en-US" sz="2800" dirty="0" smtClean="0"/>
              <a:t>Numeric features</a:t>
            </a:r>
          </a:p>
          <a:p>
            <a:pPr lvl="1">
              <a:lnSpc>
                <a:spcPct val="90000"/>
              </a:lnSpc>
            </a:pPr>
            <a:r>
              <a:rPr lang="en-US" sz="2400" dirty="0" smtClean="0"/>
              <a:t>Length </a:t>
            </a:r>
            <a:r>
              <a:rPr lang="en-US" sz="2400" dirty="0"/>
              <a:t>of word with “.</a:t>
            </a:r>
            <a:r>
              <a:rPr lang="en-US" sz="2400" dirty="0" smtClean="0"/>
              <a:t>”</a:t>
            </a:r>
            <a:endParaRPr lang="en-US" sz="2400" dirty="0"/>
          </a:p>
          <a:p>
            <a:pPr lvl="1">
              <a:lnSpc>
                <a:spcPct val="90000"/>
              </a:lnSpc>
            </a:pPr>
            <a:r>
              <a:rPr lang="en-US" sz="2400" dirty="0" smtClean="0"/>
              <a:t>Probability(</a:t>
            </a:r>
            <a:r>
              <a:rPr lang="en-US" sz="2400" dirty="0"/>
              <a:t>word with “.” occurs at end-of-s)</a:t>
            </a:r>
          </a:p>
          <a:p>
            <a:pPr lvl="1">
              <a:lnSpc>
                <a:spcPct val="90000"/>
              </a:lnSpc>
            </a:pPr>
            <a:r>
              <a:rPr lang="en-US" sz="2400" dirty="0" smtClean="0"/>
              <a:t>Probability(</a:t>
            </a:r>
            <a:r>
              <a:rPr lang="en-US" sz="2400" dirty="0"/>
              <a:t>word after “.” occurs at </a:t>
            </a:r>
            <a:r>
              <a:rPr lang="en-US" sz="2400" dirty="0" smtClean="0"/>
              <a:t>beginning-</a:t>
            </a:r>
            <a:r>
              <a:rPr lang="en-US" sz="2400" dirty="0"/>
              <a:t>of-</a:t>
            </a:r>
            <a:r>
              <a:rPr lang="en-US" sz="2400" dirty="0" smtClean="0"/>
              <a:t>s</a:t>
            </a:r>
            <a:r>
              <a:rPr lang="en-US" sz="2400" dirty="0"/>
              <a:t>)</a:t>
            </a:r>
          </a:p>
        </p:txBody>
      </p:sp>
    </p:spTree>
    <p:extLst>
      <p:ext uri="{BB962C8B-B14F-4D97-AF65-F5344CB8AC3E}">
        <p14:creationId xmlns:p14="http://schemas.microsoft.com/office/powerpoint/2010/main" val="5691586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349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49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349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Decision Trees</a:t>
            </a:r>
            <a:endParaRPr lang="en-US" dirty="0"/>
          </a:p>
        </p:txBody>
      </p:sp>
      <p:sp>
        <p:nvSpPr>
          <p:cNvPr id="3" name="Content Placeholder 2"/>
          <p:cNvSpPr>
            <a:spLocks noGrp="1"/>
          </p:cNvSpPr>
          <p:nvPr>
            <p:ph idx="1"/>
          </p:nvPr>
        </p:nvSpPr>
        <p:spPr/>
        <p:txBody>
          <a:bodyPr/>
          <a:lstStyle/>
          <a:p>
            <a:r>
              <a:rPr lang="en-US" dirty="0" smtClean="0"/>
              <a:t>A decision tree is just an if-then-else statement</a:t>
            </a:r>
          </a:p>
          <a:p>
            <a:r>
              <a:rPr lang="en-US" dirty="0" smtClean="0"/>
              <a:t>The interesting research is choosing the features</a:t>
            </a:r>
          </a:p>
          <a:p>
            <a:r>
              <a:rPr lang="en-US" dirty="0" smtClean="0"/>
              <a:t>Setting up the structure is often too hard to do by hand</a:t>
            </a:r>
          </a:p>
          <a:p>
            <a:pPr lvl="1"/>
            <a:r>
              <a:rPr lang="en-US" dirty="0" smtClean="0"/>
              <a:t>Hand</a:t>
            </a:r>
            <a:r>
              <a:rPr lang="en-US" dirty="0"/>
              <a:t>-building only possible for very simple features, </a:t>
            </a:r>
            <a:r>
              <a:rPr lang="en-US" dirty="0" smtClean="0"/>
              <a:t>domains</a:t>
            </a:r>
          </a:p>
          <a:p>
            <a:pPr lvl="2"/>
            <a:r>
              <a:rPr lang="en-US" dirty="0" smtClean="0"/>
              <a:t>For numeric features, it’s too hard to pick each threshold</a:t>
            </a:r>
            <a:endParaRPr lang="en-US" dirty="0"/>
          </a:p>
          <a:p>
            <a:pPr lvl="1"/>
            <a:r>
              <a:rPr lang="en-US" dirty="0" smtClean="0"/>
              <a:t>Instead, structure usually learned by machine learning from a training corpus</a:t>
            </a:r>
          </a:p>
          <a:p>
            <a:endParaRPr lang="en-US" dirty="0" smtClean="0"/>
          </a:p>
        </p:txBody>
      </p:sp>
    </p:spTree>
    <p:extLst>
      <p:ext uri="{BB962C8B-B14F-4D97-AF65-F5344CB8AC3E}">
        <p14:creationId xmlns:p14="http://schemas.microsoft.com/office/powerpoint/2010/main" val="20896336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Trees and other classifiers</a:t>
            </a:r>
            <a:endParaRPr lang="en-US" dirty="0"/>
          </a:p>
        </p:txBody>
      </p:sp>
      <p:sp>
        <p:nvSpPr>
          <p:cNvPr id="3" name="Content Placeholder 2"/>
          <p:cNvSpPr>
            <a:spLocks noGrp="1"/>
          </p:cNvSpPr>
          <p:nvPr>
            <p:ph idx="1"/>
          </p:nvPr>
        </p:nvSpPr>
        <p:spPr/>
        <p:txBody>
          <a:bodyPr/>
          <a:lstStyle/>
          <a:p>
            <a:r>
              <a:rPr lang="en-US" sz="2800" dirty="0" smtClean="0"/>
              <a:t>We can think of the questions in a decision tree</a:t>
            </a:r>
          </a:p>
          <a:p>
            <a:r>
              <a:rPr lang="en-US" sz="2800" dirty="0" smtClean="0"/>
              <a:t>As features that could be exploited by any kind of classifier</a:t>
            </a:r>
          </a:p>
          <a:p>
            <a:pPr lvl="1"/>
            <a:r>
              <a:rPr lang="en-US" sz="2400" dirty="0" smtClean="0"/>
              <a:t>Logistic regression</a:t>
            </a:r>
          </a:p>
          <a:p>
            <a:pPr lvl="1"/>
            <a:r>
              <a:rPr lang="en-US" sz="2400" dirty="0" smtClean="0"/>
              <a:t>SVM</a:t>
            </a:r>
          </a:p>
          <a:p>
            <a:pPr lvl="1"/>
            <a:r>
              <a:rPr lang="en-US" sz="2400" dirty="0" smtClean="0"/>
              <a:t>Neural Nets</a:t>
            </a:r>
            <a:endParaRPr lang="en-US" sz="2400" dirty="0"/>
          </a:p>
          <a:p>
            <a:pPr lvl="1"/>
            <a:r>
              <a:rPr lang="en-US" sz="2400" dirty="0"/>
              <a:t>e</a:t>
            </a:r>
            <a:r>
              <a:rPr lang="en-US" sz="2400" dirty="0" smtClean="0"/>
              <a:t>tc.</a:t>
            </a:r>
          </a:p>
          <a:p>
            <a:pPr marL="457200" lvl="1" indent="0">
              <a:buNone/>
            </a:pPr>
            <a:endParaRPr lang="en-US" dirty="0"/>
          </a:p>
        </p:txBody>
      </p:sp>
    </p:spTree>
    <p:extLst>
      <p:ext uri="{BB962C8B-B14F-4D97-AF65-F5344CB8AC3E}">
        <p14:creationId xmlns:p14="http://schemas.microsoft.com/office/powerpoint/2010/main" val="17991385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#1</a:t>
            </a:r>
            <a:endParaRPr lang="en-US" dirty="0"/>
          </a:p>
        </p:txBody>
      </p:sp>
      <p:sp>
        <p:nvSpPr>
          <p:cNvPr id="3" name="Content Placeholder 2"/>
          <p:cNvSpPr>
            <a:spLocks noGrp="1"/>
          </p:cNvSpPr>
          <p:nvPr>
            <p:ph idx="1"/>
          </p:nvPr>
        </p:nvSpPr>
        <p:spPr/>
        <p:txBody>
          <a:bodyPr/>
          <a:lstStyle/>
          <a:p>
            <a:r>
              <a:rPr lang="en-US" dirty="0" smtClean="0"/>
              <a:t>We have studied text processing with regular expressions in Unix/Linux environment. Apply the same concept in Python available through RE, or Regex on the </a:t>
            </a:r>
            <a:r>
              <a:rPr lang="en-US" dirty="0" err="1" smtClean="0"/>
              <a:t>shakes.txt</a:t>
            </a:r>
            <a:r>
              <a:rPr lang="en-US" dirty="0" smtClean="0"/>
              <a:t> file available on the internet or can be downloaded from the course page. </a:t>
            </a:r>
            <a:endParaRPr lang="en-US" dirty="0"/>
          </a:p>
        </p:txBody>
      </p:sp>
      <p:sp>
        <p:nvSpPr>
          <p:cNvPr id="4" name="Slide Number Placeholder 3"/>
          <p:cNvSpPr>
            <a:spLocks noGrp="1"/>
          </p:cNvSpPr>
          <p:nvPr>
            <p:ph type="sldNum" sz="quarter" idx="12"/>
          </p:nvPr>
        </p:nvSpPr>
        <p:spPr/>
        <p:txBody>
          <a:bodyPr/>
          <a:lstStyle/>
          <a:p>
            <a:fld id="{10F35DC5-7E65-8247-99AB-4E984F8A921E}" type="slidenum">
              <a:rPr lang="en-US" smtClean="0"/>
              <a:pPr/>
              <a:t>46</a:t>
            </a:fld>
            <a:endParaRPr lang="en-US"/>
          </a:p>
        </p:txBody>
      </p:sp>
    </p:spTree>
    <p:extLst>
      <p:ext uri="{BB962C8B-B14F-4D97-AF65-F5344CB8AC3E}">
        <p14:creationId xmlns:p14="http://schemas.microsoft.com/office/powerpoint/2010/main" val="76318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371600" y="381000"/>
            <a:ext cx="7772400" cy="742950"/>
          </a:xfrm>
        </p:spPr>
        <p:txBody>
          <a:bodyPr/>
          <a:lstStyle/>
          <a:p>
            <a:pPr eaLnBrk="1" hangingPunct="1"/>
            <a:r>
              <a:rPr lang="en-US" dirty="0" smtClean="0"/>
              <a:t>Regular Expressions: Negation in Disjunction</a:t>
            </a:r>
            <a:endParaRPr lang="en-US" dirty="0"/>
          </a:p>
        </p:txBody>
      </p:sp>
      <p:sp>
        <p:nvSpPr>
          <p:cNvPr id="87043" name="Rectangle 3"/>
          <p:cNvSpPr>
            <a:spLocks noGrp="1" noChangeArrowheads="1"/>
          </p:cNvSpPr>
          <p:nvPr>
            <p:ph idx="1"/>
          </p:nvPr>
        </p:nvSpPr>
        <p:spPr>
          <a:xfrm>
            <a:off x="609600" y="1428750"/>
            <a:ext cx="7620000" cy="4114799"/>
          </a:xfrm>
        </p:spPr>
        <p:txBody>
          <a:bodyPr/>
          <a:lstStyle/>
          <a:p>
            <a:pPr eaLnBrk="1" hangingPunct="1"/>
            <a:r>
              <a:rPr lang="en-US" dirty="0" smtClean="0">
                <a:solidFill>
                  <a:srgbClr val="000000"/>
                </a:solidFill>
                <a:latin typeface="Calibri"/>
                <a:cs typeface="Calibri"/>
              </a:rPr>
              <a:t>Negations</a:t>
            </a:r>
            <a:r>
              <a:rPr lang="en-US" dirty="0" smtClean="0">
                <a:solidFill>
                  <a:srgbClr val="CC0000"/>
                </a:solidFill>
                <a:latin typeface="Courier" charset="0"/>
              </a:rPr>
              <a:t> [^</a:t>
            </a:r>
            <a:r>
              <a:rPr lang="en-US" dirty="0" err="1" smtClean="0">
                <a:solidFill>
                  <a:srgbClr val="CC0000"/>
                </a:solidFill>
                <a:latin typeface="Courier" charset="0"/>
              </a:rPr>
              <a:t>Ss</a:t>
            </a:r>
            <a:r>
              <a:rPr lang="en-US" dirty="0" smtClean="0">
                <a:solidFill>
                  <a:srgbClr val="CC0000"/>
                </a:solidFill>
                <a:latin typeface="Courier" charset="0"/>
              </a:rPr>
              <a:t>]</a:t>
            </a:r>
          </a:p>
          <a:p>
            <a:pPr lvl="1"/>
            <a:r>
              <a:rPr lang="en-US" dirty="0" smtClean="0">
                <a:latin typeface="Calibri"/>
                <a:cs typeface="Calibri"/>
              </a:rPr>
              <a:t>Carat means negation only when first in []</a:t>
            </a:r>
          </a:p>
          <a:p>
            <a:pPr eaLnBrk="1" hangingPunct="1"/>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125922654"/>
              </p:ext>
            </p:extLst>
          </p:nvPr>
        </p:nvGraphicFramePr>
        <p:xfrm>
          <a:off x="609600" y="2495550"/>
          <a:ext cx="7924800" cy="1483360"/>
        </p:xfrm>
        <a:graphic>
          <a:graphicData uri="http://schemas.openxmlformats.org/drawingml/2006/table">
            <a:tbl>
              <a:tblPr firstRow="1" bandRow="1">
                <a:tableStyleId>{5C22544A-7EE6-4342-B048-85BDC9FD1C3A}</a:tableStyleId>
              </a:tblPr>
              <a:tblGrid>
                <a:gridCol w="1584960"/>
                <a:gridCol w="2453640"/>
                <a:gridCol w="3886200"/>
              </a:tblGrid>
              <a:tr h="370840">
                <a:tc>
                  <a:txBody>
                    <a:bodyPr/>
                    <a:lstStyle/>
                    <a:p>
                      <a:r>
                        <a:rPr lang="en-US" dirty="0" smtClean="0"/>
                        <a:t>Pattern</a:t>
                      </a:r>
                      <a:endParaRPr lang="en-US" dirty="0"/>
                    </a:p>
                  </a:txBody>
                  <a:tcPr/>
                </a:tc>
                <a:tc>
                  <a:txBody>
                    <a:bodyPr/>
                    <a:lstStyle/>
                    <a:p>
                      <a:r>
                        <a:rPr lang="en-US" dirty="0" smtClean="0"/>
                        <a:t>Matches</a:t>
                      </a:r>
                      <a:endParaRPr lang="en-US" dirty="0"/>
                    </a:p>
                  </a:txBody>
                  <a:tcPr/>
                </a:tc>
                <a:tc>
                  <a:txBody>
                    <a:bodyPr/>
                    <a:lstStyle/>
                    <a:p>
                      <a:endParaRPr lang="en-US" dirty="0"/>
                    </a:p>
                  </a:txBody>
                  <a:tcPr/>
                </a:tc>
              </a:tr>
              <a:tr h="370840">
                <a:tc>
                  <a:txBody>
                    <a:bodyPr/>
                    <a:lstStyle/>
                    <a:p>
                      <a:r>
                        <a:rPr lang="en-US" dirty="0" smtClean="0">
                          <a:solidFill>
                            <a:srgbClr val="CC0000"/>
                          </a:solidFill>
                          <a:latin typeface="Courier"/>
                          <a:cs typeface="Courier"/>
                        </a:rPr>
                        <a:t>[^A-Z]</a:t>
                      </a:r>
                      <a:endParaRPr lang="en-US" dirty="0"/>
                    </a:p>
                  </a:txBody>
                  <a:tcPr/>
                </a:tc>
                <a:tc>
                  <a:txBody>
                    <a:bodyPr/>
                    <a:lstStyle/>
                    <a:p>
                      <a:r>
                        <a:rPr lang="en-US" dirty="0" smtClean="0"/>
                        <a:t>Not</a:t>
                      </a:r>
                      <a:r>
                        <a:rPr lang="en-US" baseline="0" dirty="0" smtClean="0"/>
                        <a:t> an </a:t>
                      </a:r>
                      <a:r>
                        <a:rPr lang="en-US" dirty="0" smtClean="0"/>
                        <a:t>upper case letter</a:t>
                      </a:r>
                      <a:endParaRPr lang="en-US" dirty="0"/>
                    </a:p>
                  </a:txBody>
                  <a:tcPr/>
                </a:tc>
                <a:tc>
                  <a:txBody>
                    <a:bodyPr/>
                    <a:lstStyle/>
                    <a:p>
                      <a:r>
                        <a:rPr lang="en-US" dirty="0" err="1" smtClean="0">
                          <a:latin typeface="Courier"/>
                          <a:cs typeface="Courier"/>
                        </a:rPr>
                        <a:t>O</a:t>
                      </a:r>
                      <a:r>
                        <a:rPr lang="en-US" u="sng" dirty="0" err="1" smtClean="0">
                          <a:solidFill>
                            <a:srgbClr val="3366FF"/>
                          </a:solidFill>
                          <a:latin typeface="Courier"/>
                          <a:cs typeface="Courier"/>
                        </a:rPr>
                        <a:t>y</a:t>
                      </a:r>
                      <a:r>
                        <a:rPr lang="en-US" dirty="0" err="1" smtClean="0">
                          <a:latin typeface="Courier"/>
                          <a:cs typeface="Courier"/>
                        </a:rPr>
                        <a:t>fn</a:t>
                      </a:r>
                      <a:r>
                        <a:rPr lang="en-US" dirty="0" smtClean="0">
                          <a:latin typeface="Courier"/>
                          <a:cs typeface="Courier"/>
                        </a:rPr>
                        <a:t> </a:t>
                      </a:r>
                      <a:r>
                        <a:rPr lang="en-US" dirty="0" err="1" smtClean="0">
                          <a:latin typeface="Courier"/>
                          <a:cs typeface="Courier"/>
                        </a:rPr>
                        <a:t>pripetchik</a:t>
                      </a:r>
                      <a:endParaRPr lang="en-US" dirty="0">
                        <a:latin typeface="Courier"/>
                        <a:cs typeface="Courier"/>
                      </a:endParaRPr>
                    </a:p>
                  </a:txBody>
                  <a:tcPr/>
                </a:tc>
              </a:tr>
              <a:tr h="370840">
                <a:tc>
                  <a:txBody>
                    <a:bodyPr/>
                    <a:lstStyle/>
                    <a:p>
                      <a:r>
                        <a:rPr lang="en-US" dirty="0" smtClean="0">
                          <a:solidFill>
                            <a:srgbClr val="CC0000"/>
                          </a:solidFill>
                          <a:latin typeface="Courier"/>
                          <a:cs typeface="Courier"/>
                        </a:rPr>
                        <a:t>[^</a:t>
                      </a:r>
                      <a:r>
                        <a:rPr lang="en-US" dirty="0" err="1" smtClean="0">
                          <a:solidFill>
                            <a:srgbClr val="CC0000"/>
                          </a:solidFill>
                          <a:latin typeface="Courier"/>
                          <a:cs typeface="Courier"/>
                        </a:rPr>
                        <a:t>Ss</a:t>
                      </a:r>
                      <a:r>
                        <a:rPr lang="en-US" dirty="0" smtClean="0">
                          <a:solidFill>
                            <a:srgbClr val="CC0000"/>
                          </a:solidFill>
                          <a:latin typeface="Courier"/>
                          <a:cs typeface="Courier"/>
                        </a:rPr>
                        <a:t>]	</a:t>
                      </a:r>
                      <a:endParaRPr lang="en-US" dirty="0"/>
                    </a:p>
                  </a:txBody>
                  <a:tcPr/>
                </a:tc>
                <a:tc>
                  <a:txBody>
                    <a:bodyPr/>
                    <a:lstStyle/>
                    <a:p>
                      <a:r>
                        <a:rPr lang="en-US" dirty="0" smtClean="0">
                          <a:solidFill>
                            <a:srgbClr val="000000"/>
                          </a:solidFill>
                        </a:rPr>
                        <a:t>Neither ‘S’ nor ‘s’</a:t>
                      </a:r>
                      <a:endParaRPr lang="en-US" dirty="0">
                        <a:solidFill>
                          <a:srgbClr val="000000"/>
                        </a:solidFill>
                      </a:endParaRPr>
                    </a:p>
                  </a:txBody>
                  <a:tcPr/>
                </a:tc>
                <a:tc>
                  <a:txBody>
                    <a:bodyPr/>
                    <a:lstStyle/>
                    <a:p>
                      <a:r>
                        <a:rPr lang="en-US" u="sng" dirty="0" smtClean="0">
                          <a:solidFill>
                            <a:srgbClr val="3366FF"/>
                          </a:solidFill>
                          <a:latin typeface="Courier"/>
                          <a:cs typeface="Courier"/>
                        </a:rPr>
                        <a:t>I</a:t>
                      </a:r>
                      <a:r>
                        <a:rPr lang="en-US" u="none" dirty="0" smtClean="0">
                          <a:solidFill>
                            <a:srgbClr val="000000"/>
                          </a:solidFill>
                          <a:latin typeface="Courier"/>
                          <a:cs typeface="Courier"/>
                        </a:rPr>
                        <a:t> have no exquisite reason”</a:t>
                      </a:r>
                      <a:endParaRPr lang="en-US" u="none" dirty="0">
                        <a:solidFill>
                          <a:srgbClr val="000000"/>
                        </a:solidFill>
                        <a:latin typeface="Courier"/>
                        <a:cs typeface="Courier"/>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solidFill>
                            <a:srgbClr val="CC0000"/>
                          </a:solidFill>
                          <a:latin typeface="Courier"/>
                          <a:cs typeface="Courier"/>
                        </a:rPr>
                        <a:t>a^b</a:t>
                      </a:r>
                      <a:endParaRPr lang="en-US" dirty="0" smtClean="0"/>
                    </a:p>
                  </a:txBody>
                  <a:tcPr/>
                </a:tc>
                <a:tc>
                  <a:txBody>
                    <a:bodyPr/>
                    <a:lstStyle/>
                    <a:p>
                      <a:r>
                        <a:rPr lang="en-US" dirty="0" smtClean="0"/>
                        <a:t>The pattern</a:t>
                      </a:r>
                      <a:r>
                        <a:rPr lang="en-US" baseline="0" dirty="0" smtClean="0"/>
                        <a:t> a</a:t>
                      </a:r>
                      <a:r>
                        <a:rPr lang="en-US" dirty="0" smtClean="0"/>
                        <a:t> carat</a:t>
                      </a:r>
                      <a:r>
                        <a:rPr lang="en-US" baseline="0" dirty="0" smtClean="0"/>
                        <a:t> b</a:t>
                      </a:r>
                      <a:endParaRPr lang="en-US" dirty="0"/>
                    </a:p>
                  </a:txBody>
                  <a:tcPr/>
                </a:tc>
                <a:tc>
                  <a:txBody>
                    <a:bodyPr/>
                    <a:lstStyle/>
                    <a:p>
                      <a:r>
                        <a:rPr lang="en-US" dirty="0" smtClean="0">
                          <a:latin typeface="Courier"/>
                          <a:cs typeface="Courier"/>
                        </a:rPr>
                        <a:t>Look up </a:t>
                      </a:r>
                      <a:r>
                        <a:rPr lang="en-US" u="sng" dirty="0" err="1" smtClean="0">
                          <a:solidFill>
                            <a:srgbClr val="3366FF"/>
                          </a:solidFill>
                          <a:latin typeface="Courier"/>
                          <a:cs typeface="Courier"/>
                        </a:rPr>
                        <a:t>a^b</a:t>
                      </a:r>
                      <a:r>
                        <a:rPr lang="en-US" u="sng" dirty="0" smtClean="0">
                          <a:solidFill>
                            <a:srgbClr val="3366FF"/>
                          </a:solidFill>
                          <a:latin typeface="Courier"/>
                          <a:cs typeface="Courier"/>
                        </a:rPr>
                        <a:t> </a:t>
                      </a:r>
                      <a:r>
                        <a:rPr lang="en-US" dirty="0" smtClean="0">
                          <a:latin typeface="Courier"/>
                          <a:cs typeface="Courier"/>
                        </a:rPr>
                        <a:t>now</a:t>
                      </a:r>
                      <a:endParaRPr lang="en-US" dirty="0">
                        <a:latin typeface="Courier"/>
                        <a:cs typeface="Courier"/>
                      </a:endParaRPr>
                    </a:p>
                  </a:txBody>
                  <a:tcPr/>
                </a:tc>
              </a:tr>
            </a:tbl>
          </a:graphicData>
        </a:graphic>
      </p:graphicFrame>
    </p:spTree>
    <p:extLst>
      <p:ext uri="{BB962C8B-B14F-4D97-AF65-F5344CB8AC3E}">
        <p14:creationId xmlns:p14="http://schemas.microsoft.com/office/powerpoint/2010/main" val="17453546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371600" y="381000"/>
            <a:ext cx="7772400" cy="742950"/>
          </a:xfrm>
        </p:spPr>
        <p:txBody>
          <a:bodyPr/>
          <a:lstStyle/>
          <a:p>
            <a:pPr eaLnBrk="1" hangingPunct="1"/>
            <a:r>
              <a:rPr lang="en-US" dirty="0" smtClean="0"/>
              <a:t>Regular Expressions: More Disjunction</a:t>
            </a:r>
            <a:endParaRPr lang="en-US" dirty="0"/>
          </a:p>
        </p:txBody>
      </p:sp>
      <p:sp>
        <p:nvSpPr>
          <p:cNvPr id="87043" name="Rectangle 3"/>
          <p:cNvSpPr>
            <a:spLocks noGrp="1" noChangeArrowheads="1"/>
          </p:cNvSpPr>
          <p:nvPr>
            <p:ph idx="1"/>
          </p:nvPr>
        </p:nvSpPr>
        <p:spPr>
          <a:xfrm>
            <a:off x="609600" y="1428750"/>
            <a:ext cx="7620000" cy="4114799"/>
          </a:xfrm>
        </p:spPr>
        <p:txBody>
          <a:bodyPr/>
          <a:lstStyle/>
          <a:p>
            <a:pPr eaLnBrk="1" hangingPunct="1"/>
            <a:r>
              <a:rPr lang="en-US" dirty="0" smtClean="0">
                <a:solidFill>
                  <a:srgbClr val="000000"/>
                </a:solidFill>
                <a:latin typeface="Calibri"/>
                <a:cs typeface="Calibri"/>
              </a:rPr>
              <a:t>Woodchucks is another name for groundhog</a:t>
            </a:r>
            <a:r>
              <a:rPr lang="en-US" dirty="0" smtClean="0"/>
              <a:t>!</a:t>
            </a:r>
          </a:p>
          <a:p>
            <a:pPr eaLnBrk="1" hangingPunct="1"/>
            <a:r>
              <a:rPr lang="en-US" dirty="0" smtClean="0"/>
              <a:t>The pipe | for disjunction</a:t>
            </a:r>
          </a:p>
          <a:p>
            <a:pPr eaLnBrk="1" hangingPunct="1"/>
            <a:endParaRPr lang="en-US" dirty="0" smtClean="0">
              <a:solidFill>
                <a:srgbClr val="CC0000"/>
              </a:solidFill>
              <a:latin typeface="Courier"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842235603"/>
              </p:ext>
            </p:extLst>
          </p:nvPr>
        </p:nvGraphicFramePr>
        <p:xfrm>
          <a:off x="228600" y="2505710"/>
          <a:ext cx="5334000" cy="2123440"/>
        </p:xfrm>
        <a:graphic>
          <a:graphicData uri="http://schemas.openxmlformats.org/drawingml/2006/table">
            <a:tbl>
              <a:tblPr firstRow="1" bandRow="1">
                <a:tableStyleId>{5C22544A-7EE6-4342-B048-85BDC9FD1C3A}</a:tableStyleId>
              </a:tblPr>
              <a:tblGrid>
                <a:gridCol w="3962400"/>
                <a:gridCol w="1371600"/>
              </a:tblGrid>
              <a:tr h="370840">
                <a:tc>
                  <a:txBody>
                    <a:bodyPr/>
                    <a:lstStyle/>
                    <a:p>
                      <a:r>
                        <a:rPr lang="en-US" dirty="0" smtClean="0"/>
                        <a:t>Pattern</a:t>
                      </a:r>
                      <a:endParaRPr lang="en-US" dirty="0"/>
                    </a:p>
                  </a:txBody>
                  <a:tcPr/>
                </a:tc>
                <a:tc>
                  <a:txBody>
                    <a:bodyPr/>
                    <a:lstStyle/>
                    <a:p>
                      <a:r>
                        <a:rPr lang="en-US" dirty="0" smtClean="0"/>
                        <a:t>Matches</a:t>
                      </a:r>
                      <a:endParaRPr lang="en-US" dirty="0"/>
                    </a:p>
                  </a:txBody>
                  <a:tcPr/>
                </a:tc>
              </a:tr>
              <a:tr h="370840">
                <a:tc>
                  <a:txBody>
                    <a:bodyPr/>
                    <a:lstStyle/>
                    <a:p>
                      <a:r>
                        <a:rPr lang="en-US" dirty="0" err="1" smtClean="0">
                          <a:solidFill>
                            <a:srgbClr val="CC0000"/>
                          </a:solidFill>
                          <a:latin typeface="Courier"/>
                          <a:cs typeface="Courier"/>
                        </a:rPr>
                        <a:t>groundhog</a:t>
                      </a:r>
                      <a:r>
                        <a:rPr lang="en-US" b="1" dirty="0" err="1" smtClean="0">
                          <a:solidFill>
                            <a:srgbClr val="CC0000"/>
                          </a:solidFill>
                          <a:latin typeface="Courier"/>
                          <a:cs typeface="Courier"/>
                        </a:rPr>
                        <a:t>|</a:t>
                      </a:r>
                      <a:r>
                        <a:rPr lang="en-US" dirty="0" err="1" smtClean="0">
                          <a:solidFill>
                            <a:srgbClr val="CC0000"/>
                          </a:solidFill>
                          <a:latin typeface="Courier"/>
                          <a:cs typeface="Courier"/>
                        </a:rPr>
                        <a:t>woodchuck</a:t>
                      </a:r>
                      <a:endParaRPr lang="en-US" dirty="0"/>
                    </a:p>
                  </a:txBody>
                  <a:tcPr/>
                </a:tc>
                <a:tc>
                  <a:txBody>
                    <a:bodyPr/>
                    <a:lstStyle/>
                    <a:p>
                      <a:endParaRPr lang="en-US" dirty="0"/>
                    </a:p>
                  </a:txBody>
                  <a:tcPr/>
                </a:tc>
              </a:tr>
              <a:tr h="370840">
                <a:tc>
                  <a:txBody>
                    <a:bodyPr/>
                    <a:lstStyle/>
                    <a:p>
                      <a:r>
                        <a:rPr lang="en-US" dirty="0" err="1" smtClean="0">
                          <a:solidFill>
                            <a:srgbClr val="CC0000"/>
                          </a:solidFill>
                          <a:latin typeface="Courier"/>
                          <a:cs typeface="Courier"/>
                        </a:rPr>
                        <a:t>yours</a:t>
                      </a:r>
                      <a:r>
                        <a:rPr lang="en-US" b="1" dirty="0" err="1" smtClean="0">
                          <a:solidFill>
                            <a:srgbClr val="CC0000"/>
                          </a:solidFill>
                          <a:latin typeface="Courier"/>
                          <a:cs typeface="Courier"/>
                        </a:rPr>
                        <a:t>|</a:t>
                      </a:r>
                      <a:r>
                        <a:rPr lang="en-US" dirty="0" err="1" smtClean="0">
                          <a:solidFill>
                            <a:srgbClr val="CC0000"/>
                          </a:solidFill>
                          <a:latin typeface="Courier"/>
                          <a:cs typeface="Courier"/>
                        </a:rPr>
                        <a:t>mine</a:t>
                      </a:r>
                      <a:endParaRPr lang="en-US" dirty="0"/>
                    </a:p>
                  </a:txBody>
                  <a:tcPr/>
                </a:tc>
                <a:tc>
                  <a:txBody>
                    <a:bodyPr/>
                    <a:lstStyle/>
                    <a:p>
                      <a:r>
                        <a:rPr lang="en-US" dirty="0" smtClean="0">
                          <a:solidFill>
                            <a:srgbClr val="000000"/>
                          </a:solidFill>
                          <a:latin typeface="Courier"/>
                          <a:cs typeface="Courier"/>
                        </a:rPr>
                        <a:t>yours</a:t>
                      </a:r>
                      <a:r>
                        <a:rPr lang="en-US" baseline="0" dirty="0" smtClean="0">
                          <a:solidFill>
                            <a:srgbClr val="000000"/>
                          </a:solidFill>
                          <a:latin typeface="Courier"/>
                          <a:cs typeface="Courier"/>
                        </a:rPr>
                        <a:t>   mine</a:t>
                      </a:r>
                      <a:endParaRPr lang="en-US" dirty="0">
                        <a:solidFill>
                          <a:srgbClr val="000000"/>
                        </a:solidFill>
                        <a:latin typeface="Courier"/>
                        <a:cs typeface="Courier"/>
                      </a:endParaRPr>
                    </a:p>
                  </a:txBody>
                  <a:tcPr/>
                </a:tc>
              </a:tr>
              <a:tr h="370840">
                <a:tc>
                  <a:txBody>
                    <a:bodyPr/>
                    <a:lstStyle/>
                    <a:p>
                      <a:r>
                        <a:rPr lang="en-US" dirty="0" err="1" smtClean="0">
                          <a:solidFill>
                            <a:srgbClr val="CC0000"/>
                          </a:solidFill>
                          <a:latin typeface="Courier"/>
                          <a:cs typeface="Courier"/>
                        </a:rPr>
                        <a:t>a</a:t>
                      </a:r>
                      <a:r>
                        <a:rPr lang="en-US" b="1" dirty="0" err="1" smtClean="0">
                          <a:solidFill>
                            <a:srgbClr val="CC0000"/>
                          </a:solidFill>
                          <a:latin typeface="Courier"/>
                          <a:cs typeface="Courier"/>
                        </a:rPr>
                        <a:t>|</a:t>
                      </a:r>
                      <a:r>
                        <a:rPr lang="en-US" dirty="0" err="1" smtClean="0">
                          <a:solidFill>
                            <a:srgbClr val="CC0000"/>
                          </a:solidFill>
                          <a:latin typeface="Courier"/>
                          <a:cs typeface="Courier"/>
                        </a:rPr>
                        <a:t>b</a:t>
                      </a:r>
                      <a:r>
                        <a:rPr lang="en-US" b="1" dirty="0" err="1" smtClean="0">
                          <a:solidFill>
                            <a:srgbClr val="CC0000"/>
                          </a:solidFill>
                          <a:latin typeface="Courier"/>
                          <a:cs typeface="Courier"/>
                        </a:rPr>
                        <a:t>|</a:t>
                      </a:r>
                      <a:r>
                        <a:rPr lang="en-US" dirty="0" err="1" smtClean="0">
                          <a:solidFill>
                            <a:srgbClr val="CC0000"/>
                          </a:solidFill>
                          <a:latin typeface="Courier"/>
                          <a:cs typeface="Courier"/>
                        </a:rPr>
                        <a:t>c</a:t>
                      </a:r>
                      <a:endParaRPr lang="en-US" dirty="0"/>
                    </a:p>
                  </a:txBody>
                  <a:tcPr/>
                </a:tc>
                <a:tc>
                  <a:txBody>
                    <a:bodyPr/>
                    <a:lstStyle/>
                    <a:p>
                      <a:r>
                        <a:rPr lang="en-US" dirty="0" smtClean="0"/>
                        <a:t>= </a:t>
                      </a:r>
                      <a:r>
                        <a:rPr lang="en-US" dirty="0" smtClean="0">
                          <a:solidFill>
                            <a:srgbClr val="FF0000"/>
                          </a:solidFill>
                          <a:latin typeface="Calibri"/>
                          <a:cs typeface="Calibri"/>
                        </a:rPr>
                        <a:t>[</a:t>
                      </a:r>
                      <a:r>
                        <a:rPr lang="en-US" dirty="0" err="1" smtClean="0">
                          <a:solidFill>
                            <a:srgbClr val="FF0000"/>
                          </a:solidFill>
                          <a:latin typeface="Calibri"/>
                          <a:cs typeface="Calibri"/>
                        </a:rPr>
                        <a:t>abc</a:t>
                      </a:r>
                      <a:r>
                        <a:rPr lang="en-US" dirty="0" smtClean="0">
                          <a:solidFill>
                            <a:srgbClr val="FF0000"/>
                          </a:solidFill>
                          <a:latin typeface="Calibri"/>
                          <a:cs typeface="Calibri"/>
                        </a:rPr>
                        <a:t>]</a:t>
                      </a:r>
                      <a:endParaRPr lang="en-US" dirty="0">
                        <a:solidFill>
                          <a:srgbClr val="FF0000"/>
                        </a:solidFill>
                        <a:latin typeface="Calibri"/>
                        <a:cs typeface="Calibri"/>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CC0000"/>
                          </a:solidFill>
                          <a:latin typeface="Courier"/>
                          <a:cs typeface="Courier"/>
                        </a:rPr>
                        <a:t>[</a:t>
                      </a:r>
                      <a:r>
                        <a:rPr lang="en-US" dirty="0" err="1" smtClean="0">
                          <a:solidFill>
                            <a:srgbClr val="CC0000"/>
                          </a:solidFill>
                          <a:latin typeface="Courier"/>
                          <a:cs typeface="Courier"/>
                        </a:rPr>
                        <a:t>gG</a:t>
                      </a:r>
                      <a:r>
                        <a:rPr lang="en-US" dirty="0" smtClean="0">
                          <a:solidFill>
                            <a:srgbClr val="CC0000"/>
                          </a:solidFill>
                          <a:latin typeface="Courier"/>
                          <a:cs typeface="Courier"/>
                        </a:rPr>
                        <a:t>]</a:t>
                      </a:r>
                      <a:r>
                        <a:rPr lang="en-US" dirty="0" err="1" smtClean="0">
                          <a:solidFill>
                            <a:srgbClr val="CC0000"/>
                          </a:solidFill>
                          <a:latin typeface="Courier"/>
                          <a:cs typeface="Courier"/>
                        </a:rPr>
                        <a:t>roundhog</a:t>
                      </a:r>
                      <a:r>
                        <a:rPr lang="en-US" b="1" dirty="0" smtClean="0">
                          <a:solidFill>
                            <a:srgbClr val="CC0000"/>
                          </a:solidFill>
                          <a:latin typeface="Courier"/>
                          <a:cs typeface="Courier"/>
                        </a:rPr>
                        <a:t>|</a:t>
                      </a:r>
                      <a:r>
                        <a:rPr lang="en-US" dirty="0" smtClean="0">
                          <a:solidFill>
                            <a:srgbClr val="CC0000"/>
                          </a:solidFill>
                          <a:latin typeface="Courier"/>
                          <a:cs typeface="Courier"/>
                        </a:rPr>
                        <a:t>[</a:t>
                      </a:r>
                      <a:r>
                        <a:rPr lang="en-US" dirty="0" err="1" smtClean="0">
                          <a:solidFill>
                            <a:srgbClr val="CC0000"/>
                          </a:solidFill>
                          <a:latin typeface="Courier"/>
                          <a:cs typeface="Courier"/>
                        </a:rPr>
                        <a:t>Ww</a:t>
                      </a:r>
                      <a:r>
                        <a:rPr lang="en-US" dirty="0" smtClean="0">
                          <a:solidFill>
                            <a:srgbClr val="CC0000"/>
                          </a:solidFill>
                          <a:latin typeface="Courier"/>
                          <a:cs typeface="Courier"/>
                        </a:rPr>
                        <a:t>]</a:t>
                      </a:r>
                      <a:r>
                        <a:rPr lang="en-US" dirty="0" err="1" smtClean="0">
                          <a:solidFill>
                            <a:srgbClr val="CC0000"/>
                          </a:solidFill>
                          <a:latin typeface="Courier"/>
                          <a:cs typeface="Courier"/>
                        </a:rPr>
                        <a:t>oodchuck</a:t>
                      </a:r>
                      <a:endParaRPr lang="en-US" dirty="0" smtClean="0"/>
                    </a:p>
                  </a:txBody>
                  <a:tcPr/>
                </a:tc>
                <a:tc>
                  <a:txBody>
                    <a:bodyPr/>
                    <a:lstStyle/>
                    <a:p>
                      <a:endParaRPr lang="en-US" dirty="0">
                        <a:solidFill>
                          <a:srgbClr val="FF0000"/>
                        </a:solidFill>
                        <a:latin typeface="Calibri"/>
                        <a:cs typeface="Calibri"/>
                      </a:endParaRPr>
                    </a:p>
                  </a:txBody>
                  <a:tcPr/>
                </a:tc>
              </a:tr>
            </a:tbl>
          </a:graphicData>
        </a:graphic>
      </p:graphicFrame>
      <p:pic>
        <p:nvPicPr>
          <p:cNvPr id="7" name="Picture 6" descr="220px-Groundhog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2495550"/>
            <a:ext cx="2946400" cy="2209800"/>
          </a:xfrm>
          <a:prstGeom prst="rect">
            <a:avLst/>
          </a:prstGeom>
        </p:spPr>
      </p:pic>
    </p:spTree>
    <p:extLst>
      <p:ext uri="{BB962C8B-B14F-4D97-AF65-F5344CB8AC3E}">
        <p14:creationId xmlns:p14="http://schemas.microsoft.com/office/powerpoint/2010/main" val="242264346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dirty="0" smtClean="0"/>
              <a:t>Regular Expressions: </a:t>
            </a:r>
            <a:r>
              <a:rPr lang="en-US" dirty="0">
                <a:solidFill>
                  <a:srgbClr val="CC0000"/>
                </a:solidFill>
                <a:latin typeface="Courier New" charset="0"/>
              </a:rPr>
              <a:t>?</a:t>
            </a:r>
            <a:r>
              <a:rPr lang="en-US" dirty="0"/>
              <a:t> </a:t>
            </a:r>
            <a:r>
              <a:rPr lang="en-US" dirty="0" smtClean="0"/>
              <a:t>   </a:t>
            </a:r>
            <a:r>
              <a:rPr lang="en-US" dirty="0" smtClean="0">
                <a:solidFill>
                  <a:srgbClr val="CC0000"/>
                </a:solidFill>
                <a:latin typeface="Courier New" charset="0"/>
              </a:rPr>
              <a:t>*  +  .</a:t>
            </a:r>
            <a:endParaRPr lang="en-US" dirty="0"/>
          </a:p>
        </p:txBody>
      </p:sp>
      <p:sp>
        <p:nvSpPr>
          <p:cNvPr id="75780" name="Rectangle 4"/>
          <p:cNvSpPr>
            <a:spLocks noChangeArrowheads="1"/>
          </p:cNvSpPr>
          <p:nvPr/>
        </p:nvSpPr>
        <p:spPr bwMode="auto">
          <a:xfrm>
            <a:off x="1588" y="2445544"/>
            <a:ext cx="9144000" cy="461665"/>
          </a:xfrm>
          <a:prstGeom prst="rect">
            <a:avLst/>
          </a:prstGeom>
          <a:noFill/>
          <a:ln w="9525">
            <a:noFill/>
            <a:miter lim="800000"/>
            <a:headEnd/>
            <a:tailEnd/>
          </a:ln>
        </p:spPr>
        <p:txBody>
          <a:bodyPr>
            <a:prstTxWarp prst="textNoShape">
              <a:avLst/>
            </a:prstTxWarp>
            <a:spAutoFit/>
          </a:bodyPr>
          <a:lstStyle/>
          <a:p>
            <a:endParaRPr lang="en-US"/>
          </a:p>
        </p:txBody>
      </p:sp>
      <p:sp>
        <p:nvSpPr>
          <p:cNvPr id="75783" name="Rectangle 10"/>
          <p:cNvSpPr>
            <a:spLocks noChangeArrowheads="1"/>
          </p:cNvSpPr>
          <p:nvPr/>
        </p:nvSpPr>
        <p:spPr bwMode="auto">
          <a:xfrm>
            <a:off x="1219200" y="3714750"/>
            <a:ext cx="7010400" cy="1085850"/>
          </a:xfrm>
          <a:prstGeom prst="rect">
            <a:avLst/>
          </a:prstGeom>
          <a:noFill/>
          <a:ln w="9525">
            <a:noFill/>
            <a:miter lim="800000"/>
            <a:headEnd/>
            <a:tailEnd/>
          </a:ln>
        </p:spPr>
        <p:txBody>
          <a:bodyPr lIns="92075" tIns="46038" rIns="92075" bIns="46038">
            <a:prstTxWarp prst="textNoShape">
              <a:avLst/>
            </a:prstTxWarp>
          </a:bodyPr>
          <a:lstStyle/>
          <a:p>
            <a:pPr marL="342900" indent="-342900">
              <a:spcBef>
                <a:spcPct val="20000"/>
              </a:spcBef>
              <a:buClr>
                <a:schemeClr val="tx2"/>
              </a:buClr>
              <a:buSzPct val="95000"/>
              <a:buFont typeface="Wingdings" charset="2"/>
              <a:buNone/>
            </a:pPr>
            <a:endParaRPr lang="en-US" sz="2400" b="1" dirty="0">
              <a:solidFill>
                <a:srgbClr val="CC0000"/>
              </a:solidFill>
              <a:latin typeface="Courier New"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800" y="1428750"/>
            <a:ext cx="1556710" cy="2216150"/>
          </a:xfrm>
          <a:prstGeom prst="rect">
            <a:avLst/>
          </a:prstGeom>
        </p:spPr>
      </p:pic>
      <p:sp>
        <p:nvSpPr>
          <p:cNvPr id="3" name="TextBox 2"/>
          <p:cNvSpPr txBox="1"/>
          <p:nvPr/>
        </p:nvSpPr>
        <p:spPr>
          <a:xfrm>
            <a:off x="7239000" y="3790950"/>
            <a:ext cx="1827769" cy="369332"/>
          </a:xfrm>
          <a:prstGeom prst="rect">
            <a:avLst/>
          </a:prstGeom>
          <a:noFill/>
        </p:spPr>
        <p:txBody>
          <a:bodyPr wrap="none" rtlCol="0">
            <a:spAutoFit/>
          </a:bodyPr>
          <a:lstStyle/>
          <a:p>
            <a:r>
              <a:rPr lang="en-US" sz="1800" dirty="0" smtClean="0">
                <a:latin typeface="+mn-lt"/>
              </a:rPr>
              <a:t>Stephen C </a:t>
            </a:r>
            <a:r>
              <a:rPr lang="en-US" sz="1800" dirty="0" err="1" smtClean="0">
                <a:latin typeface="+mn-lt"/>
              </a:rPr>
              <a:t>Kleene</a:t>
            </a:r>
            <a:endParaRPr lang="en-US" sz="1800" dirty="0">
              <a:latin typeface="+mn-lt"/>
            </a:endParaRPr>
          </a:p>
        </p:txBody>
      </p:sp>
      <p:graphicFrame>
        <p:nvGraphicFramePr>
          <p:cNvPr id="14" name="Table 13"/>
          <p:cNvGraphicFramePr>
            <a:graphicFrameLocks noGrp="1"/>
          </p:cNvGraphicFramePr>
          <p:nvPr>
            <p:extLst>
              <p:ext uri="{D42A27DB-BD31-4B8C-83A1-F6EECF244321}">
                <p14:modId xmlns:p14="http://schemas.microsoft.com/office/powerpoint/2010/main" val="3813463564"/>
              </p:ext>
            </p:extLst>
          </p:nvPr>
        </p:nvGraphicFramePr>
        <p:xfrm>
          <a:off x="304800" y="1733550"/>
          <a:ext cx="6477000" cy="3032760"/>
        </p:xfrm>
        <a:graphic>
          <a:graphicData uri="http://schemas.openxmlformats.org/drawingml/2006/table">
            <a:tbl>
              <a:tblPr firstRow="1" bandRow="1">
                <a:tableStyleId>{5C22544A-7EE6-4342-B048-85BDC9FD1C3A}</a:tableStyleId>
              </a:tblPr>
              <a:tblGrid>
                <a:gridCol w="1447800"/>
                <a:gridCol w="1524000"/>
                <a:gridCol w="3505200"/>
              </a:tblGrid>
              <a:tr h="370840">
                <a:tc>
                  <a:txBody>
                    <a:bodyPr/>
                    <a:lstStyle/>
                    <a:p>
                      <a:r>
                        <a:rPr lang="en-US" dirty="0" smtClean="0"/>
                        <a:t>Pattern</a:t>
                      </a:r>
                      <a:endParaRPr lang="en-US" dirty="0"/>
                    </a:p>
                  </a:txBody>
                  <a:tcPr/>
                </a:tc>
                <a:tc>
                  <a:txBody>
                    <a:bodyPr/>
                    <a:lstStyle/>
                    <a:p>
                      <a:r>
                        <a:rPr lang="en-US" dirty="0" smtClean="0"/>
                        <a:t>Matches</a:t>
                      </a:r>
                      <a:endParaRPr lang="en-US" dirty="0"/>
                    </a:p>
                  </a:txBody>
                  <a:tcPr/>
                </a:tc>
                <a:tc>
                  <a:txBody>
                    <a:bodyPr/>
                    <a:lstStyle/>
                    <a:p>
                      <a:endParaRPr lang="en-US" dirty="0"/>
                    </a:p>
                  </a:txBody>
                  <a:tcPr/>
                </a:tc>
              </a:tr>
              <a:tr h="370840">
                <a:tc>
                  <a:txBody>
                    <a:bodyPr/>
                    <a:lstStyle/>
                    <a:p>
                      <a:r>
                        <a:rPr lang="en-US" dirty="0" err="1" smtClean="0">
                          <a:solidFill>
                            <a:srgbClr val="CC0000"/>
                          </a:solidFill>
                          <a:latin typeface="Courier"/>
                          <a:cs typeface="Courier"/>
                        </a:rPr>
                        <a:t>colou?r</a:t>
                      </a:r>
                      <a:endParaRPr lang="en-US" dirty="0"/>
                    </a:p>
                  </a:txBody>
                  <a:tcPr/>
                </a:tc>
                <a:tc>
                  <a:txBody>
                    <a:bodyPr/>
                    <a:lstStyle/>
                    <a:p>
                      <a:r>
                        <a:rPr lang="en-US" dirty="0" smtClean="0"/>
                        <a:t>Optional</a:t>
                      </a:r>
                      <a:r>
                        <a:rPr lang="en-US" baseline="0" dirty="0" smtClean="0"/>
                        <a:t> previous char</a:t>
                      </a:r>
                      <a:endParaRPr lang="en-US" dirty="0"/>
                    </a:p>
                  </a:txBody>
                  <a:tcPr/>
                </a:tc>
                <a:tc>
                  <a:txBody>
                    <a:bodyPr/>
                    <a:lstStyle/>
                    <a:p>
                      <a:r>
                        <a:rPr lang="en-US" u="sng" dirty="0" smtClean="0">
                          <a:solidFill>
                            <a:srgbClr val="0000FF"/>
                          </a:solidFill>
                          <a:latin typeface="Courier"/>
                          <a:cs typeface="Courier"/>
                        </a:rPr>
                        <a:t>color</a:t>
                      </a:r>
                      <a:r>
                        <a:rPr lang="en-US" u="none" dirty="0" smtClean="0">
                          <a:latin typeface="Courier"/>
                          <a:cs typeface="Courier"/>
                        </a:rPr>
                        <a:t>    </a:t>
                      </a:r>
                      <a:r>
                        <a:rPr lang="en-US" u="sng" dirty="0" err="1" smtClean="0">
                          <a:solidFill>
                            <a:srgbClr val="0000FF"/>
                          </a:solidFill>
                          <a:latin typeface="Courier"/>
                          <a:cs typeface="Courier"/>
                        </a:rPr>
                        <a:t>colour</a:t>
                      </a:r>
                      <a:endParaRPr lang="en-US" u="sng" dirty="0">
                        <a:solidFill>
                          <a:srgbClr val="0000FF"/>
                        </a:solidFill>
                        <a:latin typeface="Courier"/>
                        <a:cs typeface="Courier"/>
                      </a:endParaRPr>
                    </a:p>
                  </a:txBody>
                  <a:tcPr/>
                </a:tc>
              </a:tr>
              <a:tr h="370840">
                <a:tc>
                  <a:txBody>
                    <a:bodyPr/>
                    <a:lstStyle/>
                    <a:p>
                      <a:r>
                        <a:rPr lang="en-US" dirty="0" err="1" smtClean="0">
                          <a:solidFill>
                            <a:srgbClr val="CC0000"/>
                          </a:solidFill>
                          <a:latin typeface="Courier"/>
                          <a:cs typeface="Courier"/>
                        </a:rPr>
                        <a:t>oo</a:t>
                      </a:r>
                      <a:r>
                        <a:rPr lang="en-US" dirty="0" smtClean="0">
                          <a:solidFill>
                            <a:srgbClr val="CC0000"/>
                          </a:solidFill>
                          <a:latin typeface="Courier"/>
                          <a:cs typeface="Courier"/>
                        </a:rPr>
                        <a:t>*h!</a:t>
                      </a:r>
                      <a:endParaRPr lang="en-US" dirty="0"/>
                    </a:p>
                  </a:txBody>
                  <a:tcPr/>
                </a:tc>
                <a:tc>
                  <a:txBody>
                    <a:bodyPr/>
                    <a:lstStyle/>
                    <a:p>
                      <a:r>
                        <a:rPr lang="en-US" dirty="0" smtClean="0">
                          <a:solidFill>
                            <a:srgbClr val="000000"/>
                          </a:solidFill>
                        </a:rPr>
                        <a:t>0 or more of</a:t>
                      </a:r>
                      <a:r>
                        <a:rPr lang="en-US" baseline="0" dirty="0" smtClean="0">
                          <a:solidFill>
                            <a:srgbClr val="000000"/>
                          </a:solidFill>
                        </a:rPr>
                        <a:t> </a:t>
                      </a:r>
                      <a:r>
                        <a:rPr lang="en-US" dirty="0" smtClean="0">
                          <a:solidFill>
                            <a:srgbClr val="000000"/>
                          </a:solidFill>
                        </a:rPr>
                        <a:t>previous char</a:t>
                      </a:r>
                      <a:endParaRPr lang="en-US" dirty="0">
                        <a:solidFill>
                          <a:srgbClr val="000000"/>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sng" dirty="0" smtClean="0">
                          <a:solidFill>
                            <a:srgbClr val="3366FF"/>
                          </a:solidFill>
                          <a:latin typeface="Courier"/>
                          <a:cs typeface="Courier"/>
                        </a:rPr>
                        <a:t>oh!</a:t>
                      </a:r>
                      <a:r>
                        <a:rPr lang="en-US" u="none" dirty="0" smtClean="0">
                          <a:solidFill>
                            <a:srgbClr val="3366FF"/>
                          </a:solidFill>
                          <a:latin typeface="Courier"/>
                          <a:cs typeface="Courier"/>
                        </a:rPr>
                        <a:t> </a:t>
                      </a:r>
                      <a:r>
                        <a:rPr lang="en-US" u="sng" dirty="0" smtClean="0">
                          <a:solidFill>
                            <a:srgbClr val="3366FF"/>
                          </a:solidFill>
                          <a:latin typeface="Courier"/>
                          <a:cs typeface="Courier"/>
                        </a:rPr>
                        <a:t>ooh!</a:t>
                      </a:r>
                      <a:r>
                        <a:rPr lang="en-US" u="none" dirty="0" smtClean="0">
                          <a:solidFill>
                            <a:srgbClr val="000000"/>
                          </a:solidFill>
                          <a:latin typeface="Courier"/>
                          <a:cs typeface="Courier"/>
                        </a:rPr>
                        <a:t>  </a:t>
                      </a:r>
                      <a:r>
                        <a:rPr lang="en-US" u="sng" dirty="0" err="1" smtClean="0">
                          <a:solidFill>
                            <a:srgbClr val="3366FF"/>
                          </a:solidFill>
                          <a:latin typeface="Courier"/>
                          <a:cs typeface="Courier"/>
                        </a:rPr>
                        <a:t>oooh</a:t>
                      </a:r>
                      <a:r>
                        <a:rPr lang="en-US" u="sng" dirty="0" smtClean="0">
                          <a:solidFill>
                            <a:srgbClr val="3366FF"/>
                          </a:solidFill>
                          <a:latin typeface="Courier"/>
                          <a:cs typeface="Courier"/>
                        </a:rPr>
                        <a:t>!</a:t>
                      </a:r>
                      <a:r>
                        <a:rPr lang="en-US" u="none" dirty="0" smtClean="0">
                          <a:solidFill>
                            <a:srgbClr val="3366FF"/>
                          </a:solidFill>
                          <a:latin typeface="Courier"/>
                          <a:cs typeface="Courier"/>
                        </a:rPr>
                        <a:t> </a:t>
                      </a:r>
                      <a:r>
                        <a:rPr lang="en-US" u="sng" dirty="0" err="1" smtClean="0">
                          <a:solidFill>
                            <a:srgbClr val="3366FF"/>
                          </a:solidFill>
                          <a:latin typeface="Courier"/>
                          <a:cs typeface="Courier"/>
                        </a:rPr>
                        <a:t>ooooh</a:t>
                      </a:r>
                      <a:r>
                        <a:rPr lang="en-US" u="sng" dirty="0" smtClean="0">
                          <a:solidFill>
                            <a:srgbClr val="3366FF"/>
                          </a:solidFill>
                          <a:latin typeface="Courier"/>
                          <a:cs typeface="Courier"/>
                        </a:rPr>
                        <a:t>!</a:t>
                      </a:r>
                      <a:endParaRPr lang="en-US" u="none" dirty="0" smtClean="0">
                        <a:solidFill>
                          <a:srgbClr val="000000"/>
                        </a:solidFill>
                        <a:latin typeface="Courier"/>
                        <a:cs typeface="Courier"/>
                      </a:endParaRPr>
                    </a:p>
                  </a:txBody>
                  <a:tcPr/>
                </a:tc>
              </a:tr>
              <a:tr h="370840">
                <a:tc>
                  <a:txBody>
                    <a:bodyPr/>
                    <a:lstStyle/>
                    <a:p>
                      <a:r>
                        <a:rPr lang="en-US" dirty="0" err="1" smtClean="0">
                          <a:solidFill>
                            <a:srgbClr val="CC0000"/>
                          </a:solidFill>
                          <a:latin typeface="Courier"/>
                          <a:cs typeface="Courier"/>
                        </a:rPr>
                        <a:t>o+h</a:t>
                      </a:r>
                      <a:r>
                        <a:rPr lang="en-US" dirty="0" smtClean="0">
                          <a:solidFill>
                            <a:srgbClr val="CC0000"/>
                          </a:solidFill>
                          <a:latin typeface="Courier"/>
                          <a:cs typeface="Courier"/>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1 or more of previous char</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sng" dirty="0" smtClean="0">
                          <a:solidFill>
                            <a:srgbClr val="3366FF"/>
                          </a:solidFill>
                          <a:latin typeface="Courier"/>
                          <a:cs typeface="Courier"/>
                        </a:rPr>
                        <a:t>oh!</a:t>
                      </a:r>
                      <a:r>
                        <a:rPr lang="en-US" u="none" dirty="0" smtClean="0">
                          <a:solidFill>
                            <a:srgbClr val="3366FF"/>
                          </a:solidFill>
                          <a:latin typeface="Courier"/>
                          <a:cs typeface="Courier"/>
                        </a:rPr>
                        <a:t> </a:t>
                      </a:r>
                      <a:r>
                        <a:rPr lang="en-US" u="sng" dirty="0" smtClean="0">
                          <a:solidFill>
                            <a:srgbClr val="3366FF"/>
                          </a:solidFill>
                          <a:latin typeface="Courier"/>
                          <a:cs typeface="Courier"/>
                        </a:rPr>
                        <a:t>ooh!</a:t>
                      </a:r>
                      <a:r>
                        <a:rPr lang="en-US" u="none" dirty="0" smtClean="0">
                          <a:solidFill>
                            <a:srgbClr val="000000"/>
                          </a:solidFill>
                          <a:latin typeface="Courier"/>
                          <a:cs typeface="Courier"/>
                        </a:rPr>
                        <a:t>  </a:t>
                      </a:r>
                      <a:r>
                        <a:rPr lang="en-US" u="sng" dirty="0" err="1" smtClean="0">
                          <a:solidFill>
                            <a:srgbClr val="3366FF"/>
                          </a:solidFill>
                          <a:latin typeface="Courier"/>
                          <a:cs typeface="Courier"/>
                        </a:rPr>
                        <a:t>oooh</a:t>
                      </a:r>
                      <a:r>
                        <a:rPr lang="en-US" u="sng" dirty="0" smtClean="0">
                          <a:solidFill>
                            <a:srgbClr val="3366FF"/>
                          </a:solidFill>
                          <a:latin typeface="Courier"/>
                          <a:cs typeface="Courier"/>
                        </a:rPr>
                        <a:t>!</a:t>
                      </a:r>
                      <a:r>
                        <a:rPr lang="en-US" u="none" dirty="0" smtClean="0">
                          <a:solidFill>
                            <a:srgbClr val="3366FF"/>
                          </a:solidFill>
                          <a:latin typeface="Courier"/>
                          <a:cs typeface="Courier"/>
                        </a:rPr>
                        <a:t> </a:t>
                      </a:r>
                      <a:r>
                        <a:rPr lang="en-US" u="sng" dirty="0" err="1" smtClean="0">
                          <a:solidFill>
                            <a:srgbClr val="3366FF"/>
                          </a:solidFill>
                          <a:latin typeface="Courier"/>
                          <a:cs typeface="Courier"/>
                        </a:rPr>
                        <a:t>ooooh</a:t>
                      </a:r>
                      <a:r>
                        <a:rPr lang="en-US" u="sng" dirty="0" smtClean="0">
                          <a:solidFill>
                            <a:srgbClr val="3366FF"/>
                          </a:solidFill>
                          <a:latin typeface="Courier"/>
                          <a:cs typeface="Courier"/>
                        </a:rPr>
                        <a:t>!</a:t>
                      </a:r>
                      <a:endParaRPr lang="en-US" u="none" dirty="0" smtClean="0">
                        <a:solidFill>
                          <a:srgbClr val="000000"/>
                        </a:solidFill>
                        <a:latin typeface="Courier"/>
                        <a:cs typeface="Courier"/>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CC0000"/>
                          </a:solidFill>
                          <a:latin typeface="Courier"/>
                          <a:cs typeface="Courier"/>
                        </a:rPr>
                        <a:t>baa+</a:t>
                      </a:r>
                      <a:endParaRPr lang="en-US" dirty="0" smtClean="0"/>
                    </a:p>
                  </a:txBody>
                  <a:tcPr/>
                </a:tc>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sng" dirty="0" smtClean="0">
                          <a:solidFill>
                            <a:srgbClr val="3366FF"/>
                          </a:solidFill>
                          <a:latin typeface="Courier"/>
                          <a:cs typeface="Courier"/>
                        </a:rPr>
                        <a:t>baa</a:t>
                      </a:r>
                      <a:r>
                        <a:rPr lang="en-US" u="none" baseline="0" dirty="0" smtClean="0">
                          <a:solidFill>
                            <a:srgbClr val="3366FF"/>
                          </a:solidFill>
                          <a:latin typeface="Courier"/>
                          <a:cs typeface="Courier"/>
                        </a:rPr>
                        <a:t> </a:t>
                      </a:r>
                      <a:r>
                        <a:rPr lang="en-US" u="sng" baseline="0" dirty="0" err="1" smtClean="0">
                          <a:solidFill>
                            <a:srgbClr val="3366FF"/>
                          </a:solidFill>
                          <a:latin typeface="Courier"/>
                          <a:cs typeface="Courier"/>
                        </a:rPr>
                        <a:t>baaa</a:t>
                      </a:r>
                      <a:r>
                        <a:rPr lang="en-US" u="none" baseline="0" dirty="0" smtClean="0">
                          <a:solidFill>
                            <a:srgbClr val="3366FF"/>
                          </a:solidFill>
                          <a:latin typeface="Courier"/>
                          <a:cs typeface="Courier"/>
                        </a:rPr>
                        <a:t> </a:t>
                      </a:r>
                      <a:r>
                        <a:rPr lang="en-US" u="sng" baseline="0" dirty="0" err="1" smtClean="0">
                          <a:solidFill>
                            <a:srgbClr val="3366FF"/>
                          </a:solidFill>
                          <a:latin typeface="Courier"/>
                          <a:cs typeface="Courier"/>
                        </a:rPr>
                        <a:t>baaaa</a:t>
                      </a:r>
                      <a:r>
                        <a:rPr lang="en-US" u="none" baseline="0" dirty="0" smtClean="0">
                          <a:solidFill>
                            <a:srgbClr val="3366FF"/>
                          </a:solidFill>
                          <a:latin typeface="Courier"/>
                          <a:cs typeface="Courier"/>
                        </a:rPr>
                        <a:t> </a:t>
                      </a:r>
                      <a:r>
                        <a:rPr lang="en-US" u="sng" baseline="0" dirty="0" err="1" smtClean="0">
                          <a:solidFill>
                            <a:srgbClr val="3366FF"/>
                          </a:solidFill>
                          <a:latin typeface="Courier"/>
                          <a:cs typeface="Courier"/>
                        </a:rPr>
                        <a:t>baaaaa</a:t>
                      </a:r>
                      <a:endParaRPr lang="en-US" u="none" dirty="0" smtClean="0">
                        <a:solidFill>
                          <a:srgbClr val="000000"/>
                        </a:solidFill>
                        <a:latin typeface="Courier"/>
                        <a:cs typeface="Courier"/>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solidFill>
                            <a:srgbClr val="CC0000"/>
                          </a:solidFill>
                          <a:latin typeface="Courier"/>
                          <a:cs typeface="Courier"/>
                        </a:rPr>
                        <a:t>beg.n</a:t>
                      </a:r>
                      <a:endParaRPr lang="en-US" dirty="0" smtClean="0"/>
                    </a:p>
                  </a:txBody>
                  <a:tcPr/>
                </a:tc>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sng" dirty="0" smtClean="0">
                          <a:solidFill>
                            <a:srgbClr val="3366FF"/>
                          </a:solidFill>
                          <a:latin typeface="Courier"/>
                          <a:cs typeface="Courier"/>
                        </a:rPr>
                        <a:t>begin </a:t>
                      </a:r>
                      <a:r>
                        <a:rPr lang="en-US" u="sng" baseline="0" dirty="0" smtClean="0">
                          <a:solidFill>
                            <a:srgbClr val="3366FF"/>
                          </a:solidFill>
                          <a:latin typeface="Courier"/>
                          <a:cs typeface="Courier"/>
                        </a:rPr>
                        <a:t>begun begun beg3n</a:t>
                      </a:r>
                      <a:endParaRPr lang="en-US" u="none" dirty="0" smtClean="0">
                        <a:solidFill>
                          <a:srgbClr val="000000"/>
                        </a:solidFill>
                        <a:latin typeface="Courier"/>
                        <a:cs typeface="Courier"/>
                      </a:endParaRPr>
                    </a:p>
                  </a:txBody>
                  <a:tcPr/>
                </a:tc>
              </a:tr>
            </a:tbl>
          </a:graphicData>
        </a:graphic>
      </p:graphicFrame>
      <p:sp>
        <p:nvSpPr>
          <p:cNvPr id="4" name="TextBox 3"/>
          <p:cNvSpPr txBox="1"/>
          <p:nvPr/>
        </p:nvSpPr>
        <p:spPr>
          <a:xfrm>
            <a:off x="7086600" y="4324350"/>
            <a:ext cx="2010586" cy="369332"/>
          </a:xfrm>
          <a:prstGeom prst="rect">
            <a:avLst/>
          </a:prstGeom>
          <a:noFill/>
        </p:spPr>
        <p:txBody>
          <a:bodyPr wrap="none" rtlCol="0">
            <a:spAutoFit/>
          </a:bodyPr>
          <a:lstStyle/>
          <a:p>
            <a:r>
              <a:rPr lang="en-US" sz="1800" dirty="0" err="1" smtClean="0">
                <a:latin typeface="+mn-lt"/>
              </a:rPr>
              <a:t>Kleene</a:t>
            </a:r>
            <a:r>
              <a:rPr lang="en-US" sz="1800" dirty="0" smtClean="0">
                <a:latin typeface="+mn-lt"/>
              </a:rPr>
              <a:t> *,   </a:t>
            </a:r>
            <a:r>
              <a:rPr lang="en-US" sz="1800" dirty="0" err="1" smtClean="0">
                <a:latin typeface="+mn-lt"/>
              </a:rPr>
              <a:t>Kleene</a:t>
            </a:r>
            <a:r>
              <a:rPr lang="en-US" sz="1800" dirty="0" smtClean="0">
                <a:latin typeface="+mn-lt"/>
              </a:rPr>
              <a:t> +   </a:t>
            </a:r>
            <a:endParaRPr lang="en-US" sz="1800" dirty="0">
              <a:latin typeface="+mn-lt"/>
            </a:endParaRPr>
          </a:p>
        </p:txBody>
      </p:sp>
    </p:spTree>
    <p:extLst>
      <p:ext uri="{BB962C8B-B14F-4D97-AF65-F5344CB8AC3E}">
        <p14:creationId xmlns:p14="http://schemas.microsoft.com/office/powerpoint/2010/main" val="214883894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US" dirty="0"/>
              <a:t>Regular </a:t>
            </a:r>
            <a:r>
              <a:rPr lang="en-US" dirty="0" smtClean="0"/>
              <a:t>Expressions: Anchors  </a:t>
            </a:r>
            <a:r>
              <a:rPr lang="en-US" dirty="0" smtClean="0">
                <a:solidFill>
                  <a:srgbClr val="FF0000"/>
                </a:solidFill>
              </a:rPr>
              <a:t>^   $</a:t>
            </a:r>
            <a:endParaRPr lang="en-US" dirty="0">
              <a:solidFill>
                <a:srgbClr val="FF0000"/>
              </a:solidFill>
            </a:endParaRPr>
          </a:p>
        </p:txBody>
      </p:sp>
      <p:sp>
        <p:nvSpPr>
          <p:cNvPr id="77827" name="Rectangle 3"/>
          <p:cNvSpPr>
            <a:spLocks noGrp="1" noChangeArrowheads="1"/>
          </p:cNvSpPr>
          <p:nvPr>
            <p:ph idx="1"/>
          </p:nvPr>
        </p:nvSpPr>
        <p:spPr>
          <a:xfrm>
            <a:off x="762000" y="1314450"/>
            <a:ext cx="7848600" cy="3543300"/>
          </a:xfrm>
        </p:spPr>
        <p:txBody>
          <a:bodyPr/>
          <a:lstStyle/>
          <a:p>
            <a:pPr>
              <a:lnSpc>
                <a:spcPct val="90000"/>
              </a:lnSpc>
              <a:spcBef>
                <a:spcPct val="50000"/>
              </a:spcBef>
            </a:pPr>
            <a:endParaRPr lang="en-US" sz="2400" dirty="0">
              <a:latin typeface="Courier New"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32483843"/>
              </p:ext>
            </p:extLst>
          </p:nvPr>
        </p:nvGraphicFramePr>
        <p:xfrm>
          <a:off x="1905000" y="1809750"/>
          <a:ext cx="4953000" cy="2123440"/>
        </p:xfrm>
        <a:graphic>
          <a:graphicData uri="http://schemas.openxmlformats.org/drawingml/2006/table">
            <a:tbl>
              <a:tblPr firstRow="1" bandRow="1">
                <a:tableStyleId>{5C22544A-7EE6-4342-B048-85BDC9FD1C3A}</a:tableStyleId>
              </a:tblPr>
              <a:tblGrid>
                <a:gridCol w="1981200"/>
                <a:gridCol w="2971800"/>
              </a:tblGrid>
              <a:tr h="370840">
                <a:tc>
                  <a:txBody>
                    <a:bodyPr/>
                    <a:lstStyle/>
                    <a:p>
                      <a:r>
                        <a:rPr lang="en-US" dirty="0" smtClean="0"/>
                        <a:t>Pattern</a:t>
                      </a:r>
                      <a:endParaRPr lang="en-US" dirty="0"/>
                    </a:p>
                  </a:txBody>
                  <a:tcPr/>
                </a:tc>
                <a:tc>
                  <a:txBody>
                    <a:bodyPr/>
                    <a:lstStyle/>
                    <a:p>
                      <a:r>
                        <a:rPr lang="en-US" dirty="0" smtClean="0"/>
                        <a:t>Matches</a:t>
                      </a:r>
                      <a:endParaRPr lang="en-US" dirty="0"/>
                    </a:p>
                  </a:txBody>
                  <a:tcPr/>
                </a:tc>
              </a:tr>
              <a:tr h="370840">
                <a:tc>
                  <a:txBody>
                    <a:bodyPr/>
                    <a:lstStyle/>
                    <a:p>
                      <a:r>
                        <a:rPr lang="en-US" sz="1800" dirty="0" smtClean="0">
                          <a:solidFill>
                            <a:srgbClr val="CC3300"/>
                          </a:solidFill>
                          <a:latin typeface="Courier"/>
                          <a:cs typeface="Courier"/>
                        </a:rPr>
                        <a:t>^</a:t>
                      </a:r>
                      <a:r>
                        <a:rPr lang="en-US" sz="1800" dirty="0" smtClean="0">
                          <a:latin typeface="Courier"/>
                          <a:cs typeface="Courier"/>
                        </a:rPr>
                        <a:t>[A-Z] </a:t>
                      </a:r>
                      <a:endParaRPr lang="en-US" dirty="0"/>
                    </a:p>
                  </a:txBody>
                  <a:tcPr/>
                </a:tc>
                <a:tc>
                  <a:txBody>
                    <a:bodyPr/>
                    <a:lstStyle/>
                    <a:p>
                      <a:r>
                        <a:rPr lang="en-US" u="sng" dirty="0" smtClean="0">
                          <a:solidFill>
                            <a:srgbClr val="0000FF"/>
                          </a:solidFill>
                          <a:latin typeface="Courier"/>
                          <a:cs typeface="Courier"/>
                        </a:rPr>
                        <a:t>P</a:t>
                      </a:r>
                      <a:r>
                        <a:rPr lang="en-US" u="none" dirty="0" smtClean="0">
                          <a:solidFill>
                            <a:srgbClr val="000000"/>
                          </a:solidFill>
                          <a:latin typeface="Courier"/>
                          <a:cs typeface="Courier"/>
                        </a:rPr>
                        <a:t>alo</a:t>
                      </a:r>
                      <a:r>
                        <a:rPr lang="en-US" u="none" baseline="0" dirty="0" smtClean="0">
                          <a:solidFill>
                            <a:srgbClr val="000000"/>
                          </a:solidFill>
                          <a:latin typeface="Courier"/>
                          <a:cs typeface="Courier"/>
                        </a:rPr>
                        <a:t> Alto</a:t>
                      </a:r>
                      <a:endParaRPr lang="en-US" u="none" dirty="0">
                        <a:solidFill>
                          <a:srgbClr val="000000"/>
                        </a:solidFill>
                        <a:latin typeface="Courier"/>
                        <a:cs typeface="Courier"/>
                      </a:endParaRPr>
                    </a:p>
                  </a:txBody>
                  <a:tcPr/>
                </a:tc>
              </a:tr>
              <a:tr h="370840">
                <a:tc>
                  <a:txBody>
                    <a:bodyPr/>
                    <a:lstStyle/>
                    <a:p>
                      <a:r>
                        <a:rPr lang="en-US" sz="1800" dirty="0" smtClean="0">
                          <a:solidFill>
                            <a:srgbClr val="CC3300"/>
                          </a:solidFill>
                          <a:latin typeface="Courier"/>
                          <a:cs typeface="Courier"/>
                        </a:rPr>
                        <a:t>^</a:t>
                      </a:r>
                      <a:r>
                        <a:rPr lang="en-US" sz="1800" dirty="0" smtClean="0">
                          <a:latin typeface="Courier"/>
                          <a:cs typeface="Courier"/>
                        </a:rPr>
                        <a:t>[^A-</a:t>
                      </a:r>
                      <a:r>
                        <a:rPr lang="en-US" sz="1800" dirty="0" err="1" smtClean="0">
                          <a:latin typeface="Courier"/>
                          <a:cs typeface="Courier"/>
                        </a:rPr>
                        <a:t>Za</a:t>
                      </a:r>
                      <a:r>
                        <a:rPr lang="en-US" sz="1800" dirty="0" smtClean="0">
                          <a:latin typeface="Courier"/>
                          <a:cs typeface="Courier"/>
                        </a:rPr>
                        <a:t>-z]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sng" dirty="0" smtClean="0">
                          <a:solidFill>
                            <a:srgbClr val="3366FF"/>
                          </a:solidFill>
                          <a:latin typeface="Courier"/>
                          <a:cs typeface="Courier"/>
                        </a:rPr>
                        <a:t>1</a:t>
                      </a:r>
                      <a:r>
                        <a:rPr lang="en-US" u="none" baseline="0" dirty="0" smtClean="0">
                          <a:solidFill>
                            <a:srgbClr val="3366FF"/>
                          </a:solidFill>
                          <a:latin typeface="Courier"/>
                          <a:cs typeface="Courier"/>
                        </a:rPr>
                        <a:t>    </a:t>
                      </a:r>
                      <a:r>
                        <a:rPr lang="en-US" u="sng" baseline="0" dirty="0" smtClean="0">
                          <a:solidFill>
                            <a:srgbClr val="3366FF"/>
                          </a:solidFill>
                          <a:latin typeface="Courier"/>
                          <a:cs typeface="Courier"/>
                        </a:rPr>
                        <a:t>“</a:t>
                      </a:r>
                      <a:r>
                        <a:rPr lang="en-US" u="sng" baseline="0" dirty="0" smtClean="0">
                          <a:solidFill>
                            <a:srgbClr val="000000"/>
                          </a:solidFill>
                          <a:latin typeface="Courier"/>
                          <a:cs typeface="Courier"/>
                        </a:rPr>
                        <a:t>Hello”</a:t>
                      </a:r>
                      <a:endParaRPr lang="en-US" u="sng" dirty="0" smtClean="0">
                        <a:solidFill>
                          <a:srgbClr val="000000"/>
                        </a:solidFill>
                        <a:latin typeface="Courier"/>
                        <a:cs typeface="Courier"/>
                      </a:endParaRPr>
                    </a:p>
                  </a:txBody>
                  <a:tcPr/>
                </a:tc>
              </a:tr>
              <a:tr h="370840">
                <a:tc>
                  <a:txBody>
                    <a:bodyPr/>
                    <a:lstStyle/>
                    <a:p>
                      <a:r>
                        <a:rPr lang="en-US" sz="1800" dirty="0" smtClean="0">
                          <a:latin typeface="Courier"/>
                          <a:cs typeface="Courier"/>
                          <a:sym typeface="Wingdings" charset="2"/>
                        </a:rPr>
                        <a:t>\.</a:t>
                      </a:r>
                      <a:r>
                        <a:rPr lang="en-US" sz="1800" dirty="0" smtClean="0">
                          <a:solidFill>
                            <a:srgbClr val="CC3300"/>
                          </a:solidFill>
                          <a:latin typeface="Courier"/>
                          <a:cs typeface="Courier"/>
                          <a:sym typeface="Wingdings" charset="2"/>
                        </a:rPr>
                        <a:t>$</a:t>
                      </a:r>
                      <a:r>
                        <a:rPr lang="en-US" sz="1800" dirty="0" smtClean="0">
                          <a:latin typeface="Courier"/>
                          <a:cs typeface="Courier"/>
                          <a:sym typeface="Wingdings" charset="2"/>
                        </a:rPr>
                        <a:t>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none" dirty="0" smtClean="0">
                          <a:solidFill>
                            <a:schemeClr val="tx1"/>
                          </a:solidFill>
                          <a:latin typeface="Courier"/>
                          <a:cs typeface="Courier"/>
                        </a:rPr>
                        <a:t>The end</a:t>
                      </a:r>
                      <a:r>
                        <a:rPr lang="en-US" u="sng" dirty="0" smtClean="0">
                          <a:solidFill>
                            <a:srgbClr val="3366FF"/>
                          </a:solidFill>
                          <a:latin typeface="Courier"/>
                          <a:cs typeface="Courier"/>
                        </a:rPr>
                        <a:t>.</a:t>
                      </a:r>
                      <a:endParaRPr lang="en-US" u="none" dirty="0" smtClean="0">
                        <a:solidFill>
                          <a:srgbClr val="000000"/>
                        </a:solidFill>
                        <a:latin typeface="Courier"/>
                        <a:cs typeface="Courier"/>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latin typeface="Courier"/>
                          <a:cs typeface="Courier"/>
                          <a:sym typeface="Wingdings" charset="2"/>
                        </a:rPr>
                        <a:t>.</a:t>
                      </a:r>
                      <a:r>
                        <a:rPr lang="en-US" sz="1800" dirty="0" smtClean="0">
                          <a:solidFill>
                            <a:srgbClr val="CC3300"/>
                          </a:solidFill>
                          <a:latin typeface="Courier"/>
                          <a:cs typeface="Courier"/>
                          <a:sym typeface="Wingdings" charset="2"/>
                        </a:rPr>
                        <a:t>$</a:t>
                      </a:r>
                      <a:r>
                        <a:rPr lang="en-US" sz="1800" dirty="0" smtClean="0">
                          <a:latin typeface="Courier"/>
                          <a:cs typeface="Courier"/>
                          <a:sym typeface="Wingdings" charset="2"/>
                        </a:rPr>
                        <a:t> </a:t>
                      </a:r>
                      <a:endParaRPr lang="en-US"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u="none" dirty="0" smtClean="0">
                          <a:solidFill>
                            <a:schemeClr val="tx1"/>
                          </a:solidFill>
                          <a:latin typeface="Courier"/>
                          <a:cs typeface="Courier"/>
                        </a:rPr>
                        <a:t>The end</a:t>
                      </a:r>
                      <a:r>
                        <a:rPr lang="en-US" u="sng" dirty="0" smtClean="0">
                          <a:solidFill>
                            <a:srgbClr val="3366FF"/>
                          </a:solidFill>
                          <a:latin typeface="Courier"/>
                          <a:cs typeface="Courier"/>
                        </a:rPr>
                        <a:t>?</a:t>
                      </a:r>
                      <a:r>
                        <a:rPr lang="en-US" u="none" baseline="0" dirty="0" smtClean="0">
                          <a:solidFill>
                            <a:srgbClr val="3366FF"/>
                          </a:solidFill>
                          <a:latin typeface="Courier"/>
                          <a:cs typeface="Courier"/>
                        </a:rPr>
                        <a:t>  </a:t>
                      </a:r>
                      <a:r>
                        <a:rPr lang="en-US" u="none" dirty="0" smtClean="0">
                          <a:solidFill>
                            <a:schemeClr val="tx1"/>
                          </a:solidFill>
                          <a:latin typeface="Courier"/>
                          <a:cs typeface="Courier"/>
                        </a:rPr>
                        <a:t>The end</a:t>
                      </a:r>
                      <a:r>
                        <a:rPr lang="en-US" u="sng" dirty="0" smtClean="0">
                          <a:solidFill>
                            <a:srgbClr val="3366FF"/>
                          </a:solidFill>
                          <a:latin typeface="Courier"/>
                          <a:cs typeface="Courier"/>
                        </a:rPr>
                        <a:t>!</a:t>
                      </a:r>
                      <a:endParaRPr lang="en-US" u="none" dirty="0" smtClean="0">
                        <a:solidFill>
                          <a:srgbClr val="000000"/>
                        </a:solidFill>
                        <a:latin typeface="Courier"/>
                        <a:cs typeface="Courier"/>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u="none" dirty="0" smtClean="0">
                        <a:solidFill>
                          <a:srgbClr val="000000"/>
                        </a:solidFill>
                        <a:latin typeface="Courier"/>
                        <a:cs typeface="Courier"/>
                      </a:endParaRPr>
                    </a:p>
                  </a:txBody>
                  <a:tcPr/>
                </a:tc>
              </a:tr>
            </a:tbl>
          </a:graphicData>
        </a:graphic>
      </p:graphicFrame>
    </p:spTree>
    <p:extLst>
      <p:ext uri="{BB962C8B-B14F-4D97-AF65-F5344CB8AC3E}">
        <p14:creationId xmlns:p14="http://schemas.microsoft.com/office/powerpoint/2010/main" val="57960728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a:t>Example</a:t>
            </a:r>
          </a:p>
        </p:txBody>
      </p:sp>
      <p:sp>
        <p:nvSpPr>
          <p:cNvPr id="95235" name="Rectangle 3"/>
          <p:cNvSpPr>
            <a:spLocks noGrp="1" noChangeArrowheads="1"/>
          </p:cNvSpPr>
          <p:nvPr>
            <p:ph idx="1"/>
          </p:nvPr>
        </p:nvSpPr>
        <p:spPr/>
        <p:txBody>
          <a:bodyPr/>
          <a:lstStyle/>
          <a:p>
            <a:pPr eaLnBrk="1" hangingPunct="1"/>
            <a:r>
              <a:rPr lang="en-US" dirty="0"/>
              <a:t>Find me all instances of the word “the” in a text.</a:t>
            </a:r>
          </a:p>
          <a:p>
            <a:pPr marL="457200" lvl="1" indent="0" eaLnBrk="1" hangingPunct="1">
              <a:buNone/>
            </a:pPr>
            <a:r>
              <a:rPr lang="en-US" dirty="0" smtClean="0">
                <a:solidFill>
                  <a:srgbClr val="A50021"/>
                </a:solidFill>
                <a:latin typeface="Courier"/>
                <a:cs typeface="Courier"/>
              </a:rPr>
              <a:t>the</a:t>
            </a:r>
            <a:endParaRPr lang="en-US" dirty="0">
              <a:solidFill>
                <a:srgbClr val="A50021"/>
              </a:solidFill>
              <a:latin typeface="Courier"/>
              <a:cs typeface="Courier"/>
            </a:endParaRPr>
          </a:p>
          <a:p>
            <a:pPr marL="800100" lvl="2" indent="0" eaLnBrk="1" hangingPunct="1">
              <a:buNone/>
            </a:pPr>
            <a:r>
              <a:rPr lang="en-US" dirty="0" smtClean="0">
                <a:solidFill>
                  <a:srgbClr val="000000"/>
                </a:solidFill>
                <a:latin typeface="Calibri"/>
                <a:cs typeface="Calibri"/>
              </a:rPr>
              <a:t>                                                Misses </a:t>
            </a:r>
            <a:r>
              <a:rPr lang="en-US" dirty="0">
                <a:solidFill>
                  <a:srgbClr val="000000"/>
                </a:solidFill>
                <a:latin typeface="Calibri"/>
                <a:cs typeface="Calibri"/>
              </a:rPr>
              <a:t>capitalized examples</a:t>
            </a:r>
          </a:p>
          <a:p>
            <a:pPr marL="457200" lvl="1" indent="0" eaLnBrk="1" hangingPunct="1">
              <a:buNone/>
            </a:pPr>
            <a:r>
              <a:rPr lang="en-US" dirty="0" smtClean="0">
                <a:solidFill>
                  <a:srgbClr val="009900"/>
                </a:solidFill>
                <a:latin typeface="Courier"/>
                <a:cs typeface="Courier"/>
              </a:rPr>
              <a:t>[</a:t>
            </a:r>
            <a:r>
              <a:rPr lang="en-US" dirty="0" err="1">
                <a:solidFill>
                  <a:srgbClr val="009900"/>
                </a:solidFill>
                <a:latin typeface="Courier"/>
                <a:cs typeface="Courier"/>
              </a:rPr>
              <a:t>tT</a:t>
            </a:r>
            <a:r>
              <a:rPr lang="en-US" dirty="0">
                <a:solidFill>
                  <a:srgbClr val="009900"/>
                </a:solidFill>
                <a:latin typeface="Courier"/>
                <a:cs typeface="Courier"/>
              </a:rPr>
              <a:t>]</a:t>
            </a:r>
            <a:r>
              <a:rPr lang="en-US" dirty="0" smtClean="0">
                <a:solidFill>
                  <a:srgbClr val="009900"/>
                </a:solidFill>
                <a:latin typeface="Courier"/>
                <a:cs typeface="Courier"/>
              </a:rPr>
              <a:t>he</a:t>
            </a:r>
            <a:endParaRPr lang="en-US" dirty="0">
              <a:solidFill>
                <a:srgbClr val="009900"/>
              </a:solidFill>
              <a:latin typeface="Courier"/>
              <a:cs typeface="Courier"/>
            </a:endParaRPr>
          </a:p>
          <a:p>
            <a:pPr marL="800100" lvl="2" indent="0" eaLnBrk="1" hangingPunct="1">
              <a:buNone/>
            </a:pPr>
            <a:r>
              <a:rPr lang="en-US" dirty="0" smtClean="0">
                <a:latin typeface="Calibri"/>
                <a:cs typeface="Calibri"/>
              </a:rPr>
              <a:t>                                               </a:t>
            </a:r>
            <a:r>
              <a:rPr lang="en-US" smtClean="0">
                <a:latin typeface="Calibri"/>
                <a:cs typeface="Calibri"/>
              </a:rPr>
              <a:t> </a:t>
            </a:r>
            <a:r>
              <a:rPr lang="en-US">
                <a:latin typeface="Calibri"/>
                <a:cs typeface="Calibri"/>
              </a:rPr>
              <a:t>I</a:t>
            </a:r>
            <a:r>
              <a:rPr lang="en-US" smtClean="0">
                <a:latin typeface="Calibri"/>
                <a:cs typeface="Calibri"/>
              </a:rPr>
              <a:t>ncorrectly </a:t>
            </a:r>
            <a:r>
              <a:rPr lang="en-US" dirty="0">
                <a:latin typeface="Calibri"/>
                <a:cs typeface="Calibri"/>
              </a:rPr>
              <a:t>r</a:t>
            </a:r>
            <a:r>
              <a:rPr lang="en-US" dirty="0" smtClean="0">
                <a:latin typeface="Calibri"/>
                <a:cs typeface="Calibri"/>
              </a:rPr>
              <a:t>eturns </a:t>
            </a:r>
            <a:r>
              <a:rPr lang="en-US" dirty="0">
                <a:latin typeface="Courier"/>
                <a:cs typeface="Courier"/>
              </a:rPr>
              <a:t>other</a:t>
            </a:r>
            <a:r>
              <a:rPr lang="en-US" dirty="0">
                <a:latin typeface="Calibri"/>
                <a:cs typeface="Calibri"/>
              </a:rPr>
              <a:t> or </a:t>
            </a:r>
            <a:r>
              <a:rPr lang="en-US" dirty="0">
                <a:latin typeface="Courier"/>
                <a:cs typeface="Courier"/>
              </a:rPr>
              <a:t>theology</a:t>
            </a:r>
          </a:p>
          <a:p>
            <a:pPr marL="457200" lvl="1" indent="0" eaLnBrk="1" hangingPunct="1">
              <a:buNone/>
            </a:pPr>
            <a:r>
              <a:rPr lang="en-US" dirty="0" smtClean="0">
                <a:solidFill>
                  <a:srgbClr val="0066FF"/>
                </a:solidFill>
                <a:latin typeface="Courier"/>
                <a:cs typeface="Courier"/>
              </a:rPr>
              <a:t>[</a:t>
            </a:r>
            <a:r>
              <a:rPr lang="en-US" dirty="0">
                <a:solidFill>
                  <a:srgbClr val="0066FF"/>
                </a:solidFill>
                <a:latin typeface="Courier"/>
                <a:cs typeface="Courier"/>
              </a:rPr>
              <a:t>^a-</a:t>
            </a:r>
            <a:r>
              <a:rPr lang="en-US" dirty="0" err="1">
                <a:solidFill>
                  <a:srgbClr val="0066FF"/>
                </a:solidFill>
                <a:latin typeface="Courier"/>
                <a:cs typeface="Courier"/>
              </a:rPr>
              <a:t>zA</a:t>
            </a:r>
            <a:r>
              <a:rPr lang="en-US" dirty="0">
                <a:solidFill>
                  <a:srgbClr val="0066FF"/>
                </a:solidFill>
                <a:latin typeface="Courier"/>
                <a:cs typeface="Courier"/>
              </a:rPr>
              <a:t>-Z]</a:t>
            </a:r>
            <a:r>
              <a:rPr lang="en-US" dirty="0">
                <a:solidFill>
                  <a:srgbClr val="CC3300"/>
                </a:solidFill>
                <a:latin typeface="Courier"/>
                <a:cs typeface="Courier"/>
              </a:rPr>
              <a:t>[</a:t>
            </a:r>
            <a:r>
              <a:rPr lang="en-US" dirty="0" err="1">
                <a:solidFill>
                  <a:srgbClr val="CC3300"/>
                </a:solidFill>
                <a:latin typeface="Courier"/>
                <a:cs typeface="Courier"/>
              </a:rPr>
              <a:t>tT</a:t>
            </a:r>
            <a:r>
              <a:rPr lang="en-US" dirty="0">
                <a:solidFill>
                  <a:srgbClr val="CC3300"/>
                </a:solidFill>
                <a:latin typeface="Courier"/>
                <a:cs typeface="Courier"/>
              </a:rPr>
              <a:t>]</a:t>
            </a:r>
            <a:r>
              <a:rPr lang="en-US" dirty="0">
                <a:latin typeface="Courier"/>
                <a:cs typeface="Courier"/>
              </a:rPr>
              <a:t>he</a:t>
            </a:r>
            <a:r>
              <a:rPr lang="en-US" dirty="0">
                <a:solidFill>
                  <a:srgbClr val="0066FF"/>
                </a:solidFill>
                <a:latin typeface="Courier"/>
                <a:cs typeface="Courier"/>
              </a:rPr>
              <a:t>[^a-</a:t>
            </a:r>
            <a:r>
              <a:rPr lang="en-US" dirty="0" err="1">
                <a:solidFill>
                  <a:srgbClr val="0066FF"/>
                </a:solidFill>
                <a:latin typeface="Courier"/>
                <a:cs typeface="Courier"/>
              </a:rPr>
              <a:t>zA</a:t>
            </a:r>
            <a:r>
              <a:rPr lang="en-US" dirty="0">
                <a:solidFill>
                  <a:srgbClr val="0066FF"/>
                </a:solidFill>
                <a:latin typeface="Courier"/>
                <a:cs typeface="Courier"/>
              </a:rPr>
              <a:t>-Z</a:t>
            </a:r>
            <a:r>
              <a:rPr lang="en-US" dirty="0" smtClean="0">
                <a:solidFill>
                  <a:srgbClr val="0066FF"/>
                </a:solidFill>
                <a:latin typeface="Courier"/>
                <a:cs typeface="Courier"/>
              </a:rPr>
              <a:t>]</a:t>
            </a:r>
            <a:endParaRPr lang="en-US" dirty="0">
              <a:latin typeface="Courier"/>
              <a:cs typeface="Courier"/>
            </a:endParaRPr>
          </a:p>
          <a:p>
            <a:pPr marL="800100" lvl="2" indent="0" eaLnBrk="1" hangingPunct="1">
              <a:buNone/>
            </a:pPr>
            <a:r>
              <a:rPr lang="en-US" dirty="0" smtClean="0">
                <a:latin typeface="Calibri"/>
                <a:cs typeface="Calibri"/>
              </a:rPr>
              <a:t>                                          </a:t>
            </a:r>
            <a:endParaRPr lang="en-US" dirty="0">
              <a:solidFill>
                <a:srgbClr val="CC00CC"/>
              </a:solidFill>
              <a:latin typeface="Courier New" charset="0"/>
            </a:endParaRPr>
          </a:p>
          <a:p>
            <a:pPr lvl="1" eaLnBrk="1" hangingPunct="1"/>
            <a:endParaRPr lang="en-US" dirty="0">
              <a:latin typeface="Courier New" charset="0"/>
            </a:endParaRPr>
          </a:p>
        </p:txBody>
      </p:sp>
    </p:spTree>
    <p:extLst>
      <p:ext uri="{BB962C8B-B14F-4D97-AF65-F5344CB8AC3E}">
        <p14:creationId xmlns:p14="http://schemas.microsoft.com/office/powerpoint/2010/main" val="26011778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52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523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5235">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52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52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Lst>
  </p:timing>
</p:sld>
</file>

<file path=ppt/theme/theme1.xml><?xml version="1.0" encoding="utf-8"?>
<a:theme xmlns:a="http://schemas.openxmlformats.org/drawingml/2006/main" name="NLP-jurafsky">
  <a:themeElements>
    <a:clrScheme name="NLP Class">
      <a:dk1>
        <a:sysClr val="windowText" lastClr="000000"/>
      </a:dk1>
      <a:lt1>
        <a:sysClr val="window" lastClr="FFFFFF"/>
      </a:lt1>
      <a:dk2>
        <a:srgbClr val="605435"/>
      </a:dk2>
      <a:lt2>
        <a:srgbClr val="E7D19A"/>
      </a:lt2>
      <a:accent1>
        <a:srgbClr val="A4001D"/>
      </a:accent1>
      <a:accent2>
        <a:srgbClr val="2584BB"/>
      </a:accent2>
      <a:accent3>
        <a:srgbClr val="BB57BE"/>
      </a:accent3>
      <a:accent4>
        <a:srgbClr val="177245"/>
      </a:accent4>
      <a:accent5>
        <a:srgbClr val="35ACA2"/>
      </a:accent5>
      <a:accent6>
        <a:srgbClr val="FF8700"/>
      </a:accent6>
      <a:hlink>
        <a:srgbClr val="EF8E1C"/>
      </a:hlink>
      <a:folHlink>
        <a:srgbClr val="FEC60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40000"/>
            <a:lumOff val="60000"/>
          </a:schemeClr>
        </a:solidFill>
        <a:ln w="9525" cap="flat" cmpd="sng" algn="ctr">
          <a:noFill/>
          <a:prstDash val="solid"/>
          <a:miter lim="800000"/>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400" b="0" i="0" u="none" strike="noStrike" cap="none" normalizeH="0" baseline="0">
            <a:ln>
              <a:noFill/>
            </a:ln>
            <a:solidFill>
              <a:schemeClr val="tx1"/>
            </a:solidFill>
            <a:effectLst/>
            <a:latin typeface="Lucida Sans" pitchFamily="-65" charset="0"/>
          </a:defRPr>
        </a:defPPr>
      </a:lstStyle>
    </a:spDef>
    <a:lnDef>
      <a:spPr bwMode="auto">
        <a:xfrm>
          <a:off x="0" y="0"/>
          <a:ext cx="1" cy="1"/>
        </a:xfrm>
        <a:custGeom>
          <a:avLst/>
          <a:gdLst/>
          <a:ahLst/>
          <a:cxnLst/>
          <a:rect l="0" t="0" r="0" b="0"/>
          <a:pathLst/>
        </a:custGeom>
        <a:gradFill rotWithShape="0">
          <a:gsLst>
            <a:gs pos="0">
              <a:srgbClr val="A50021"/>
            </a:gs>
            <a:gs pos="100000">
              <a:schemeClr val="tx1"/>
            </a:gs>
          </a:gsLst>
          <a:lin ang="0" scaled="1"/>
        </a:gradFill>
        <a:ln w="9525" cap="flat" cmpd="sng" algn="ctr">
          <a:solidFill>
            <a:schemeClr val="tx1"/>
          </a:solidFill>
          <a:prstDash val="solid"/>
          <a:miter lim="800000"/>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Lucida Sans" pitchFamily="-65" charset="0"/>
          </a:defRPr>
        </a:defPPr>
      </a:lstStyle>
    </a:lnDef>
    <a:txDef>
      <a:spPr>
        <a:noFill/>
      </a:spPr>
      <a:bodyPr wrap="square" rtlCol="0">
        <a:spAutoFit/>
      </a:bodyPr>
      <a:lstStyle>
        <a:defPPr>
          <a:defRPr sz="1800" dirty="0">
            <a:latin typeface="+mn-lt"/>
          </a:defRPr>
        </a:defPPr>
      </a:lstStyle>
    </a:txDef>
  </a:objectDefaults>
  <a:extraClrSchemeLst>
    <a:extraClrScheme>
      <a:clrScheme name="nlp-lucida-schem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nlp-lucida-schem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nlp-lucida-schem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nlp-lucida-schem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nlp-lucida-schem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nlp-lucida-schem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nlp-lucida-schem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NLP-jurafsky.potx</Template>
  <TotalTime>11795</TotalTime>
  <Words>2429</Words>
  <Application>Microsoft Macintosh PowerPoint</Application>
  <PresentationFormat>On-screen Show (16:9)</PresentationFormat>
  <Paragraphs>503</Paragraphs>
  <Slides>46</Slides>
  <Notes>26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NLP-jurafsky</vt:lpstr>
      <vt:lpstr>Grading</vt:lpstr>
      <vt:lpstr>Basic Text Processing</vt:lpstr>
      <vt:lpstr>Regular expressions</vt:lpstr>
      <vt:lpstr>Regular Expressions: Disjunctions</vt:lpstr>
      <vt:lpstr>Regular Expressions: Negation in Disjunction</vt:lpstr>
      <vt:lpstr>Regular Expressions: More Disjunction</vt:lpstr>
      <vt:lpstr>Regular Expressions: ?    *  +  .</vt:lpstr>
      <vt:lpstr>Regular Expressions: Anchors  ^   $</vt:lpstr>
      <vt:lpstr>Example</vt:lpstr>
      <vt:lpstr>Errors</vt:lpstr>
      <vt:lpstr>Errors cont.</vt:lpstr>
      <vt:lpstr>Errors cont.</vt:lpstr>
      <vt:lpstr>Errors cont.</vt:lpstr>
      <vt:lpstr>Summary</vt:lpstr>
      <vt:lpstr>Basic Text Processing</vt:lpstr>
      <vt:lpstr>Text Normalization</vt:lpstr>
      <vt:lpstr>How many words?</vt:lpstr>
      <vt:lpstr>How many words?</vt:lpstr>
      <vt:lpstr>How many words?</vt:lpstr>
      <vt:lpstr>Simple Tokenization in UNIX</vt:lpstr>
      <vt:lpstr>The first step: tokenizing</vt:lpstr>
      <vt:lpstr>The second step: sorting</vt:lpstr>
      <vt:lpstr>More counting</vt:lpstr>
      <vt:lpstr>Issues in Tokenization</vt:lpstr>
      <vt:lpstr>Tokenization: language issues</vt:lpstr>
      <vt:lpstr>Tokenization: language issues</vt:lpstr>
      <vt:lpstr>Word Tokenization in Chinese</vt:lpstr>
      <vt:lpstr>Maximum Matching Word Segmentation Algorithm</vt:lpstr>
      <vt:lpstr>Max-match segmentation illustration</vt:lpstr>
      <vt:lpstr>Basic Text Processing</vt:lpstr>
      <vt:lpstr>Normalization</vt:lpstr>
      <vt:lpstr>Case folding</vt:lpstr>
      <vt:lpstr>Lemmatization</vt:lpstr>
      <vt:lpstr>Morphology</vt:lpstr>
      <vt:lpstr>Stemming</vt:lpstr>
      <vt:lpstr>Porter’s algorithm The most common English stemmer</vt:lpstr>
      <vt:lpstr>Viewing morphology in a corpus Why only strip –ing if there is a vowel?</vt:lpstr>
      <vt:lpstr>Viewing morphology in a corpus Why only strip –ing if there is a vowel?</vt:lpstr>
      <vt:lpstr>Dealing with complex morphology is sometimes necessary</vt:lpstr>
      <vt:lpstr>Basic Text Processing</vt:lpstr>
      <vt:lpstr>Sentence Segmentation</vt:lpstr>
      <vt:lpstr>Determining if a word is end-of-sentence: a Decision Tree</vt:lpstr>
      <vt:lpstr>More sophisticated decision tree features</vt:lpstr>
      <vt:lpstr>Implementing Decision Trees</vt:lpstr>
      <vt:lpstr>Decision Trees and other classifiers</vt:lpstr>
      <vt:lpstr>Homework #1</vt:lpstr>
    </vt:vector>
  </TitlesOfParts>
  <Company>Stanford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Extraction</dc:title>
  <dc:creator>Christopher Manning</dc:creator>
  <cp:lastModifiedBy>.Qaisar Abbas</cp:lastModifiedBy>
  <cp:revision>175</cp:revision>
  <cp:lastPrinted>2011-11-15T22:45:48Z</cp:lastPrinted>
  <dcterms:created xsi:type="dcterms:W3CDTF">2010-04-19T15:31:24Z</dcterms:created>
  <dcterms:modified xsi:type="dcterms:W3CDTF">2018-12-06T16:38:45Z</dcterms:modified>
</cp:coreProperties>
</file>