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9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0" r:id="rId34"/>
    <p:sldId id="291" r:id="rId35"/>
    <p:sldId id="288" r:id="rId36"/>
    <p:sldId id="289" r:id="rId37"/>
    <p:sldId id="292" r:id="rId38"/>
  </p:sldIdLst>
  <p:sldSz cx="9144000" cy="5143500" type="screen16x9"/>
  <p:notesSz cx="6845300" cy="93964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59">
          <p15:clr>
            <a:srgbClr val="A4A3A4"/>
          </p15:clr>
        </p15:guide>
        <p15:guide id="2" pos="215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5FF"/>
    <a:srgbClr val="CC0000"/>
    <a:srgbClr val="BA9359"/>
    <a:srgbClr val="FFCC66"/>
    <a:srgbClr val="A4001D"/>
    <a:srgbClr val="A40508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27323" autoAdjust="0"/>
    <p:restoredTop sz="86756" autoAdjust="0"/>
  </p:normalViewPr>
  <p:slideViewPr>
    <p:cSldViewPr>
      <p:cViewPr>
        <p:scale>
          <a:sx n="100" d="100"/>
          <a:sy n="100" d="100"/>
        </p:scale>
        <p:origin x="-752" y="-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-2224" y="-112"/>
      </p:cViewPr>
      <p:guideLst>
        <p:guide orient="horz" pos="2959"/>
        <p:guide pos="215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8263" y="0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6513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8263" y="8926513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</a:defRPr>
            </a:lvl1pPr>
          </a:lstStyle>
          <a:p>
            <a:fld id="{8A029216-D615-3945-A1F3-D96FC886DA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263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8263" y="0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0513" y="704850"/>
            <a:ext cx="6264275" cy="3524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8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464050"/>
            <a:ext cx="5019675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26513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8263" y="8926513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EB9031F-EB71-7642-8F3C-6FDC1408CB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73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510778"/>
            <a:ext cx="3890964" cy="1298972"/>
          </a:xfrm>
        </p:spPr>
        <p:txBody>
          <a:bodyPr/>
          <a:lstStyle>
            <a:lvl1pPr algn="ctr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2876550"/>
            <a:ext cx="3886200" cy="1676400"/>
          </a:xfrm>
        </p:spPr>
        <p:txBody>
          <a:bodyPr/>
          <a:lstStyle>
            <a:lvl1pPr marL="0" indent="0" algn="ctr">
              <a:spcBef>
                <a:spcPts val="900"/>
              </a:spcBef>
              <a:buFont typeface="Times" pitchFamily="-65" charset="0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239000" y="4705350"/>
            <a:ext cx="1219200" cy="3429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334000" y="4705350"/>
            <a:ext cx="1905000" cy="3429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572000" y="4705350"/>
            <a:ext cx="765174" cy="3429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4C7FEE-6B48-4643-BCFB-F13B0E13E17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211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FA8D9-15F1-AF4D-8149-0C26EB27AC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83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285750"/>
            <a:ext cx="2114550" cy="4400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5750"/>
            <a:ext cx="6191250" cy="4400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57BED9-9427-674C-8047-314E304C86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81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14450"/>
            <a:ext cx="77724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3057525"/>
            <a:ext cx="77724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3D734-B240-FB4D-AF6E-6869FD66910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67600" cy="742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00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Narro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6858000" cy="3333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51816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470535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35DC5-7E65-8247-99AB-4E984F8A921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70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68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8534400" cy="3333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048000" y="470535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04800" y="4705350"/>
            <a:ext cx="655317" cy="342900"/>
          </a:xfrm>
          <a:ln/>
        </p:spPr>
        <p:txBody>
          <a:bodyPr/>
          <a:lstStyle>
            <a:lvl1pPr>
              <a:defRPr/>
            </a:lvl1pPr>
          </a:lstStyle>
          <a:p>
            <a:fld id="{10F35DC5-7E65-8247-99AB-4E984F8A921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17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2BDC8F-D922-0A4E-AAA0-9C7D97FF3D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3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14450"/>
            <a:ext cx="3810000" cy="3371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314450"/>
            <a:ext cx="3810000" cy="3371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468630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7A63A-31A1-2C4C-95AA-A445DBCAB17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13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5372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733550"/>
            <a:ext cx="4040188" cy="2971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6" y="125372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1733550"/>
            <a:ext cx="4041775" cy="2971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2484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470535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C68C3-6089-F349-9232-42643877B0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67600" cy="742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7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BC7101-16EA-C942-850C-355264FDE9E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2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28E5E2-1321-4548-96C8-615581C5A8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78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750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343150"/>
            <a:ext cx="3008313" cy="22514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729988-E849-C549-AA67-252EA40F09C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127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7882B1-C6D6-A945-BB8B-B7B1B12471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46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381000"/>
            <a:ext cx="7467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52550"/>
            <a:ext cx="77724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0" y="4705350"/>
            <a:ext cx="1981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800" y="4705350"/>
            <a:ext cx="1981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fld id="{91F816EA-24CC-2048-859A-C5EA9F2753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1" r:id="rId13"/>
    <p:sldLayoutId id="2147483712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685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2pPr>
      <a:lvl3pPr marL="10287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4pPr>
      <a:lvl5pPr marL="17145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21717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6pPr>
      <a:lvl7pPr marL="26289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7pPr>
      <a:lvl8pPr marL="30861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8pPr>
      <a:lvl9pPr marL="35433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lsp.org/qabbas/nlp.html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youtube.com/watch?v=3wLqsRLvV-c" TargetMode="Externa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www.youtube.com/watch?v=DojUCcHxca0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RpeegJ0J5mE" TargetMode="Externa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2876550"/>
            <a:ext cx="5029200" cy="1676400"/>
          </a:xfrm>
        </p:spPr>
        <p:txBody>
          <a:bodyPr/>
          <a:lstStyle/>
          <a:p>
            <a:r>
              <a:rPr lang="en-US" sz="1800" b="1" dirty="0" smtClean="0"/>
              <a:t>CS-5840: Natural Language Processing</a:t>
            </a:r>
          </a:p>
          <a:p>
            <a:r>
              <a:rPr lang="en-US" sz="1800" dirty="0" smtClean="0"/>
              <a:t>Instructor: </a:t>
            </a:r>
            <a:r>
              <a:rPr lang="en-US" sz="1800" dirty="0" err="1" smtClean="0"/>
              <a:t>Qaiser</a:t>
            </a:r>
            <a:r>
              <a:rPr lang="en-US" sz="1800" dirty="0" smtClean="0"/>
              <a:t> Abbas</a:t>
            </a:r>
          </a:p>
          <a:p>
            <a:endParaRPr lang="en-US" sz="1800" dirty="0" smtClean="0"/>
          </a:p>
          <a:p>
            <a:r>
              <a:rPr lang="en-US" sz="1800" smtClean="0"/>
              <a:t>Source</a:t>
            </a:r>
            <a:r>
              <a:rPr lang="en-US" sz="1800" dirty="0" smtClean="0"/>
              <a:t>: Dr. Wei </a:t>
            </a:r>
            <a:r>
              <a:rPr lang="en-US" sz="1800" dirty="0" err="1" smtClean="0"/>
              <a:t>Xu</a:t>
            </a:r>
            <a:r>
              <a:rPr lang="en-US" sz="1800" dirty="0" smtClean="0"/>
              <a:t>, Ohio </a:t>
            </a:r>
            <a:r>
              <a:rPr lang="en-US" sz="1800" dirty="0"/>
              <a:t>State University </a:t>
            </a:r>
          </a:p>
        </p:txBody>
      </p:sp>
    </p:spTree>
    <p:extLst>
      <p:ext uri="{BB962C8B-B14F-4D97-AF65-F5344CB8AC3E}">
        <p14:creationId xmlns:p14="http://schemas.microsoft.com/office/powerpoint/2010/main" val="216516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Translation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3831" b="-1383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93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Correction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31003" r="-31003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22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Understanding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Convert </a:t>
            </a:r>
            <a:r>
              <a:rPr lang="en-US" dirty="0"/>
              <a:t>words into semantic representation that can be used to query a database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921243"/>
            <a:ext cx="5181600" cy="263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49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Answering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1191" r="-2119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45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Summarization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40593" r="-40593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10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Extraction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i="1" dirty="0" smtClean="0"/>
              <a:t>“</a:t>
            </a:r>
            <a:r>
              <a:rPr lang="en-US" i="1" dirty="0" err="1"/>
              <a:t>Yess</a:t>
            </a:r>
            <a:r>
              <a:rPr lang="en-US" i="1" dirty="0"/>
              <a:t>! </a:t>
            </a:r>
            <a:r>
              <a:rPr lang="en-US" i="1" dirty="0" err="1"/>
              <a:t>Yess</a:t>
            </a:r>
            <a:r>
              <a:rPr lang="en-US" i="1" dirty="0"/>
              <a:t>! Its official Nintendo announced today that they Will release the Nintendo 3DS in north America march 27 for $250”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algn="ctr"/>
            <a:r>
              <a:rPr lang="en-US" i="1" dirty="0"/>
              <a:t>“</a:t>
            </a:r>
            <a:r>
              <a:rPr lang="en-US" i="1" dirty="0" err="1"/>
              <a:t>Yess</a:t>
            </a:r>
            <a:r>
              <a:rPr lang="en-US" i="1" dirty="0"/>
              <a:t>! </a:t>
            </a:r>
            <a:r>
              <a:rPr lang="en-US" i="1" dirty="0" err="1"/>
              <a:t>Yess</a:t>
            </a:r>
            <a:r>
              <a:rPr lang="en-US" i="1" dirty="0"/>
              <a:t>! Its official </a:t>
            </a:r>
            <a:r>
              <a:rPr lang="en-US" b="1" i="1" dirty="0"/>
              <a:t>Nintendo </a:t>
            </a:r>
            <a:r>
              <a:rPr lang="en-US" i="1" dirty="0"/>
              <a:t>announced today that they Will release the </a:t>
            </a:r>
            <a:r>
              <a:rPr lang="en-US" b="1" i="1" dirty="0"/>
              <a:t>Nintendo 3DS </a:t>
            </a:r>
            <a:r>
              <a:rPr lang="en-US" i="1" dirty="0"/>
              <a:t>in </a:t>
            </a:r>
            <a:r>
              <a:rPr lang="en-US" b="1" i="1" dirty="0"/>
              <a:t>north America march 27 </a:t>
            </a:r>
            <a:r>
              <a:rPr lang="en-US" i="1" dirty="0"/>
              <a:t>for </a:t>
            </a:r>
            <a:r>
              <a:rPr lang="en-US" b="1" i="1" dirty="0"/>
              <a:t>$250</a:t>
            </a:r>
            <a:r>
              <a:rPr lang="en-US" i="1" dirty="0"/>
              <a:t>”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09950"/>
            <a:ext cx="777240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07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Extraction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799" r="-799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04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Extraction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8320" r="-8320"/>
          <a:stretch>
            <a:fillRect/>
          </a:stretch>
        </p:blipFill>
        <p:spPr>
          <a:xfrm>
            <a:off x="304800" y="1371600"/>
            <a:ext cx="8534400" cy="3333750"/>
          </a:xfrm>
        </p:spPr>
      </p:pic>
    </p:spTree>
    <p:extLst>
      <p:ext uri="{BB962C8B-B14F-4D97-AF65-F5344CB8AC3E}">
        <p14:creationId xmlns:p14="http://schemas.microsoft.com/office/powerpoint/2010/main" val="4141117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as a Field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3950"/>
            <a:ext cx="8534400" cy="3333750"/>
          </a:xfrm>
        </p:spPr>
        <p:txBody>
          <a:bodyPr/>
          <a:lstStyle/>
          <a:p>
            <a:r>
              <a:rPr lang="en-US" sz="1800" dirty="0" smtClean="0"/>
              <a:t>Tasks </a:t>
            </a:r>
            <a:r>
              <a:rPr lang="en-US" sz="1800" dirty="0"/>
              <a:t>(each have their own datasets and evaluations) </a:t>
            </a:r>
          </a:p>
          <a:p>
            <a:pPr lvl="1"/>
            <a:r>
              <a:rPr lang="en-US" sz="1800" dirty="0" smtClean="0"/>
              <a:t>Syntactic Parsing</a:t>
            </a:r>
            <a:endParaRPr lang="en-US" sz="1800" dirty="0"/>
          </a:p>
          <a:p>
            <a:pPr lvl="1"/>
            <a:r>
              <a:rPr lang="en-US" sz="1800" dirty="0" smtClean="0"/>
              <a:t>Summarization</a:t>
            </a:r>
            <a:endParaRPr lang="en-US" sz="1800" dirty="0"/>
          </a:p>
          <a:p>
            <a:pPr lvl="1"/>
            <a:r>
              <a:rPr lang="en-US" sz="1800" dirty="0" smtClean="0"/>
              <a:t>Machine </a:t>
            </a:r>
            <a:r>
              <a:rPr lang="en-US" sz="1800" dirty="0"/>
              <a:t>Translation </a:t>
            </a:r>
            <a:endParaRPr lang="en-US" sz="1800" dirty="0" smtClean="0"/>
          </a:p>
          <a:p>
            <a:pPr lvl="1"/>
            <a:r>
              <a:rPr lang="en-US" sz="1800" dirty="0" smtClean="0"/>
              <a:t>Information Extraction</a:t>
            </a:r>
          </a:p>
          <a:p>
            <a:pPr lvl="1"/>
            <a:r>
              <a:rPr lang="en-US" sz="1800" dirty="0" smtClean="0"/>
              <a:t>.</a:t>
            </a:r>
            <a:r>
              <a:rPr lang="en-US" sz="1800" dirty="0"/>
              <a:t>.. </a:t>
            </a:r>
          </a:p>
          <a:p>
            <a:r>
              <a:rPr lang="en-US" sz="1800" dirty="0" smtClean="0"/>
              <a:t>Methods </a:t>
            </a:r>
          </a:p>
          <a:p>
            <a:pPr lvl="1"/>
            <a:r>
              <a:rPr lang="en-US" sz="1800" dirty="0" smtClean="0"/>
              <a:t>Heuristic </a:t>
            </a:r>
            <a:r>
              <a:rPr lang="en-US" sz="1800" dirty="0"/>
              <a:t>/ Rule-based Approaches (dominated until the </a:t>
            </a:r>
            <a:r>
              <a:rPr lang="en-US" sz="1800" dirty="0" smtClean="0"/>
              <a:t>1990s </a:t>
            </a:r>
            <a:r>
              <a:rPr lang="en-US" sz="1800" dirty="0"/>
              <a:t>statistical revolution) </a:t>
            </a:r>
            <a:endParaRPr lang="en-US" sz="1800" dirty="0" smtClean="0"/>
          </a:p>
          <a:p>
            <a:pPr lvl="1"/>
            <a:r>
              <a:rPr lang="en-US" sz="1800" dirty="0" smtClean="0"/>
              <a:t>Probabilistic </a:t>
            </a:r>
            <a:r>
              <a:rPr lang="en-US" sz="1800" dirty="0"/>
              <a:t>Graphical Models </a:t>
            </a:r>
            <a:endParaRPr lang="en-US" sz="1800" dirty="0" smtClean="0"/>
          </a:p>
          <a:p>
            <a:pPr lvl="1"/>
            <a:r>
              <a:rPr lang="en-US" sz="1800" dirty="0" smtClean="0"/>
              <a:t>Neural </a:t>
            </a:r>
            <a:r>
              <a:rPr lang="en-US" sz="1800" dirty="0"/>
              <a:t>Networks (deep learning) –... 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7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NLP hard</a:t>
            </a:r>
            <a:r>
              <a:rPr lang="en-US" dirty="0" smtClean="0"/>
              <a:t>?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“Any speaker of any human language can produce and understand an infinite number of sentences.” </a:t>
            </a:r>
          </a:p>
          <a:p>
            <a:pPr marL="0" indent="0" algn="r">
              <a:buNone/>
            </a:pPr>
            <a:r>
              <a:rPr lang="en-US" sz="1800" dirty="0"/>
              <a:t>(</a:t>
            </a:r>
            <a:r>
              <a:rPr lang="en-US" sz="1800" dirty="0" err="1"/>
              <a:t>Fromkin</a:t>
            </a:r>
            <a:r>
              <a:rPr lang="en-US" sz="1800" dirty="0"/>
              <a:t>, Rodman &amp; </a:t>
            </a:r>
            <a:r>
              <a:rPr lang="en-US" sz="1800" dirty="0" err="1"/>
              <a:t>Hyams</a:t>
            </a:r>
            <a:r>
              <a:rPr lang="en-US" sz="1800" dirty="0"/>
              <a:t>. 2011. An </a:t>
            </a:r>
            <a:r>
              <a:rPr lang="en-US" sz="1800" dirty="0" err="1"/>
              <a:t>Introcution</a:t>
            </a:r>
            <a:r>
              <a:rPr lang="en-US" sz="1800" dirty="0"/>
              <a:t> to Language.) 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Creativity!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Webpage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hlinkClick r:id="rId2"/>
              </a:rPr>
              <a:t>http://www.clsp.org/qabbas/</a:t>
            </a:r>
            <a:r>
              <a:rPr lang="en-US" dirty="0" smtClean="0">
                <a:hlinkClick r:id="rId2"/>
              </a:rPr>
              <a:t>nlp.html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 smtClean="0"/>
              <a:t>Applications </a:t>
            </a:r>
            <a:r>
              <a:rPr lang="en-US" dirty="0"/>
              <a:t>of NLP are everywhere because people communicate most everything in language: web search, advertisement, emails, customer service, language translation, radiology reports, etc. </a:t>
            </a:r>
            <a:r>
              <a:rPr lang="en-US" dirty="0" smtClean="0"/>
              <a:t>Upon </a:t>
            </a:r>
            <a:r>
              <a:rPr lang="en-US" dirty="0"/>
              <a:t>completing, you will be able to recognize NLP tasks in your day-to-day work, propose approaches, and judge what techniques are likely to work well.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64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Layers of Linguistic </a:t>
            </a:r>
            <a:r>
              <a:rPr lang="en-US" dirty="0" smtClean="0"/>
              <a:t>Annotation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5191" r="-519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7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Layers of Linguistic Annotation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9505" r="-19505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95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Layers of Linguistic Annotation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28431" r="-284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5814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NLP hard?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is it easy for computers to parse Python, but not English?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Ambiguity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58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Ambiguity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8802" r="-1880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4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Ambiguity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36546" r="-365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6975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Lexical </a:t>
            </a:r>
            <a:r>
              <a:rPr lang="en-US" dirty="0" smtClean="0"/>
              <a:t>Ambiguity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34096" r="-34096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3352800" y="470535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(Detroit Free Press, Nov. 12, 1974) </a:t>
            </a:r>
          </a:p>
        </p:txBody>
      </p:sp>
    </p:spTree>
    <p:extLst>
      <p:ext uri="{BB962C8B-B14F-4D97-AF65-F5344CB8AC3E}">
        <p14:creationId xmlns:p14="http://schemas.microsoft.com/office/powerpoint/2010/main" val="1352743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Lexical </a:t>
            </a:r>
            <a:r>
              <a:rPr lang="en-US" dirty="0" smtClean="0"/>
              <a:t>Ambiguity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44616" r="-446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982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you get out of this class?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Understanding of a major field of Artificial Intelligence </a:t>
            </a:r>
          </a:p>
          <a:p>
            <a:r>
              <a:rPr lang="en-US" dirty="0"/>
              <a:t>Basic machine learning skills </a:t>
            </a:r>
          </a:p>
          <a:p>
            <a:r>
              <a:rPr lang="en-US" dirty="0"/>
              <a:t>Ideas that you could transform into a </a:t>
            </a:r>
            <a:r>
              <a:rPr lang="en-US" dirty="0" smtClean="0"/>
              <a:t>startup </a:t>
            </a:r>
            <a:r>
              <a:rPr lang="en-US" dirty="0"/>
              <a:t>company or academic research </a:t>
            </a:r>
          </a:p>
          <a:p>
            <a:r>
              <a:rPr lang="en-US" dirty="0"/>
              <a:t>Summer interns? </a:t>
            </a:r>
          </a:p>
        </p:txBody>
      </p:sp>
    </p:spTree>
    <p:extLst>
      <p:ext uri="{BB962C8B-B14F-4D97-AF65-F5344CB8AC3E}">
        <p14:creationId xmlns:p14="http://schemas.microsoft.com/office/powerpoint/2010/main" val="4273955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</a:t>
            </a:r>
            <a:r>
              <a:rPr lang="en-US" dirty="0" smtClean="0"/>
              <a:t>Expect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Lots </a:t>
            </a:r>
            <a:r>
              <a:rPr lang="en-US" dirty="0"/>
              <a:t>of math and programming </a:t>
            </a:r>
          </a:p>
          <a:p>
            <a:r>
              <a:rPr lang="en-US" dirty="0" smtClean="0"/>
              <a:t>A </a:t>
            </a:r>
            <a:r>
              <a:rPr lang="en-US" dirty="0"/>
              <a:t>bit of Linguistics </a:t>
            </a:r>
          </a:p>
          <a:p>
            <a:r>
              <a:rPr lang="en-US" dirty="0" smtClean="0"/>
              <a:t>Computing </a:t>
            </a:r>
            <a:r>
              <a:rPr lang="en-US" dirty="0"/>
              <a:t>Resources: </a:t>
            </a:r>
            <a:endParaRPr lang="en-US" dirty="0" smtClean="0"/>
          </a:p>
          <a:p>
            <a:pPr lvl="1"/>
            <a:r>
              <a:rPr lang="en-US" dirty="0" smtClean="0"/>
              <a:t>Experiments </a:t>
            </a:r>
            <a:r>
              <a:rPr lang="en-US" dirty="0"/>
              <a:t>could take hours to run or debug depending the efficiency and quality of your code. We recommend you start </a:t>
            </a:r>
            <a:r>
              <a:rPr lang="en-US" b="1" dirty="0"/>
              <a:t>early </a:t>
            </a:r>
            <a:r>
              <a:rPr lang="en-US" dirty="0"/>
              <a:t>on homework assignments and final project.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768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Language, Thought </a:t>
            </a:r>
            <a:r>
              <a:rPr lang="en-US" dirty="0" smtClean="0"/>
              <a:t> </a:t>
            </a:r>
            <a:r>
              <a:rPr lang="en-US" dirty="0"/>
              <a:t>and Artificial Intelligence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4800" y="1314450"/>
            <a:ext cx="5791200" cy="3371850"/>
          </a:xfrm>
        </p:spPr>
        <p:txBody>
          <a:bodyPr/>
          <a:lstStyle/>
          <a:p>
            <a:pPr fontAlgn="auto"/>
            <a:r>
              <a:rPr lang="en-US" sz="1800" dirty="0"/>
              <a:t>Goal</a:t>
            </a:r>
            <a:r>
              <a:rPr lang="en-US" sz="1800" dirty="0" smtClean="0"/>
              <a:t>: give computers the </a:t>
            </a:r>
            <a:r>
              <a:rPr lang="en-US" sz="1800" dirty="0"/>
              <a:t>ability to think </a:t>
            </a:r>
            <a:r>
              <a:rPr lang="en-US" sz="1800" dirty="0" smtClean="0"/>
              <a:t>(and </a:t>
            </a:r>
            <a:r>
              <a:rPr lang="en-US" sz="1800" dirty="0"/>
              <a:t>speak) </a:t>
            </a:r>
          </a:p>
          <a:p>
            <a:r>
              <a:rPr lang="en-US" sz="1800" dirty="0" smtClean="0"/>
              <a:t>Long history in computer </a:t>
            </a:r>
            <a:r>
              <a:rPr lang="en-US" sz="1800" dirty="0"/>
              <a:t>science </a:t>
            </a:r>
          </a:p>
          <a:p>
            <a:r>
              <a:rPr lang="en-US" sz="1800" dirty="0" smtClean="0"/>
              <a:t>Turing Test (Alan Turing </a:t>
            </a:r>
            <a:r>
              <a:rPr lang="en-US" sz="1800" dirty="0"/>
              <a:t>1950) </a:t>
            </a:r>
          </a:p>
          <a:p>
            <a:r>
              <a:rPr lang="en-US" sz="1800" dirty="0" err="1" smtClean="0"/>
              <a:t>Loebner</a:t>
            </a:r>
            <a:r>
              <a:rPr lang="en-US" sz="1800" dirty="0" smtClean="0"/>
              <a:t> Prize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– Little interest from </a:t>
            </a:r>
            <a:r>
              <a:rPr lang="en-US" sz="1800" dirty="0" smtClean="0"/>
              <a:t>NLP community</a:t>
            </a:r>
            <a:r>
              <a:rPr lang="en-US" sz="1800" dirty="0"/>
              <a:t>... </a:t>
            </a:r>
          </a:p>
          <a:p>
            <a:r>
              <a:rPr lang="en-US" sz="1800" dirty="0"/>
              <a:t>– Very simple programs can fool some judges some of the time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TED-ED </a:t>
            </a:r>
            <a:r>
              <a:rPr lang="en-US" sz="1800" dirty="0">
                <a:hlinkClick r:id="rId2"/>
              </a:rPr>
              <a:t>https://www.youtube.com/watch?v=3wLqsRLvV-c</a:t>
            </a:r>
            <a:r>
              <a:rPr lang="en-US" sz="1800" dirty="0"/>
              <a:t> </a:t>
            </a:r>
          </a:p>
          <a:p>
            <a:endParaRPr lang="en-US" sz="1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23202" r="-23202"/>
          <a:stretch>
            <a:fillRect/>
          </a:stretch>
        </p:blipFill>
        <p:spPr>
          <a:xfrm>
            <a:off x="5638800" y="1314450"/>
            <a:ext cx="3505200" cy="33718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67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Math:</a:t>
            </a:r>
            <a:endParaRPr lang="en-US" dirty="0"/>
          </a:p>
          <a:p>
            <a:pPr lvl="1"/>
            <a:r>
              <a:rPr lang="en-US" dirty="0" smtClean="0"/>
              <a:t>Basic Probability</a:t>
            </a:r>
            <a:endParaRPr lang="en-US" dirty="0"/>
          </a:p>
          <a:p>
            <a:pPr lvl="1"/>
            <a:r>
              <a:rPr lang="en-US" dirty="0" smtClean="0"/>
              <a:t>Basic </a:t>
            </a:r>
            <a:r>
              <a:rPr lang="en-US" dirty="0"/>
              <a:t>Linear Algebra </a:t>
            </a:r>
          </a:p>
          <a:p>
            <a:r>
              <a:rPr lang="en-US" dirty="0" smtClean="0"/>
              <a:t>Programming</a:t>
            </a:r>
            <a:endParaRPr lang="en-US" dirty="0"/>
          </a:p>
          <a:p>
            <a:pPr lvl="1"/>
            <a:r>
              <a:rPr lang="en-US" dirty="0" smtClean="0"/>
              <a:t>Python </a:t>
            </a:r>
            <a:r>
              <a:rPr lang="en-US" dirty="0"/>
              <a:t>or ability to learn Python quickly </a:t>
            </a:r>
            <a:endParaRPr lang="en-US" dirty="0" smtClean="0"/>
          </a:p>
          <a:p>
            <a:pPr lvl="1"/>
            <a:r>
              <a:rPr lang="en-US" dirty="0" err="1" smtClean="0"/>
              <a:t>Numpy</a:t>
            </a:r>
            <a:r>
              <a:rPr lang="en-US" dirty="0"/>
              <a:t>/</a:t>
            </a:r>
            <a:r>
              <a:rPr lang="en-US" dirty="0" err="1"/>
              <a:t>Scipy</a:t>
            </a:r>
            <a:r>
              <a:rPr lang="en-US" dirty="0"/>
              <a:t> (Python libraries for scientific computing) </a:t>
            </a:r>
            <a:endParaRPr lang="en-US" dirty="0" smtClean="0"/>
          </a:p>
          <a:p>
            <a:pPr lvl="1"/>
            <a:r>
              <a:rPr lang="en-US" dirty="0" smtClean="0"/>
              <a:t>Linux</a:t>
            </a:r>
            <a:r>
              <a:rPr lang="en-US" dirty="0"/>
              <a:t>/Unix (for windows users: https:// </a:t>
            </a:r>
            <a:r>
              <a:rPr lang="en-US" dirty="0" err="1"/>
              <a:t>www.cygwin.com</a:t>
            </a:r>
            <a:r>
              <a:rPr lang="en-US" dirty="0"/>
              <a:t>/) </a:t>
            </a:r>
          </a:p>
          <a:p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35121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Textbook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6172200" cy="3333750"/>
          </a:xfrm>
        </p:spPr>
        <p:txBody>
          <a:bodyPr/>
          <a:lstStyle/>
          <a:p>
            <a:r>
              <a:rPr lang="en-US" dirty="0" smtClean="0"/>
              <a:t>Books</a:t>
            </a:r>
            <a:endParaRPr lang="en-US" dirty="0"/>
          </a:p>
          <a:p>
            <a:pPr lvl="1"/>
            <a:r>
              <a:rPr lang="en-US" dirty="0" err="1" smtClean="0"/>
              <a:t>Jurfasky</a:t>
            </a:r>
            <a:r>
              <a:rPr lang="en-US" dirty="0" smtClean="0"/>
              <a:t> </a:t>
            </a:r>
            <a:r>
              <a:rPr lang="en-US" dirty="0"/>
              <a:t>and Martin (</a:t>
            </a: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/>
              <a:t>3rd edition draft) </a:t>
            </a:r>
          </a:p>
          <a:p>
            <a:pPr lvl="1"/>
            <a:r>
              <a:rPr lang="en-US" dirty="0" smtClean="0"/>
              <a:t>Some </a:t>
            </a:r>
            <a:r>
              <a:rPr lang="en-US" dirty="0"/>
              <a:t>other readings as well </a:t>
            </a:r>
          </a:p>
          <a:p>
            <a:endParaRPr lang="en-US" dirty="0"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621" y="1504950"/>
            <a:ext cx="2488979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7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Mid Term: 30%</a:t>
            </a:r>
          </a:p>
          <a:p>
            <a:r>
              <a:rPr lang="en-US" dirty="0" smtClean="0"/>
              <a:t>Final Term: </a:t>
            </a:r>
            <a:r>
              <a:rPr lang="en-US" dirty="0"/>
              <a:t>5</a:t>
            </a:r>
            <a:r>
              <a:rPr lang="en-US" dirty="0" smtClean="0"/>
              <a:t>0 </a:t>
            </a:r>
            <a:r>
              <a:rPr lang="en-US" dirty="0" smtClean="0"/>
              <a:t>%</a:t>
            </a:r>
          </a:p>
          <a:p>
            <a:r>
              <a:rPr lang="en-US" dirty="0" smtClean="0"/>
              <a:t>Term Paper: 10%</a:t>
            </a:r>
          </a:p>
          <a:p>
            <a:r>
              <a:rPr lang="en-US" dirty="0" smtClean="0"/>
              <a:t>Assignments and Quizzes: 10%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30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 Paper </a:t>
            </a:r>
            <a:r>
              <a:rPr lang="en-US" dirty="0"/>
              <a:t>(group of </a:t>
            </a:r>
            <a:r>
              <a:rPr lang="en-US" dirty="0" smtClean="0"/>
              <a:t>2 at most)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form a team and brainstorm 3 ideas </a:t>
            </a:r>
          </a:p>
          <a:p>
            <a:r>
              <a:rPr lang="en-US" dirty="0"/>
              <a:t>Step 2: select an idea (talk to the instructor during office hours) and collect your data </a:t>
            </a:r>
          </a:p>
          <a:p>
            <a:r>
              <a:rPr lang="en-US" dirty="0"/>
              <a:t>Step 3: conduct analyses of your data </a:t>
            </a:r>
          </a:p>
          <a:p>
            <a:r>
              <a:rPr lang="en-US" dirty="0"/>
              <a:t>Step 4: develop a working system </a:t>
            </a:r>
          </a:p>
          <a:p>
            <a:r>
              <a:rPr lang="en-US" dirty="0"/>
              <a:t>Step 5: write </a:t>
            </a:r>
            <a:r>
              <a:rPr lang="en-US" dirty="0" smtClean="0"/>
              <a:t>an 8 </a:t>
            </a:r>
            <a:r>
              <a:rPr lang="en-US" dirty="0"/>
              <a:t>page report </a:t>
            </a:r>
            <a:r>
              <a:rPr lang="en-US" dirty="0" smtClean="0"/>
              <a:t>(minimum) and </a:t>
            </a:r>
            <a:r>
              <a:rPr lang="en-US" dirty="0"/>
              <a:t>give an in-class presentation (last class of the semester)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63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 Hours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09:30 to 11:00 Wednesday</a:t>
            </a:r>
          </a:p>
          <a:p>
            <a:r>
              <a:rPr lang="en-US" dirty="0" smtClean="0"/>
              <a:t>09:30 to 11:00 Thursday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Please consider it to avoid inconvenience. 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32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Industry Trend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Market Research </a:t>
            </a:r>
            <a:r>
              <a:rPr lang="en-US" dirty="0"/>
              <a:t>on companies that use speech or language technologies. </a:t>
            </a:r>
            <a:endParaRPr lang="en-US" dirty="0" smtClean="0"/>
          </a:p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962150"/>
            <a:ext cx="5410200" cy="294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04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Industry Trend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Market Research </a:t>
            </a:r>
            <a:r>
              <a:rPr lang="en-US" dirty="0"/>
              <a:t>on companies that use speech or language technologies. </a:t>
            </a:r>
            <a:endParaRPr lang="en-US" dirty="0" smtClean="0"/>
          </a:p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409" y="2191372"/>
            <a:ext cx="6721191" cy="281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2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# 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written </a:t>
            </a:r>
            <a:r>
              <a:rPr lang="en-US" dirty="0"/>
              <a:t>assignment (simple)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 smtClean="0"/>
              <a:t>Probability </a:t>
            </a:r>
            <a:r>
              <a:rPr lang="en-US" dirty="0"/>
              <a:t>&amp; Programming Basics </a:t>
            </a:r>
          </a:p>
          <a:p>
            <a:r>
              <a:rPr lang="en-US" dirty="0" smtClean="0"/>
              <a:t>Programming </a:t>
            </a:r>
            <a:r>
              <a:rPr lang="en-US" dirty="0"/>
              <a:t>assignments (subject to change): - </a:t>
            </a:r>
            <a:endParaRPr lang="en-US" dirty="0" smtClean="0"/>
          </a:p>
          <a:p>
            <a:pPr lvl="1"/>
            <a:r>
              <a:rPr lang="en-US" dirty="0" smtClean="0"/>
              <a:t>#</a:t>
            </a:r>
            <a:r>
              <a:rPr lang="en-US" dirty="0"/>
              <a:t>1: Text Classification (Naive Bayes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#</a:t>
            </a:r>
            <a:r>
              <a:rPr lang="en-US" dirty="0"/>
              <a:t>2: Tagging (Structured Perceptron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#</a:t>
            </a:r>
            <a:r>
              <a:rPr lang="en-US" dirty="0"/>
              <a:t>3: Machine Translation (Word Alignment)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50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Chinese Room (John Searle 1980)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25146" r="-25146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A63A-31A1-2C4C-95AA-A445DBCAB17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28800" y="478155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2’15</a:t>
            </a:r>
            <a:r>
              <a:rPr lang="en-US" sz="1800" dirty="0" smtClean="0">
                <a:hlinkClick r:id="rId3"/>
              </a:rPr>
              <a:t>https</a:t>
            </a:r>
            <a:r>
              <a:rPr lang="en-US" sz="1800" dirty="0">
                <a:hlinkClick r:id="rId3"/>
              </a:rPr>
              <a:t>://www.youtube.com/watch?v=DojUCcHxca0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2752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in Science Fiction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36214" r="-3621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51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NLP Applications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Speech Interfaces</a:t>
            </a:r>
            <a:endParaRPr lang="en-US" dirty="0"/>
          </a:p>
          <a:p>
            <a:r>
              <a:rPr lang="en-US" dirty="0" smtClean="0"/>
              <a:t>Machine Translation</a:t>
            </a:r>
            <a:endParaRPr lang="en-US" dirty="0"/>
          </a:p>
          <a:p>
            <a:r>
              <a:rPr lang="en-US" dirty="0" smtClean="0"/>
              <a:t>Search Engines</a:t>
            </a:r>
            <a:endParaRPr lang="en-US" dirty="0"/>
          </a:p>
          <a:p>
            <a:r>
              <a:rPr lang="en-US" dirty="0" smtClean="0"/>
              <a:t>Information </a:t>
            </a:r>
            <a:r>
              <a:rPr lang="en-US" dirty="0"/>
              <a:t>Extraction </a:t>
            </a:r>
          </a:p>
          <a:p>
            <a:r>
              <a:rPr lang="en-US" dirty="0" smtClean="0"/>
              <a:t>Summarization</a:t>
            </a:r>
            <a:endParaRPr lang="en-US" dirty="0"/>
          </a:p>
          <a:p>
            <a:r>
              <a:rPr lang="en-US" dirty="0" smtClean="0"/>
              <a:t>.</a:t>
            </a:r>
            <a:r>
              <a:rPr lang="en-US" dirty="0"/>
              <a:t>..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08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Interfaces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1412" r="-2141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15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Interfaces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Automatic Speech Recognition </a:t>
            </a:r>
          </a:p>
          <a:p>
            <a:r>
              <a:rPr lang="en-US" dirty="0"/>
              <a:t>– Audio In, text out </a:t>
            </a:r>
          </a:p>
          <a:p>
            <a:r>
              <a:rPr lang="en-US" dirty="0"/>
              <a:t>– State-of-the-art: 0.3% error for digit strings, 5% </a:t>
            </a:r>
            <a:r>
              <a:rPr lang="en-US" dirty="0" smtClean="0"/>
              <a:t>dictation, </a:t>
            </a:r>
            <a:r>
              <a:rPr lang="en-US" dirty="0"/>
              <a:t>50%+ for TV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952750"/>
            <a:ext cx="50461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43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Interfaces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 to Speech </a:t>
            </a:r>
          </a:p>
          <a:p>
            <a:pPr lvl="1"/>
            <a:r>
              <a:rPr lang="en-US" dirty="0" smtClean="0"/>
              <a:t>Text </a:t>
            </a:r>
            <a:r>
              <a:rPr lang="en-US" dirty="0"/>
              <a:t>in Audio </a:t>
            </a:r>
            <a:r>
              <a:rPr lang="en-US" dirty="0" smtClean="0"/>
              <a:t>Out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 algn="ctr">
              <a:buNone/>
            </a:pPr>
            <a:r>
              <a:rPr lang="en-US" dirty="0">
                <a:hlinkClick r:id="rId2"/>
              </a:rPr>
              <a:t>https://www.youtube.com/watch?v=</a:t>
            </a:r>
            <a:r>
              <a:rPr lang="en-US" dirty="0" smtClean="0">
                <a:hlinkClick r:id="rId2"/>
              </a:rPr>
              <a:t>RpeegJ0J5mE</a:t>
            </a:r>
            <a:endParaRPr lang="en-US" dirty="0" smtClean="0"/>
          </a:p>
          <a:p>
            <a:pPr marL="457200" lvl="1" indent="0" algn="ctr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885950"/>
            <a:ext cx="185705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53358"/>
      </p:ext>
    </p:extLst>
  </p:cSld>
  <p:clrMapOvr>
    <a:masterClrMapping/>
  </p:clrMapOvr>
</p:sld>
</file>

<file path=ppt/theme/theme1.xml><?xml version="1.0" encoding="utf-8"?>
<a:theme xmlns:a="http://schemas.openxmlformats.org/drawingml/2006/main" name="NLP-jurafsky">
  <a:themeElements>
    <a:clrScheme name="NLP Class">
      <a:dk1>
        <a:sysClr val="windowText" lastClr="000000"/>
      </a:dk1>
      <a:lt1>
        <a:sysClr val="window" lastClr="FFFFFF"/>
      </a:lt1>
      <a:dk2>
        <a:srgbClr val="605435"/>
      </a:dk2>
      <a:lt2>
        <a:srgbClr val="E7D19A"/>
      </a:lt2>
      <a:accent1>
        <a:srgbClr val="A4001D"/>
      </a:accent1>
      <a:accent2>
        <a:srgbClr val="2584BB"/>
      </a:accent2>
      <a:accent3>
        <a:srgbClr val="BB57BE"/>
      </a:accent3>
      <a:accent4>
        <a:srgbClr val="177245"/>
      </a:accent4>
      <a:accent5>
        <a:srgbClr val="35ACA2"/>
      </a:accent5>
      <a:accent6>
        <a:srgbClr val="FF8700"/>
      </a:accent6>
      <a:hlink>
        <a:srgbClr val="EF8E1C"/>
      </a:hlink>
      <a:folHlink>
        <a:srgbClr val="FEC60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40000"/>
            <a:lumOff val="60000"/>
          </a:schemeClr>
        </a:solidFill>
        <a:ln w="952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50021"/>
            </a:gs>
            <a:gs pos="100000">
              <a:schemeClr val="tx1"/>
            </a:gs>
          </a:gsLst>
          <a:lin ang="0" scaled="1"/>
        </a:gra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800" dirty="0">
            <a:latin typeface="+mn-lt"/>
          </a:defRPr>
        </a:defPPr>
      </a:lstStyle>
    </a:txDef>
  </a:objectDefaults>
  <a:extraClrSchemeLst>
    <a:extraClrScheme>
      <a:clrScheme name="nlp-lucida-schem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lp-lucida-schem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lp-lucida-schem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NLP-jurafsky.potx</Template>
  <TotalTime>26343</TotalTime>
  <Words>824</Words>
  <Application>Microsoft Macintosh PowerPoint</Application>
  <PresentationFormat>On-screen Show (16:9)</PresentationFormat>
  <Paragraphs>167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NLP-jurafsky</vt:lpstr>
      <vt:lpstr>Introduction</vt:lpstr>
      <vt:lpstr>Course Webpage</vt:lpstr>
      <vt:lpstr>Language, Thought  and Artificial Intelligence </vt:lpstr>
      <vt:lpstr>The Chinese Room (John Searle 1980) </vt:lpstr>
      <vt:lpstr>NLP in Science Fiction </vt:lpstr>
      <vt:lpstr>Today’s NLP Applications </vt:lpstr>
      <vt:lpstr>Speech Interfaces</vt:lpstr>
      <vt:lpstr>Speech Interfaces</vt:lpstr>
      <vt:lpstr>Speech Interfaces</vt:lpstr>
      <vt:lpstr>Machine Translation</vt:lpstr>
      <vt:lpstr>Error Correction</vt:lpstr>
      <vt:lpstr>Natural Language Understanding </vt:lpstr>
      <vt:lpstr>Question Answering </vt:lpstr>
      <vt:lpstr>Summarization </vt:lpstr>
      <vt:lpstr>Information Extraction </vt:lpstr>
      <vt:lpstr>Information Extraction </vt:lpstr>
      <vt:lpstr>Information Extraction </vt:lpstr>
      <vt:lpstr>NLP as a Field </vt:lpstr>
      <vt:lpstr>Why is NLP hard?</vt:lpstr>
      <vt:lpstr>Layers of Linguistic Annotation</vt:lpstr>
      <vt:lpstr>Layers of Linguistic Annotation </vt:lpstr>
      <vt:lpstr>Layers of Linguistic Annotation </vt:lpstr>
      <vt:lpstr>Why is NLP hard? </vt:lpstr>
      <vt:lpstr>Structural Ambiguity</vt:lpstr>
      <vt:lpstr>Structural Ambiguity</vt:lpstr>
      <vt:lpstr>Lexical Ambiguity</vt:lpstr>
      <vt:lpstr>Lexical Ambiguity</vt:lpstr>
      <vt:lpstr>What will you get out of this class? </vt:lpstr>
      <vt:lpstr>What to Expect</vt:lpstr>
      <vt:lpstr>Prerequisites </vt:lpstr>
      <vt:lpstr>Textbook </vt:lpstr>
      <vt:lpstr>Grading</vt:lpstr>
      <vt:lpstr>Term Paper (group of 2 at most) </vt:lpstr>
      <vt:lpstr>Office Hours</vt:lpstr>
      <vt:lpstr>Industry Trend</vt:lpstr>
      <vt:lpstr>Industry Trend</vt:lpstr>
      <vt:lpstr>Homework # 0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Extraction</dc:title>
  <dc:creator>Christopher Manning</dc:creator>
  <cp:lastModifiedBy>.Qaisar Abbas</cp:lastModifiedBy>
  <cp:revision>774</cp:revision>
  <cp:lastPrinted>2009-04-20T16:46:08Z</cp:lastPrinted>
  <dcterms:created xsi:type="dcterms:W3CDTF">2010-04-19T15:31:24Z</dcterms:created>
  <dcterms:modified xsi:type="dcterms:W3CDTF">2018-10-25T13:30:46Z</dcterms:modified>
</cp:coreProperties>
</file>