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05"/>
    <p:restoredTop sz="94653" autoAdjust="0"/>
  </p:normalViewPr>
  <p:slideViewPr>
    <p:cSldViewPr>
      <p:cViewPr varScale="1">
        <p:scale>
          <a:sx n="87" d="100"/>
          <a:sy n="87" d="100"/>
        </p:scale>
        <p:origin x="15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2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E33CF-03D2-D845-9B66-54C183F57706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3E3F1-998E-B844-BAD5-044FB21D9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24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D456A-16B3-4F42-BA03-71460D57CD9B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7379E-8C79-4604-8348-0A0E20143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114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A272-B6C1-4E48-86F0-6C7444639983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0D09-82E4-EE43-BFE6-B18579467EA1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DD94-F764-5F40-972D-3C0E93D5626B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031-9569-8145-B561-C60B2B040D50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8B3F-4022-2C49-A661-2419051C5B86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3F4A0-3335-9F4F-8D37-C6441CE065F1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E245C-807E-BD42-92A0-8AFB59B09CB5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A583-F39A-B14C-9229-557053239F88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EDCBF-8BBA-A845-A69C-7248DAC6C6B2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588D5-F09C-5F42-9CBE-BB77FBDF424A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88239-A63A-8048-AE18-2AA0D3A4A4E8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Enterprise Application Development With Java 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Dr. Qaiser Abbas</a:t>
            </a:r>
          </a:p>
          <a:p>
            <a:r>
              <a:rPr lang="en-US" dirty="0"/>
              <a:t>Department of Computer Science &amp; IT, </a:t>
            </a:r>
          </a:p>
          <a:p>
            <a:r>
              <a:rPr lang="en-US" dirty="0"/>
              <a:t>University of Sargodha</a:t>
            </a:r>
          </a:p>
          <a:p>
            <a:r>
              <a:rPr lang="en-US" dirty="0"/>
              <a:t>qaiser.abbas@uos.edu.pk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4261-F0AE-F040-B763-8912A9D7B3E8}" type="datetime2">
              <a:rPr lang="en-US" smtClean="0"/>
              <a:t>Wednesday, December 15, 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25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54" y="489439"/>
            <a:ext cx="8354891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HTTP Status Codes And Associated Messages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522430"/>
            <a:ext cx="20574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2C0BE9E-7442-DD47-901A-60415DB8007F}" type="datetime2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Wednesday, December 15, 2021</a:t>
            </a:fld>
            <a:endParaRPr lang="en-US" sz="1000">
              <a:solidFill>
                <a:srgbClr val="898989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522430"/>
            <a:ext cx="20574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000">
              <a:solidFill>
                <a:srgbClr val="898989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900CB58-F7A8-8541-A04B-8E81D1EC33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622079"/>
              </p:ext>
            </p:extLst>
          </p:nvPr>
        </p:nvGraphicFramePr>
        <p:xfrm>
          <a:off x="547824" y="2427541"/>
          <a:ext cx="8007028" cy="3997645"/>
        </p:xfrm>
        <a:graphic>
          <a:graphicData uri="http://schemas.openxmlformats.org/drawingml/2006/table">
            <a:tbl>
              <a:tblPr/>
              <a:tblGrid>
                <a:gridCol w="860374">
                  <a:extLst>
                    <a:ext uri="{9D8B030D-6E8A-4147-A177-3AD203B41FA5}">
                      <a16:colId xmlns:a16="http://schemas.microsoft.com/office/drawing/2014/main" val="1702381154"/>
                    </a:ext>
                  </a:extLst>
                </a:gridCol>
                <a:gridCol w="2609631">
                  <a:extLst>
                    <a:ext uri="{9D8B030D-6E8A-4147-A177-3AD203B41FA5}">
                      <a16:colId xmlns:a16="http://schemas.microsoft.com/office/drawing/2014/main" val="1257203674"/>
                    </a:ext>
                  </a:extLst>
                </a:gridCol>
                <a:gridCol w="4537023">
                  <a:extLst>
                    <a:ext uri="{9D8B030D-6E8A-4147-A177-3AD203B41FA5}">
                      <a16:colId xmlns:a16="http://schemas.microsoft.com/office/drawing/2014/main" val="4238926726"/>
                    </a:ext>
                  </a:extLst>
                </a:gridCol>
              </a:tblGrid>
              <a:tr h="372357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411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Length Required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"Content-Length" is not defined. The server will not accept the request without it.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320576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412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Precondition Failed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precondition given in the request evaluated to false by the server.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333008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413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Request Entity Too Large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server will not accept the request, because the request entity is too large.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519395"/>
                  </a:ext>
                </a:extLst>
              </a:tr>
              <a:tr h="523313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414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Request-url Too Long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server will not accept the request, because the url is too long. This occurs when you convert a "post" request to a "get" request with a long query information.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4116063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415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Unsupported Media Type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server will not accept the request, because the media type is not supported.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639539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417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Expectation Failed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PK" sz="1000"/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170117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500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Internal Server Error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request was not completed. The server met an unexpected condition.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798550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501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Not Implemented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request was not completed. The server did not support the functionality required.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0034"/>
                  </a:ext>
                </a:extLst>
              </a:tr>
              <a:tr h="372357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502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Bad Gateway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request was not completed. The server received an invalid response from the upstream server.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4431577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503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Service Unavailable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request was not completed. The server is temporarily overloading or down.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344074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504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Gateway Timeout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The gateway has timed out.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416750"/>
                  </a:ext>
                </a:extLst>
              </a:tr>
              <a:tr h="221402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000">
                          <a:effectLst/>
                        </a:rPr>
                        <a:t>505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>
                          <a:effectLst/>
                        </a:rPr>
                        <a:t>HTTP Version Not Supported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The server does not support the </a:t>
                      </a:r>
                      <a:r>
                        <a:rPr lang="en-GB" sz="1000" b="1" dirty="0"/>
                        <a:t>"http protocol"</a:t>
                      </a:r>
                      <a:r>
                        <a:rPr lang="en-GB" sz="1000" dirty="0"/>
                        <a:t> version.</a:t>
                      </a:r>
                    </a:p>
                  </a:txBody>
                  <a:tcPr marL="50318" marR="50318" marT="25159" marB="251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707419"/>
                  </a:ext>
                </a:extLst>
              </a:tr>
              <a:tr h="145030">
                <a:tc>
                  <a:txBody>
                    <a:bodyPr/>
                    <a:lstStyle/>
                    <a:p>
                      <a:pPr algn="ctr" fontAlgn="ctr"/>
                      <a:endParaRPr lang="en-PK" sz="600">
                        <a:effectLst/>
                      </a:endParaRPr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>
                        <a:effectLst/>
                      </a:endParaRPr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600"/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24895"/>
                  </a:ext>
                </a:extLst>
              </a:tr>
              <a:tr h="145030">
                <a:tc>
                  <a:txBody>
                    <a:bodyPr/>
                    <a:lstStyle/>
                    <a:p>
                      <a:pPr algn="ctr" fontAlgn="ctr"/>
                      <a:endParaRPr lang="en-PK" sz="600">
                        <a:effectLst/>
                      </a:endParaRPr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>
                        <a:effectLst/>
                      </a:endParaRPr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600"/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314130"/>
                  </a:ext>
                </a:extLst>
              </a:tr>
              <a:tr h="145030">
                <a:tc>
                  <a:txBody>
                    <a:bodyPr/>
                    <a:lstStyle/>
                    <a:p>
                      <a:pPr algn="ctr" fontAlgn="ctr"/>
                      <a:endParaRPr lang="en-PK" sz="600">
                        <a:effectLst/>
                      </a:endParaRPr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">
                        <a:effectLst/>
                      </a:endParaRPr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600"/>
                    </a:p>
                  </a:txBody>
                  <a:tcPr marL="22029" marR="22029" marT="11015" marB="110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75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999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288" y="303591"/>
            <a:ext cx="3250692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40263"/>
            <a:ext cx="2866644" cy="13449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900" b="1">
                <a:solidFill>
                  <a:schemeClr val="bg1"/>
                </a:solidFill>
              </a:rPr>
              <a:t>Methods to Set HTTP Status Code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066" y="2050687"/>
            <a:ext cx="2763774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207" y="2121763"/>
            <a:ext cx="2866644" cy="3773010"/>
          </a:xfrm>
        </p:spPr>
        <p:txBody>
          <a:bodyPr>
            <a:normAutofit/>
          </a:bodyPr>
          <a:lstStyle/>
          <a:p>
            <a:r>
              <a:rPr lang="en-GB" sz="1700">
                <a:solidFill>
                  <a:schemeClr val="bg1"/>
                </a:solidFill>
              </a:rPr>
              <a:t>ollowing methods can be used to set the HTTP Status Code in your servlet program. These methods are available with the </a:t>
            </a:r>
            <a:r>
              <a:rPr lang="en-GB" sz="1700" i="1">
                <a:solidFill>
                  <a:schemeClr val="bg1"/>
                </a:solidFill>
              </a:rPr>
              <a:t>HttpServletResponse</a:t>
            </a:r>
            <a:r>
              <a:rPr lang="en-GB" sz="1700">
                <a:solidFill>
                  <a:schemeClr val="bg1"/>
                </a:solidFill>
              </a:rPr>
              <a:t> object.</a:t>
            </a:r>
          </a:p>
          <a:p>
            <a:endParaRPr lang="en-PK" sz="1700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2C0BE9E-7442-DD47-901A-60415DB8007F}" type="datetime2">
              <a:rPr lang="en-US" sz="1100" smtClean="0"/>
              <a:pPr>
                <a:spcAft>
                  <a:spcPts val="600"/>
                </a:spcAft>
              </a:pPr>
              <a:t>Wednesday, December 15, 2021</a:t>
            </a:fld>
            <a:endParaRPr lang="en-US" sz="11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910F80E-1777-EC4C-B780-1921E5CFDC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930831"/>
              </p:ext>
            </p:extLst>
          </p:nvPr>
        </p:nvGraphicFramePr>
        <p:xfrm>
          <a:off x="3833037" y="1181299"/>
          <a:ext cx="4947490" cy="4359741"/>
        </p:xfrm>
        <a:graphic>
          <a:graphicData uri="http://schemas.openxmlformats.org/drawingml/2006/table">
            <a:tbl>
              <a:tblPr/>
              <a:tblGrid>
                <a:gridCol w="1505998">
                  <a:extLst>
                    <a:ext uri="{9D8B030D-6E8A-4147-A177-3AD203B41FA5}">
                      <a16:colId xmlns:a16="http://schemas.microsoft.com/office/drawing/2014/main" val="1018048847"/>
                    </a:ext>
                  </a:extLst>
                </a:gridCol>
                <a:gridCol w="3441492">
                  <a:extLst>
                    <a:ext uri="{9D8B030D-6E8A-4147-A177-3AD203B41FA5}">
                      <a16:colId xmlns:a16="http://schemas.microsoft.com/office/drawing/2014/main" val="3740885892"/>
                    </a:ext>
                  </a:extLst>
                </a:gridCol>
              </a:tblGrid>
              <a:tr h="30504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S.No.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Method &amp; Description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619883"/>
                  </a:ext>
                </a:extLst>
              </a:tr>
              <a:tr h="1760940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K" sz="14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0" u="none" strike="noStrike" dirty="0">
                          <a:effectLst/>
                          <a:latin typeface="Arial" panose="020B0604020202020204" pitchFamily="34" charset="0"/>
                        </a:rPr>
                        <a:t>public void </a:t>
                      </a:r>
                      <a:r>
                        <a:rPr lang="en-GB" sz="1400" b="1" i="0" u="none" strike="noStrike" dirty="0" err="1">
                          <a:effectLst/>
                          <a:latin typeface="Arial" panose="020B0604020202020204" pitchFamily="34" charset="0"/>
                        </a:rPr>
                        <a:t>setStatus</a:t>
                      </a:r>
                      <a:r>
                        <a:rPr lang="en-GB" sz="1400" b="1" i="0" u="none" strike="noStrike" dirty="0">
                          <a:effectLst/>
                          <a:latin typeface="Arial" panose="020B0604020202020204" pitchFamily="34" charset="0"/>
                        </a:rPr>
                        <a:t> ( int </a:t>
                      </a:r>
                      <a:r>
                        <a:rPr lang="en-GB" sz="1400" b="1" i="0" u="none" strike="noStrike" dirty="0" err="1">
                          <a:effectLst/>
                          <a:latin typeface="Arial" panose="020B0604020202020204" pitchFamily="34" charset="0"/>
                        </a:rPr>
                        <a:t>statusCode</a:t>
                      </a:r>
                      <a:r>
                        <a:rPr lang="en-GB" sz="1400" b="1" i="0" u="none" strike="noStrike" dirty="0">
                          <a:effectLst/>
                          <a:latin typeface="Arial" panose="020B0604020202020204" pitchFamily="34" charset="0"/>
                        </a:rPr>
                        <a:t> )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This method sets an arbitrary status code. The </a:t>
                      </a:r>
                      <a:r>
                        <a:rPr lang="en-GB" sz="1400" b="0" i="0" u="none" strike="noStrike" dirty="0" err="1">
                          <a:effectLst/>
                          <a:latin typeface="Arial" panose="020B0604020202020204" pitchFamily="34" charset="0"/>
                        </a:rPr>
                        <a:t>setStatus</a:t>
                      </a:r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 method takes an int (the status code) as an argument. If your response includes a special status code and a document, be sure to call </a:t>
                      </a:r>
                      <a:r>
                        <a:rPr lang="en-GB" sz="1400" b="1" i="0" u="none" strike="noStrike" dirty="0" err="1">
                          <a:effectLst/>
                          <a:latin typeface="Arial" panose="020B0604020202020204" pitchFamily="34" charset="0"/>
                        </a:rPr>
                        <a:t>setStatus</a:t>
                      </a:r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 before actually returning any of the content with the </a:t>
                      </a:r>
                      <a:r>
                        <a:rPr lang="en-GB" sz="1400" b="0" i="1" u="none" strike="noStrike" dirty="0" err="1">
                          <a:effectLst/>
                          <a:latin typeface="Arial" panose="020B0604020202020204" pitchFamily="34" charset="0"/>
                        </a:rPr>
                        <a:t>PrintWriter</a:t>
                      </a:r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30842"/>
                  </a:ext>
                </a:extLst>
              </a:tr>
              <a:tr h="929000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K" sz="14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0" u="none" strike="noStrike">
                          <a:effectLst/>
                          <a:latin typeface="Arial" panose="020B0604020202020204" pitchFamily="34" charset="0"/>
                        </a:rPr>
                        <a:t>public void sendRedirect(String url)</a:t>
                      </a:r>
                      <a:endParaRPr lang="en-GB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This method generates a 302 response along with a </a:t>
                      </a:r>
                      <a:r>
                        <a:rPr lang="en-GB" sz="1400" b="0" i="1" u="none" strike="noStrike">
                          <a:effectLst/>
                          <a:latin typeface="Arial" panose="020B0604020202020204" pitchFamily="34" charset="0"/>
                        </a:rPr>
                        <a:t>Location</a:t>
                      </a:r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 header giving the URL of the new document.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740209"/>
                  </a:ext>
                </a:extLst>
              </a:tr>
              <a:tr h="1344970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K" sz="1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i="0" u="none" strike="noStrike" dirty="0">
                          <a:effectLst/>
                          <a:latin typeface="Arial" panose="020B0604020202020204" pitchFamily="34" charset="0"/>
                        </a:rPr>
                        <a:t>public void </a:t>
                      </a:r>
                      <a:r>
                        <a:rPr lang="en-GB" sz="1400" b="1" i="0" u="none" strike="noStrike" dirty="0" err="1">
                          <a:effectLst/>
                          <a:latin typeface="Arial" panose="020B0604020202020204" pitchFamily="34" charset="0"/>
                        </a:rPr>
                        <a:t>sendError</a:t>
                      </a:r>
                      <a:r>
                        <a:rPr lang="en-GB" sz="1400" b="1" i="0" u="none" strike="noStrike" dirty="0">
                          <a:effectLst/>
                          <a:latin typeface="Arial" panose="020B0604020202020204" pitchFamily="34" charset="0"/>
                        </a:rPr>
                        <a:t>(int code, String message)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This method sends a status code (usually 404) along with a short message that is automatically formatted inside an HTML document and sent to the client.</a:t>
                      </a:r>
                    </a:p>
                  </a:txBody>
                  <a:tcPr marL="69328" marR="69328" marT="34664" marB="346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664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585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HTTP Status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&lt;%@ page language="java" </a:t>
            </a:r>
            <a:r>
              <a:rPr lang="en-GB" dirty="0" err="1"/>
              <a:t>contentType</a:t>
            </a:r>
            <a:r>
              <a:rPr lang="en-GB" dirty="0"/>
              <a:t>="text/html; charset=ISO-8859-1"</a:t>
            </a:r>
            <a:br>
              <a:rPr lang="en-GB" dirty="0"/>
            </a:br>
            <a:r>
              <a:rPr lang="en-GB" dirty="0" err="1"/>
              <a:t>pageEncoding</a:t>
            </a:r>
            <a:r>
              <a:rPr lang="en-GB" dirty="0"/>
              <a:t>="ISO-8859-1"%&gt;</a:t>
            </a:r>
            <a:br>
              <a:rPr lang="en-GB" dirty="0"/>
            </a:br>
            <a:r>
              <a:rPr lang="en-GB" dirty="0"/>
              <a:t>&lt;%@ page import="</a:t>
            </a:r>
            <a:r>
              <a:rPr lang="en-GB" dirty="0" err="1"/>
              <a:t>java.net.URL</a:t>
            </a:r>
            <a:r>
              <a:rPr lang="en-GB" dirty="0"/>
              <a:t>, </a:t>
            </a:r>
            <a:r>
              <a:rPr lang="en-GB" dirty="0" err="1"/>
              <a:t>java.util</a:t>
            </a:r>
            <a:r>
              <a:rPr lang="en-GB" dirty="0"/>
              <a:t>.*" %&gt;</a:t>
            </a:r>
            <a:br>
              <a:rPr lang="en-GB" dirty="0"/>
            </a:br>
            <a:r>
              <a:rPr lang="en-GB" dirty="0"/>
              <a:t>&lt;!DOCTYPE html PUBLIC "-//W3C//DTD HTML 4.01 Transitional//EN" "http://www.w3.org/TR/html4/</a:t>
            </a:r>
            <a:r>
              <a:rPr lang="en-GB" dirty="0" err="1"/>
              <a:t>loose.dtd</a:t>
            </a:r>
            <a:r>
              <a:rPr lang="en-GB" dirty="0"/>
              <a:t>"&gt;</a:t>
            </a:r>
            <a:br>
              <a:rPr lang="en-GB" dirty="0"/>
            </a:br>
            <a:r>
              <a:rPr lang="en-GB" dirty="0"/>
              <a:t>&lt;html&gt;</a:t>
            </a:r>
            <a:br>
              <a:rPr lang="en-GB" dirty="0"/>
            </a:br>
            <a:r>
              <a:rPr lang="en-GB" dirty="0"/>
              <a:t>&lt;head&gt;</a:t>
            </a:r>
            <a:br>
              <a:rPr lang="en-GB" dirty="0"/>
            </a:br>
            <a:r>
              <a:rPr lang="en-GB" dirty="0"/>
              <a:t>&lt;meta http-</a:t>
            </a:r>
            <a:r>
              <a:rPr lang="en-GB" dirty="0" err="1"/>
              <a:t>equiv</a:t>
            </a:r>
            <a:r>
              <a:rPr lang="en-GB" dirty="0"/>
              <a:t>="Content-Type" content="text/html; charset=ISO-8859-1"&gt;</a:t>
            </a:r>
            <a:br>
              <a:rPr lang="en-GB" dirty="0"/>
            </a:br>
            <a:r>
              <a:rPr lang="en-GB" dirty="0"/>
              <a:t>&lt;title&gt;JSP HTTP </a:t>
            </a:r>
            <a:r>
              <a:rPr lang="en-GB" dirty="0" err="1"/>
              <a:t>setStatus</a:t>
            </a:r>
            <a:r>
              <a:rPr lang="en-GB" dirty="0"/>
              <a:t>&lt;/title&gt;</a:t>
            </a:r>
            <a:br>
              <a:rPr lang="en-GB" dirty="0"/>
            </a:br>
            <a:r>
              <a:rPr lang="en-GB" dirty="0"/>
              <a:t>&lt;/head&gt;</a:t>
            </a:r>
            <a:br>
              <a:rPr lang="en-GB" dirty="0"/>
            </a:br>
            <a:r>
              <a:rPr lang="en-GB" dirty="0"/>
              <a:t>&lt;body&gt;</a:t>
            </a:r>
            <a:br>
              <a:rPr lang="en-GB" dirty="0"/>
            </a:br>
            <a:r>
              <a:rPr lang="en-GB" dirty="0"/>
              <a:t>&lt;form&gt;</a:t>
            </a:r>
            <a:br>
              <a:rPr lang="en-GB" dirty="0"/>
            </a:br>
            <a:r>
              <a:rPr lang="en-GB" dirty="0"/>
              <a:t>&lt;table&gt;</a:t>
            </a:r>
            <a:br>
              <a:rPr lang="en-GB" dirty="0"/>
            </a:br>
            <a:r>
              <a:rPr lang="en-GB" dirty="0"/>
              <a:t>&lt;tr&gt;</a:t>
            </a:r>
            <a:br>
              <a:rPr lang="en-GB" dirty="0"/>
            </a:br>
            <a:r>
              <a:rPr lang="en-GB" dirty="0"/>
              <a:t>&lt;td&gt;Enter website's name only : &lt;</a:t>
            </a:r>
            <a:r>
              <a:rPr lang="en-GB" dirty="0" err="1"/>
              <a:t>br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(e.g. </a:t>
            </a:r>
            <a:r>
              <a:rPr lang="en-GB" dirty="0" err="1"/>
              <a:t>devmanuals</a:t>
            </a:r>
            <a:r>
              <a:rPr lang="en-GB" dirty="0"/>
              <a:t>, google)&lt;/td&gt;</a:t>
            </a:r>
            <a:br>
              <a:rPr lang="en-GB" dirty="0"/>
            </a:br>
            <a:r>
              <a:rPr lang="en-GB" dirty="0"/>
              <a:t>&lt;td&gt;&lt;input type="text" name="</a:t>
            </a:r>
            <a:r>
              <a:rPr lang="en-GB" dirty="0" err="1"/>
              <a:t>webAdd</a:t>
            </a:r>
            <a:r>
              <a:rPr lang="en-GB" dirty="0"/>
              <a:t>"/&gt;&lt;/td&gt;</a:t>
            </a:r>
            <a:br>
              <a:rPr lang="en-GB" dirty="0"/>
            </a:br>
            <a:r>
              <a:rPr lang="en-GB" dirty="0"/>
              <a:t>&lt;/tr&gt;</a:t>
            </a:r>
            <a:br>
              <a:rPr lang="en-GB" dirty="0"/>
            </a:br>
            <a:r>
              <a:rPr lang="en-GB" dirty="0"/>
              <a:t>&lt;tr&gt;</a:t>
            </a:r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50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HTTP Status Code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br>
              <a:rPr lang="en-GB" dirty="0"/>
            </a:br>
            <a:r>
              <a:rPr lang="en-GB" dirty="0"/>
              <a:t>&lt;td&gt;Enter domain of website : &lt;</a:t>
            </a:r>
            <a:r>
              <a:rPr lang="en-GB" dirty="0" err="1"/>
              <a:t>br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(like com, net, in)&lt;/td&gt;</a:t>
            </a:r>
            <a:br>
              <a:rPr lang="en-GB" dirty="0"/>
            </a:br>
            <a:r>
              <a:rPr lang="en-GB" dirty="0"/>
              <a:t>&lt;td&gt;&lt;input type="text" name="domain"/&gt;&lt;/td&gt;</a:t>
            </a:r>
            <a:br>
              <a:rPr lang="en-GB" dirty="0"/>
            </a:br>
            <a:r>
              <a:rPr lang="en-GB" dirty="0"/>
              <a:t>&lt;/tr&gt;</a:t>
            </a:r>
            <a:br>
              <a:rPr lang="en-GB" dirty="0"/>
            </a:br>
            <a:r>
              <a:rPr lang="en-GB" dirty="0"/>
              <a:t>&lt;tr&gt;</a:t>
            </a:r>
            <a:br>
              <a:rPr lang="en-GB" dirty="0"/>
            </a:br>
            <a:r>
              <a:rPr lang="en-GB" dirty="0"/>
              <a:t>&lt;td&gt;&lt;/td&gt;&lt;td&gt;&lt;input type="submit" value="submit"/&gt;&lt;/td&gt;</a:t>
            </a:r>
            <a:br>
              <a:rPr lang="en-GB" dirty="0"/>
            </a:br>
            <a:r>
              <a:rPr lang="en-GB" dirty="0"/>
              <a:t>&lt;/tr&gt;</a:t>
            </a:r>
            <a:br>
              <a:rPr lang="en-GB" dirty="0"/>
            </a:br>
            <a:r>
              <a:rPr lang="en-GB" dirty="0"/>
              <a:t>&lt;/table&gt;</a:t>
            </a:r>
            <a:br>
              <a:rPr lang="en-GB" dirty="0"/>
            </a:br>
            <a:r>
              <a:rPr lang="en-GB" dirty="0"/>
              <a:t>&lt;/form&gt;</a:t>
            </a:r>
            <a:br>
              <a:rPr lang="en-GB" dirty="0"/>
            </a:br>
            <a:r>
              <a:rPr lang="en-GB" dirty="0"/>
              <a:t>&lt;%</a:t>
            </a:r>
            <a:br>
              <a:rPr lang="en-GB" dirty="0"/>
            </a:br>
            <a:r>
              <a:rPr lang="en-GB" dirty="0"/>
              <a:t>String </a:t>
            </a:r>
            <a:r>
              <a:rPr lang="en-GB" dirty="0" err="1"/>
              <a:t>webAddress</a:t>
            </a:r>
            <a:r>
              <a:rPr lang="en-GB" dirty="0"/>
              <a:t> = </a:t>
            </a:r>
            <a:r>
              <a:rPr lang="en-GB" dirty="0" err="1"/>
              <a:t>request.getParameter</a:t>
            </a:r>
            <a:r>
              <a:rPr lang="en-GB" dirty="0"/>
              <a:t>("</a:t>
            </a:r>
            <a:r>
              <a:rPr lang="en-GB" dirty="0" err="1"/>
              <a:t>webAdd</a:t>
            </a:r>
            <a:r>
              <a:rPr lang="en-GB" dirty="0"/>
              <a:t>");</a:t>
            </a:r>
            <a:br>
              <a:rPr lang="en-GB" dirty="0"/>
            </a:br>
            <a:r>
              <a:rPr lang="en-GB" dirty="0"/>
              <a:t>String </a:t>
            </a:r>
            <a:r>
              <a:rPr lang="en-GB" dirty="0" err="1"/>
              <a:t>dom</a:t>
            </a:r>
            <a:r>
              <a:rPr lang="en-GB" dirty="0"/>
              <a:t> = </a:t>
            </a:r>
            <a:r>
              <a:rPr lang="en-GB" dirty="0" err="1"/>
              <a:t>request.getParameter</a:t>
            </a:r>
            <a:r>
              <a:rPr lang="en-GB" dirty="0"/>
              <a:t>("domain");</a:t>
            </a:r>
            <a:br>
              <a:rPr lang="en-GB" dirty="0"/>
            </a:br>
            <a:r>
              <a:rPr lang="en-GB" dirty="0"/>
              <a:t>URL </a:t>
            </a:r>
            <a:r>
              <a:rPr lang="en-GB" dirty="0" err="1"/>
              <a:t>newUrl</a:t>
            </a:r>
            <a:r>
              <a:rPr lang="en-GB" dirty="0"/>
              <a:t> = new URL("http://"+</a:t>
            </a:r>
            <a:r>
              <a:rPr lang="en-GB" dirty="0" err="1"/>
              <a:t>webAddress</a:t>
            </a:r>
            <a:r>
              <a:rPr lang="en-GB" dirty="0"/>
              <a:t>+"."+</a:t>
            </a:r>
            <a:r>
              <a:rPr lang="en-GB" dirty="0" err="1"/>
              <a:t>dom</a:t>
            </a:r>
            <a:r>
              <a:rPr lang="en-GB" dirty="0"/>
              <a:t>);</a:t>
            </a:r>
            <a:br>
              <a:rPr lang="en-GB" dirty="0"/>
            </a:br>
            <a:r>
              <a:rPr lang="en-GB" dirty="0"/>
              <a:t>String </a:t>
            </a:r>
            <a:r>
              <a:rPr lang="en-GB" dirty="0" err="1"/>
              <a:t>url</a:t>
            </a:r>
            <a:r>
              <a:rPr lang="en-GB" dirty="0"/>
              <a:t> = </a:t>
            </a:r>
            <a:r>
              <a:rPr lang="en-GB" dirty="0" err="1"/>
              <a:t>newUrl.toString</a:t>
            </a:r>
            <a:r>
              <a:rPr lang="en-GB" dirty="0"/>
              <a:t>();</a:t>
            </a:r>
            <a:br>
              <a:rPr lang="en-GB" dirty="0"/>
            </a:br>
            <a:r>
              <a:rPr lang="en-GB" dirty="0"/>
              <a:t>if(</a:t>
            </a:r>
            <a:r>
              <a:rPr lang="en-GB" dirty="0" err="1"/>
              <a:t>webAddress</a:t>
            </a:r>
            <a:r>
              <a:rPr lang="en-GB" dirty="0"/>
              <a:t> != null)</a:t>
            </a:r>
            <a:br>
              <a:rPr lang="en-GB" dirty="0"/>
            </a:br>
            <a:r>
              <a:rPr lang="en-GB" dirty="0"/>
              <a:t>{</a:t>
            </a:r>
            <a:br>
              <a:rPr lang="en-GB" dirty="0"/>
            </a:br>
            <a:r>
              <a:rPr lang="en-GB" dirty="0"/>
              <a:t>// resource will be moved to another location</a:t>
            </a:r>
            <a:br>
              <a:rPr lang="en-GB" dirty="0"/>
            </a:br>
            <a:r>
              <a:rPr lang="en-GB" dirty="0" err="1"/>
              <a:t>response.setStatus</a:t>
            </a:r>
            <a:r>
              <a:rPr lang="en-GB" dirty="0"/>
              <a:t>(</a:t>
            </a:r>
            <a:r>
              <a:rPr lang="en-GB" dirty="0" err="1"/>
              <a:t>response.SC_MOVED_TEMPORARILY</a:t>
            </a:r>
            <a:r>
              <a:rPr lang="en-GB" dirty="0"/>
              <a:t>); </a:t>
            </a:r>
            <a:br>
              <a:rPr lang="en-GB" dirty="0"/>
            </a:br>
            <a:r>
              <a:rPr lang="en-GB" dirty="0" err="1"/>
              <a:t>response.setHeader</a:t>
            </a:r>
            <a:r>
              <a:rPr lang="en-GB" dirty="0"/>
              <a:t>("Location", </a:t>
            </a:r>
            <a:r>
              <a:rPr lang="en-GB" dirty="0" err="1"/>
              <a:t>url</a:t>
            </a:r>
            <a:r>
              <a:rPr lang="en-GB" dirty="0"/>
              <a:t>);</a:t>
            </a:r>
            <a:br>
              <a:rPr lang="en-GB" dirty="0"/>
            </a:br>
            <a:r>
              <a:rPr lang="en-GB" dirty="0"/>
              <a:t>}</a:t>
            </a:r>
            <a:br>
              <a:rPr lang="en-GB" dirty="0"/>
            </a:br>
            <a:r>
              <a:rPr lang="en-GB" dirty="0"/>
              <a:t>%&gt; </a:t>
            </a:r>
            <a:br>
              <a:rPr lang="en-GB" dirty="0"/>
            </a:br>
            <a:r>
              <a:rPr lang="en-GB" dirty="0"/>
              <a:t>&lt;/body&gt;</a:t>
            </a:r>
            <a:br>
              <a:rPr lang="en-GB" dirty="0"/>
            </a:br>
            <a:r>
              <a:rPr lang="en-GB" dirty="0"/>
              <a:t>&lt;/html&gt;</a:t>
            </a:r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12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How to validate and invalidate session in JSP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Lets understand this with the help of an example: In the below example we have three </a:t>
            </a:r>
            <a:r>
              <a:rPr lang="en-GB" dirty="0" err="1"/>
              <a:t>jsp</a:t>
            </a:r>
            <a:r>
              <a:rPr lang="en-GB" dirty="0"/>
              <a:t> pages.</a:t>
            </a:r>
          </a:p>
          <a:p>
            <a:pPr lvl="1"/>
            <a:r>
              <a:rPr lang="en-GB" b="1" dirty="0" err="1"/>
              <a:t>index.jsp</a:t>
            </a:r>
            <a:r>
              <a:rPr lang="en-GB" dirty="0"/>
              <a:t>: It is having four variables which are being stored in session object.</a:t>
            </a:r>
          </a:p>
          <a:p>
            <a:pPr lvl="1"/>
            <a:r>
              <a:rPr lang="en-GB" b="1" dirty="0" err="1"/>
              <a:t>display.jsp</a:t>
            </a:r>
            <a:r>
              <a:rPr lang="en-GB" dirty="0"/>
              <a:t>: It is fetching the attributes (variables) from session and displaying them.</a:t>
            </a:r>
          </a:p>
          <a:p>
            <a:pPr lvl="1"/>
            <a:r>
              <a:rPr lang="en-GB" b="1" dirty="0" err="1"/>
              <a:t>errorpage.jsp</a:t>
            </a:r>
            <a:r>
              <a:rPr lang="en-GB" dirty="0"/>
              <a:t>: It is first calling </a:t>
            </a:r>
            <a:r>
              <a:rPr lang="en-GB" dirty="0" err="1"/>
              <a:t>session.invalidate</a:t>
            </a:r>
            <a:r>
              <a:rPr lang="en-GB" dirty="0"/>
              <a:t>() in order to invalidate (make the session inactive) the session and then it has a logic to validate the session (checking whether the session is active or not).</a:t>
            </a:r>
          </a:p>
          <a:p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3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index1.jsp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&lt;% String </a:t>
            </a:r>
            <a:r>
              <a:rPr lang="en-GB" dirty="0" err="1"/>
              <a:t>firstname</a:t>
            </a:r>
            <a:r>
              <a:rPr lang="en-GB" dirty="0"/>
              <a:t>="Chaitanya"; String </a:t>
            </a:r>
            <a:r>
              <a:rPr lang="en-GB" dirty="0" err="1"/>
              <a:t>middlename</a:t>
            </a:r>
            <a:r>
              <a:rPr lang="en-GB" dirty="0"/>
              <a:t>="Pratap"; String </a:t>
            </a:r>
            <a:r>
              <a:rPr lang="en-GB" dirty="0" err="1"/>
              <a:t>lastname</a:t>
            </a:r>
            <a:r>
              <a:rPr lang="en-GB" dirty="0"/>
              <a:t>="Singh"; int age= 26; </a:t>
            </a:r>
            <a:r>
              <a:rPr lang="en-GB" dirty="0" err="1"/>
              <a:t>session.setAttribute</a:t>
            </a:r>
            <a:r>
              <a:rPr lang="en-GB" dirty="0"/>
              <a:t>( "</a:t>
            </a:r>
            <a:r>
              <a:rPr lang="en-GB" dirty="0" err="1"/>
              <a:t>fname</a:t>
            </a:r>
            <a:r>
              <a:rPr lang="en-GB" dirty="0"/>
              <a:t>", </a:t>
            </a:r>
            <a:r>
              <a:rPr lang="en-GB" dirty="0" err="1"/>
              <a:t>firstname</a:t>
            </a:r>
            <a:r>
              <a:rPr lang="en-GB" dirty="0"/>
              <a:t> ); </a:t>
            </a:r>
            <a:r>
              <a:rPr lang="en-GB" dirty="0" err="1"/>
              <a:t>session.setAttribute</a:t>
            </a:r>
            <a:r>
              <a:rPr lang="en-GB" dirty="0"/>
              <a:t>( "</a:t>
            </a:r>
            <a:r>
              <a:rPr lang="en-GB" dirty="0" err="1"/>
              <a:t>mname</a:t>
            </a:r>
            <a:r>
              <a:rPr lang="en-GB" dirty="0"/>
              <a:t>", </a:t>
            </a:r>
            <a:r>
              <a:rPr lang="en-GB" dirty="0" err="1"/>
              <a:t>middlename</a:t>
            </a:r>
            <a:r>
              <a:rPr lang="en-GB" dirty="0"/>
              <a:t> ); </a:t>
            </a:r>
            <a:r>
              <a:rPr lang="en-GB" dirty="0" err="1"/>
              <a:t>session.setAttribute</a:t>
            </a:r>
            <a:r>
              <a:rPr lang="en-GB" dirty="0"/>
              <a:t>( "</a:t>
            </a:r>
            <a:r>
              <a:rPr lang="en-GB" dirty="0" err="1"/>
              <a:t>lname</a:t>
            </a:r>
            <a:r>
              <a:rPr lang="en-GB" dirty="0"/>
              <a:t>", </a:t>
            </a:r>
            <a:r>
              <a:rPr lang="en-GB" dirty="0" err="1"/>
              <a:t>lastname</a:t>
            </a:r>
            <a:r>
              <a:rPr lang="en-GB" dirty="0"/>
              <a:t> ); </a:t>
            </a:r>
            <a:r>
              <a:rPr lang="en-GB" dirty="0" err="1"/>
              <a:t>session.setAttribute</a:t>
            </a:r>
            <a:r>
              <a:rPr lang="en-GB" dirty="0"/>
              <a:t>( "</a:t>
            </a:r>
            <a:r>
              <a:rPr lang="en-GB" dirty="0" err="1"/>
              <a:t>UAge</a:t>
            </a:r>
            <a:r>
              <a:rPr lang="en-GB" dirty="0"/>
              <a:t>", age ); %&gt; &lt;a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display.jsp</a:t>
            </a:r>
            <a:r>
              <a:rPr lang="en-GB" dirty="0"/>
              <a:t>"&gt;See Details&lt;/a&gt; &lt;a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errorpage.jsp</a:t>
            </a:r>
            <a:r>
              <a:rPr lang="en-GB" dirty="0"/>
              <a:t>"&gt;Invalidate Session&lt;/a&gt;</a:t>
            </a:r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88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display.jsp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&lt;%= </a:t>
            </a:r>
            <a:r>
              <a:rPr lang="en-GB" dirty="0" err="1"/>
              <a:t>session.getAttribute</a:t>
            </a:r>
            <a:r>
              <a:rPr lang="en-GB" dirty="0"/>
              <a:t>( "</a:t>
            </a:r>
            <a:r>
              <a:rPr lang="en-GB" dirty="0" err="1"/>
              <a:t>fname</a:t>
            </a:r>
            <a:r>
              <a:rPr lang="en-GB" dirty="0"/>
              <a:t>" ) %&gt; &lt;%= </a:t>
            </a:r>
            <a:r>
              <a:rPr lang="en-GB" dirty="0" err="1"/>
              <a:t>session.getAttribute</a:t>
            </a:r>
            <a:r>
              <a:rPr lang="en-GB" dirty="0"/>
              <a:t>( "</a:t>
            </a:r>
            <a:r>
              <a:rPr lang="en-GB" dirty="0" err="1"/>
              <a:t>mname</a:t>
            </a:r>
            <a:r>
              <a:rPr lang="en-GB" dirty="0"/>
              <a:t>" ) %&gt; &lt;%= </a:t>
            </a:r>
            <a:r>
              <a:rPr lang="en-GB" dirty="0" err="1"/>
              <a:t>session.getAttribute</a:t>
            </a:r>
            <a:r>
              <a:rPr lang="en-GB" dirty="0"/>
              <a:t>( "</a:t>
            </a:r>
            <a:r>
              <a:rPr lang="en-GB" dirty="0" err="1"/>
              <a:t>lname</a:t>
            </a:r>
            <a:r>
              <a:rPr lang="en-GB" dirty="0"/>
              <a:t>" ) %&gt; &lt;%= </a:t>
            </a:r>
            <a:r>
              <a:rPr lang="en-GB" dirty="0" err="1"/>
              <a:t>session.getAttribute</a:t>
            </a:r>
            <a:r>
              <a:rPr lang="en-GB" dirty="0"/>
              <a:t>( "</a:t>
            </a:r>
            <a:r>
              <a:rPr lang="en-GB" dirty="0" err="1"/>
              <a:t>UAge</a:t>
            </a:r>
            <a:r>
              <a:rPr lang="en-GB" dirty="0"/>
              <a:t>" ) %&gt;</a:t>
            </a:r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8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/>
              <a:t>errorpage.jsp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&lt;%</a:t>
            </a:r>
            <a:r>
              <a:rPr lang="en-GB" dirty="0" err="1"/>
              <a:t>session.invalidate</a:t>
            </a:r>
            <a:r>
              <a:rPr lang="en-GB" dirty="0"/>
              <a:t>();%&gt; &lt;% </a:t>
            </a:r>
            <a:r>
              <a:rPr lang="en-GB" dirty="0" err="1"/>
              <a:t>HttpSession</a:t>
            </a:r>
            <a:r>
              <a:rPr lang="en-GB" dirty="0"/>
              <a:t> </a:t>
            </a:r>
            <a:r>
              <a:rPr lang="en-GB" dirty="0" err="1"/>
              <a:t>nsession</a:t>
            </a:r>
            <a:r>
              <a:rPr lang="en-GB" dirty="0"/>
              <a:t> = </a:t>
            </a:r>
            <a:r>
              <a:rPr lang="en-GB" dirty="0" err="1"/>
              <a:t>request.getSession</a:t>
            </a:r>
            <a:r>
              <a:rPr lang="en-GB" dirty="0"/>
              <a:t>(false); if(</a:t>
            </a:r>
            <a:r>
              <a:rPr lang="en-GB" dirty="0" err="1"/>
              <a:t>nsession</a:t>
            </a:r>
            <a:r>
              <a:rPr lang="en-GB" dirty="0"/>
              <a:t>!=null) { String data=(String)</a:t>
            </a:r>
            <a:r>
              <a:rPr lang="en-GB" dirty="0" err="1"/>
              <a:t>session.getAttribute</a:t>
            </a:r>
            <a:r>
              <a:rPr lang="en-GB" dirty="0"/>
              <a:t>( "</a:t>
            </a:r>
            <a:r>
              <a:rPr lang="en-GB" dirty="0" err="1"/>
              <a:t>fname</a:t>
            </a:r>
            <a:r>
              <a:rPr lang="en-GB" dirty="0"/>
              <a:t>" ); </a:t>
            </a:r>
            <a:r>
              <a:rPr lang="en-GB" dirty="0" err="1"/>
              <a:t>out.println</a:t>
            </a:r>
            <a:r>
              <a:rPr lang="en-GB" dirty="0"/>
              <a:t>(data); } else </a:t>
            </a:r>
            <a:r>
              <a:rPr lang="en-GB" dirty="0" err="1"/>
              <a:t>out.println</a:t>
            </a:r>
            <a:r>
              <a:rPr lang="en-GB" dirty="0"/>
              <a:t>("Session is not active"); %&gt;</a:t>
            </a:r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47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JSP - Http Status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we will discuss the Http Status Codes in JSP. The format of the HTTP request and the HTTP response messages are similar and will have the following structure −</a:t>
            </a:r>
          </a:p>
          <a:p>
            <a:pPr lvl="1"/>
            <a:r>
              <a:rPr lang="en-GB" dirty="0"/>
              <a:t>An initial status line + CRLF (Carriage Return + Line Feed </a:t>
            </a:r>
            <a:r>
              <a:rPr lang="en-GB" dirty="0" err="1"/>
              <a:t>ie</a:t>
            </a:r>
            <a:r>
              <a:rPr lang="en-GB" dirty="0"/>
              <a:t>. New Line)</a:t>
            </a:r>
          </a:p>
          <a:p>
            <a:pPr lvl="1"/>
            <a:r>
              <a:rPr lang="en-GB" dirty="0"/>
              <a:t>Zero or more header lines + CRLF</a:t>
            </a:r>
          </a:p>
          <a:p>
            <a:pPr lvl="1"/>
            <a:r>
              <a:rPr lang="en-GB" dirty="0"/>
              <a:t>A blank line </a:t>
            </a:r>
            <a:r>
              <a:rPr lang="en-GB" dirty="0" err="1"/>
              <a:t>ie</a:t>
            </a:r>
            <a:r>
              <a:rPr lang="en-GB" dirty="0"/>
              <a:t>. a CRLF</a:t>
            </a:r>
          </a:p>
          <a:p>
            <a:pPr lvl="1"/>
            <a:r>
              <a:rPr lang="en-GB" dirty="0"/>
              <a:t>An optional message body like file, query data or query output.</a:t>
            </a:r>
          </a:p>
          <a:p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1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Example: A Server Response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HTTP/1.1 200 OK </a:t>
            </a:r>
          </a:p>
          <a:p>
            <a:r>
              <a:rPr lang="en-GB" dirty="0"/>
              <a:t>Content-Type: text/html </a:t>
            </a:r>
          </a:p>
          <a:p>
            <a:r>
              <a:rPr lang="en-GB" dirty="0"/>
              <a:t>Header2: ... </a:t>
            </a:r>
          </a:p>
          <a:p>
            <a:r>
              <a:rPr lang="en-GB" dirty="0"/>
              <a:t>... </a:t>
            </a:r>
          </a:p>
          <a:p>
            <a:r>
              <a:rPr lang="en-GB" dirty="0" err="1"/>
              <a:t>HeaderN</a:t>
            </a:r>
            <a:r>
              <a:rPr lang="en-GB" dirty="0"/>
              <a:t>: ... </a:t>
            </a:r>
          </a:p>
          <a:p>
            <a:r>
              <a:rPr lang="en-GB" dirty="0"/>
              <a:t>(Blank Line) </a:t>
            </a:r>
          </a:p>
          <a:p>
            <a:r>
              <a:rPr lang="en-GB" dirty="0"/>
              <a:t>&lt;!doctype ...&gt; </a:t>
            </a:r>
          </a:p>
          <a:p>
            <a:r>
              <a:rPr lang="en-GB" dirty="0"/>
              <a:t>&lt;html&gt; </a:t>
            </a:r>
          </a:p>
          <a:p>
            <a:r>
              <a:rPr lang="en-GB" dirty="0"/>
              <a:t>&lt;head&gt;</a:t>
            </a:r>
          </a:p>
          <a:p>
            <a:r>
              <a:rPr lang="en-GB" dirty="0"/>
              <a:t>...</a:t>
            </a:r>
          </a:p>
          <a:p>
            <a:r>
              <a:rPr lang="en-GB" dirty="0"/>
              <a:t>&lt;/head&gt; </a:t>
            </a:r>
          </a:p>
          <a:p>
            <a:r>
              <a:rPr lang="en-GB" dirty="0"/>
              <a:t>&lt;body&gt; </a:t>
            </a:r>
          </a:p>
          <a:p>
            <a:r>
              <a:rPr lang="en-GB" dirty="0"/>
              <a:t>... </a:t>
            </a:r>
          </a:p>
          <a:p>
            <a:r>
              <a:rPr lang="en-GB" dirty="0"/>
              <a:t>&lt;/body&gt; </a:t>
            </a:r>
          </a:p>
          <a:p>
            <a:r>
              <a:rPr lang="en-GB" dirty="0"/>
              <a:t>&lt;/html&gt;</a:t>
            </a:r>
          </a:p>
          <a:p>
            <a:r>
              <a:rPr lang="en-GB" dirty="0"/>
              <a:t>The status line consists of the </a:t>
            </a:r>
            <a:r>
              <a:rPr lang="en-GB" b="1" dirty="0"/>
              <a:t>HTTP version (HTTP/1.1 in the example)</a:t>
            </a:r>
            <a:r>
              <a:rPr lang="en-GB" dirty="0"/>
              <a:t>, a status code (200 in the example), and a very short message corresponding to the status code </a:t>
            </a:r>
            <a:r>
              <a:rPr lang="en-GB" b="1" dirty="0"/>
              <a:t>(OK in the example)</a:t>
            </a:r>
            <a:r>
              <a:rPr lang="en-GB" dirty="0"/>
              <a:t>.</a:t>
            </a:r>
            <a:endParaRPr lang="en-P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Wednesday, December 15, 2021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67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54" y="489439"/>
            <a:ext cx="8354891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HTTP Status Codes And Associated Messages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522430"/>
            <a:ext cx="20574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2C0BE9E-7442-DD47-901A-60415DB8007F}" type="datetime2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Wednesday, December 15, 2021</a:t>
            </a:fld>
            <a:endParaRPr lang="en-US" sz="1000">
              <a:solidFill>
                <a:srgbClr val="898989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522430"/>
            <a:ext cx="20574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000">
              <a:solidFill>
                <a:srgbClr val="898989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76901E9-D14A-4E4E-952F-E94E0A63EE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796277"/>
              </p:ext>
            </p:extLst>
          </p:nvPr>
        </p:nvGraphicFramePr>
        <p:xfrm>
          <a:off x="782276" y="2427541"/>
          <a:ext cx="7538124" cy="399764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196504">
                  <a:extLst>
                    <a:ext uri="{9D8B030D-6E8A-4147-A177-3AD203B41FA5}">
                      <a16:colId xmlns:a16="http://schemas.microsoft.com/office/drawing/2014/main" val="2768465048"/>
                    </a:ext>
                  </a:extLst>
                </a:gridCol>
                <a:gridCol w="2300822">
                  <a:extLst>
                    <a:ext uri="{9D8B030D-6E8A-4147-A177-3AD203B41FA5}">
                      <a16:colId xmlns:a16="http://schemas.microsoft.com/office/drawing/2014/main" val="2846539931"/>
                    </a:ext>
                  </a:extLst>
                </a:gridCol>
                <a:gridCol w="4040798">
                  <a:extLst>
                    <a:ext uri="{9D8B030D-6E8A-4147-A177-3AD203B41FA5}">
                      <a16:colId xmlns:a16="http://schemas.microsoft.com/office/drawing/2014/main" val="2296453035"/>
                    </a:ext>
                  </a:extLst>
                </a:gridCol>
              </a:tblGrid>
              <a:tr h="307016">
                <a:tc>
                  <a:txBody>
                    <a:bodyPr/>
                    <a:lstStyle/>
                    <a:p>
                      <a:pPr algn="ctr"/>
                      <a:r>
                        <a:rPr lang="en-GB" sz="1100" b="1" cap="none" spc="0">
                          <a:solidFill>
                            <a:schemeClr val="tx1"/>
                          </a:solidFill>
                          <a:effectLst/>
                        </a:rPr>
                        <a:t>Code</a:t>
                      </a:r>
                    </a:p>
                  </a:txBody>
                  <a:tcPr marL="45086" marR="28982" marT="12882" marB="966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cap="none" spc="0">
                          <a:solidFill>
                            <a:schemeClr val="tx1"/>
                          </a:solidFill>
                          <a:effectLst/>
                        </a:rPr>
                        <a:t>Message</a:t>
                      </a:r>
                    </a:p>
                  </a:txBody>
                  <a:tcPr marL="45086" marR="28982" marT="12882" marB="966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cap="none" spc="0">
                          <a:solidFill>
                            <a:schemeClr val="tx1"/>
                          </a:solidFill>
                          <a:effectLst/>
                        </a:rPr>
                        <a:t>Description</a:t>
                      </a:r>
                    </a:p>
                  </a:txBody>
                  <a:tcPr marL="45086" marR="28982" marT="12882" marB="9661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434728"/>
                  </a:ext>
                </a:extLst>
              </a:tr>
              <a:tr h="392894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Continue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Only a part of the request has been received by the server, but as long as it has not been rejected, the client should continue with the request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589165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101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Switching Protocols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server switches protocol.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280438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200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OK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request is OK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580179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201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Created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request is complete, and a new resource is created 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725004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202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Accepted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request is accepted for processing, but the processing is not complete.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131869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203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Non-authoritative Information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PK" sz="800" cap="none" spc="0">
                        <a:solidFill>
                          <a:schemeClr val="tx1"/>
                        </a:solidFill>
                      </a:endParaRP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211387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204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No Content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PK" sz="800" cap="none" spc="0">
                        <a:solidFill>
                          <a:schemeClr val="tx1"/>
                        </a:solidFill>
                      </a:endParaRP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113116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205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Reset Content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PK" sz="800" cap="none" spc="0">
                        <a:solidFill>
                          <a:schemeClr val="tx1"/>
                        </a:solidFill>
                      </a:endParaRP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858944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206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Partial Content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PK" sz="800" cap="none" spc="0">
                        <a:solidFill>
                          <a:schemeClr val="tx1"/>
                        </a:solidFill>
                      </a:endParaRP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198432"/>
                  </a:ext>
                </a:extLst>
              </a:tr>
              <a:tr h="392894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Multiple Choices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A link list; the user can select a link and go to that location. Maximum five addresses.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33244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301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Moved Permanently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requested page has moved to a new url.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790462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302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Found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requested page has moved temporarily to a new url.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190574"/>
                  </a:ext>
                </a:extLst>
              </a:tr>
              <a:tr h="264076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800" cap="none" spc="0">
                          <a:solidFill>
                            <a:schemeClr val="tx1"/>
                          </a:solidFill>
                          <a:effectLst/>
                        </a:rPr>
                        <a:t>303</a:t>
                      </a:r>
                    </a:p>
                  </a:txBody>
                  <a:tcPr marL="45086" marR="28982" marT="12882" marB="96613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cap="none" spc="0">
                          <a:solidFill>
                            <a:schemeClr val="tx1"/>
                          </a:solidFill>
                          <a:effectLst/>
                        </a:rPr>
                        <a:t>See Other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The requested page can be found under a different </a:t>
                      </a:r>
                      <a:r>
                        <a:rPr lang="en-GB" sz="800" cap="none" spc="0" err="1">
                          <a:solidFill>
                            <a:schemeClr val="tx1"/>
                          </a:solidFill>
                        </a:rPr>
                        <a:t>url</a:t>
                      </a:r>
                      <a:r>
                        <a:rPr lang="en-GB" sz="800" cap="none" spc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45086" marR="28982" marT="12882" marB="9661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750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850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9144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54" y="489439"/>
            <a:ext cx="8354891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HTTP Status Codes And Associated Messages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3300" y="1479733"/>
            <a:ext cx="20574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9141618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522430"/>
            <a:ext cx="20574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F2C0BE9E-7442-DD47-901A-60415DB8007F}" type="datetime2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Wednesday, December 15, 2021</a:t>
            </a:fld>
            <a:endParaRPr lang="en-US" sz="1000">
              <a:solidFill>
                <a:srgbClr val="898989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522430"/>
            <a:ext cx="2057400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6F15528-21DE-4FAA-801E-634DDDAF4B2B}" type="slidenum">
              <a:rPr lang="en-US" sz="10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000">
              <a:solidFill>
                <a:srgbClr val="898989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900CB58-F7A8-8541-A04B-8E81D1EC33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094051"/>
              </p:ext>
            </p:extLst>
          </p:nvPr>
        </p:nvGraphicFramePr>
        <p:xfrm>
          <a:off x="240030" y="2501254"/>
          <a:ext cx="8622616" cy="3850222"/>
        </p:xfrm>
        <a:graphic>
          <a:graphicData uri="http://schemas.openxmlformats.org/drawingml/2006/table">
            <a:tbl>
              <a:tblPr/>
              <a:tblGrid>
                <a:gridCol w="895626">
                  <a:extLst>
                    <a:ext uri="{9D8B030D-6E8A-4147-A177-3AD203B41FA5}">
                      <a16:colId xmlns:a16="http://schemas.microsoft.com/office/drawing/2014/main" val="1702381154"/>
                    </a:ext>
                  </a:extLst>
                </a:gridCol>
                <a:gridCol w="2497089">
                  <a:extLst>
                    <a:ext uri="{9D8B030D-6E8A-4147-A177-3AD203B41FA5}">
                      <a16:colId xmlns:a16="http://schemas.microsoft.com/office/drawing/2014/main" val="1257203674"/>
                    </a:ext>
                  </a:extLst>
                </a:gridCol>
                <a:gridCol w="5229901">
                  <a:extLst>
                    <a:ext uri="{9D8B030D-6E8A-4147-A177-3AD203B41FA5}">
                      <a16:colId xmlns:a16="http://schemas.microsoft.com/office/drawing/2014/main" val="4238926726"/>
                    </a:ext>
                  </a:extLst>
                </a:gridCol>
              </a:tblGrid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304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Not Modified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PK" sz="1100"/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320576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305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Use Proxy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PK" sz="1100"/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333008"/>
                  </a:ext>
                </a:extLst>
              </a:tr>
              <a:tr h="411430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306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i="1">
                          <a:effectLst/>
                        </a:rPr>
                        <a:t>Unused</a:t>
                      </a:r>
                      <a:endParaRPr lang="en-GB" sz="1100">
                        <a:effectLst/>
                      </a:endParaRP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This code was used in a previous version. It is no longer used, but the code is reserved.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519395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307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Temporary Redirect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requested page has moved temporarily to a new url.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4116063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400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Bad Request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server did not understand the request.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639539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401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Unauthorized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requested page needs a username and a password.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170117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402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Payment Required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/>
                        <a:t>You can not use this code yet.</a:t>
                      </a:r>
                      <a:endParaRPr lang="en-GB" sz="1100"/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798550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403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Forbidden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Access is forbidden to the requested page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0034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404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Not Found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server can not find the requested page.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4431577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405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Method Not Allowed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method specified in the request is not allowed.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344074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406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Not Acceptable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server can only generate a response that is not accepted by the client.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416750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407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Proxy Authentication Required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You must authenticate with a proxy server before this request can be served.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707419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408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Request Timeout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request took longer than the server was prepared to wait.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24895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409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Conflict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The request could not be completed because of a conflict.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314130"/>
                  </a:ext>
                </a:extLst>
              </a:tr>
              <a:tr h="245628">
                <a:tc>
                  <a:txBody>
                    <a:bodyPr/>
                    <a:lstStyle/>
                    <a:p>
                      <a:pPr algn="ctr" fontAlgn="ctr"/>
                      <a:r>
                        <a:rPr lang="en-PK" sz="1100">
                          <a:effectLst/>
                        </a:rPr>
                        <a:t>410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>
                          <a:effectLst/>
                        </a:rPr>
                        <a:t>Gone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requested page is no longer available.</a:t>
                      </a:r>
                    </a:p>
                  </a:txBody>
                  <a:tcPr marL="40032" marR="40032" marT="20016" marB="200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75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304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8462</TotalTime>
  <Words>1610</Words>
  <Application>Microsoft Macintosh PowerPoint</Application>
  <PresentationFormat>On-screen Show (4:3)</PresentationFormat>
  <Paragraphs>201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Enterprise Application Development With Java EE</vt:lpstr>
      <vt:lpstr>How to validate and invalidate session in JSP</vt:lpstr>
      <vt:lpstr>index1.jsp</vt:lpstr>
      <vt:lpstr>display.jsp</vt:lpstr>
      <vt:lpstr>errorpage.jsp</vt:lpstr>
      <vt:lpstr>JSP - Http Status Codes</vt:lpstr>
      <vt:lpstr>Example: A Server Response Header</vt:lpstr>
      <vt:lpstr>HTTP Status Codes And Associated Messages</vt:lpstr>
      <vt:lpstr>HTTP Status Codes And Associated Messages</vt:lpstr>
      <vt:lpstr>HTTP Status Codes And Associated Messages</vt:lpstr>
      <vt:lpstr>Methods to Set HTTP Status Code</vt:lpstr>
      <vt:lpstr>HTTP Status Code Example</vt:lpstr>
      <vt:lpstr>HTTP Status Code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Analysis of Algorithms</dc:title>
  <dc:creator>Genius Computers</dc:creator>
  <cp:lastModifiedBy>Qaiser Abbas</cp:lastModifiedBy>
  <cp:revision>724</cp:revision>
  <dcterms:created xsi:type="dcterms:W3CDTF">2006-08-16T00:00:00Z</dcterms:created>
  <dcterms:modified xsi:type="dcterms:W3CDTF">2021-12-15T17:36:59Z</dcterms:modified>
</cp:coreProperties>
</file>