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handoutMasterIdLst>
    <p:handoutMasterId r:id="rId24"/>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505"/>
    <p:restoredTop sz="94653" autoAdjust="0"/>
  </p:normalViewPr>
  <p:slideViewPr>
    <p:cSldViewPr>
      <p:cViewPr varScale="1">
        <p:scale>
          <a:sx n="87" d="100"/>
          <a:sy n="87" d="100"/>
        </p:scale>
        <p:origin x="1528" y="192"/>
      </p:cViewPr>
      <p:guideLst>
        <p:guide orient="horz" pos="2160"/>
        <p:guide pos="2880"/>
      </p:guideLst>
    </p:cSldViewPr>
  </p:slideViewPr>
  <p:outlineViewPr>
    <p:cViewPr>
      <p:scale>
        <a:sx n="33" d="100"/>
        <a:sy n="33" d="100"/>
      </p:scale>
      <p:origin x="0" y="-1828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1DE33CF-03D2-D845-9B66-54C183F57706}" type="datetimeFigureOut">
              <a:rPr lang="en-US" smtClean="0"/>
              <a:t>12/14/21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DF3E3F1-998E-B844-BAD5-044FB21D975A}" type="slidenum">
              <a:rPr lang="en-US" smtClean="0"/>
              <a:t>‹#›</a:t>
            </a:fld>
            <a:endParaRPr lang="en-US"/>
          </a:p>
        </p:txBody>
      </p:sp>
    </p:spTree>
    <p:extLst>
      <p:ext uri="{BB962C8B-B14F-4D97-AF65-F5344CB8AC3E}">
        <p14:creationId xmlns:p14="http://schemas.microsoft.com/office/powerpoint/2010/main" val="309298248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AFD456A-16B3-4F42-BA03-71460D57CD9B}" type="datetimeFigureOut">
              <a:rPr lang="en-US" smtClean="0"/>
              <a:t>12/14/21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817379E-8C79-4604-8348-0A0E201435DF}" type="slidenum">
              <a:rPr lang="en-US" smtClean="0"/>
              <a:t>‹#›</a:t>
            </a:fld>
            <a:endParaRPr lang="en-US"/>
          </a:p>
        </p:txBody>
      </p:sp>
    </p:spTree>
    <p:extLst>
      <p:ext uri="{BB962C8B-B14F-4D97-AF65-F5344CB8AC3E}">
        <p14:creationId xmlns:p14="http://schemas.microsoft.com/office/powerpoint/2010/main" val="352281147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82EA272-B6C1-4E48-86F0-6C7444639983}" type="datetime2">
              <a:rPr lang="en-US" smtClean="0"/>
              <a:t>Tuesday, December 14, 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0C40D09-82E4-EE43-BFE6-B18579467EA1}" type="datetime2">
              <a:rPr lang="en-US" smtClean="0"/>
              <a:t>Tuesday, December 14, 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5BDD94-F764-5F40-972D-3C0E93D5626B}" type="datetime2">
              <a:rPr lang="en-US" smtClean="0"/>
              <a:t>Tuesday, December 14, 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C0BE9E-7442-DD47-901A-60415DB8007F}" type="datetime2">
              <a:rPr lang="en-US" smtClean="0"/>
              <a:t>Tuesday, December 14, 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D78031-9569-8145-B561-C60B2B040D50}" type="datetime2">
              <a:rPr lang="en-US" smtClean="0"/>
              <a:t>Tuesday, December 14, 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11E8B3F-4022-2C49-A661-2419051C5B86}" type="datetime2">
              <a:rPr lang="en-US" smtClean="0"/>
              <a:t>Tuesday, December 14, 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F33F4A0-3335-9F4F-8D37-C6441CE065F1}" type="datetime2">
              <a:rPr lang="en-US" smtClean="0"/>
              <a:t>Tuesday, December 14, 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6CE245C-807E-BD42-92A0-8AFB59B09CB5}" type="datetime2">
              <a:rPr lang="en-US" smtClean="0"/>
              <a:t>Tuesday, December 14, 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20A583-F39A-B14C-9229-557053239F88}" type="datetime2">
              <a:rPr lang="en-US" smtClean="0"/>
              <a:t>Tuesday, December 14, 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51EDCBF-8BBA-A845-A69C-7248DAC6C6B2}" type="datetime2">
              <a:rPr lang="en-US" smtClean="0"/>
              <a:t>Tuesday, December 14, 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30588D5-F09C-5F42-9CBE-BB77FBDF424A}" type="datetime2">
              <a:rPr lang="en-US" smtClean="0"/>
              <a:t>Tuesday, December 14, 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288239-A63A-8048-AE18-2AA0D3A4A4E8}" type="datetime2">
              <a:rPr lang="en-US" smtClean="0"/>
              <a:t>Tuesday, December 14, 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t>Enterprise Application Development With Java EE</a:t>
            </a:r>
            <a:endParaRPr lang="en-US" dirty="0"/>
          </a:p>
        </p:txBody>
      </p:sp>
      <p:sp>
        <p:nvSpPr>
          <p:cNvPr id="3" name="Subtitle 2"/>
          <p:cNvSpPr>
            <a:spLocks noGrp="1"/>
          </p:cNvSpPr>
          <p:nvPr>
            <p:ph type="subTitle" idx="1"/>
          </p:nvPr>
        </p:nvSpPr>
        <p:spPr/>
        <p:txBody>
          <a:bodyPr>
            <a:normAutofit fontScale="85000" lnSpcReduction="20000"/>
          </a:bodyPr>
          <a:lstStyle/>
          <a:p>
            <a:r>
              <a:rPr lang="en-US" dirty="0"/>
              <a:t>Dr. Qaiser Abbas</a:t>
            </a:r>
          </a:p>
          <a:p>
            <a:r>
              <a:rPr lang="en-US" dirty="0"/>
              <a:t>Department of Computer Science &amp; IT, </a:t>
            </a:r>
          </a:p>
          <a:p>
            <a:r>
              <a:rPr lang="en-US" dirty="0"/>
              <a:t>University of Sargodha</a:t>
            </a:r>
          </a:p>
          <a:p>
            <a:r>
              <a:rPr lang="en-US" dirty="0"/>
              <a:t>qaiser.abbas@uos.edu.pk</a:t>
            </a:r>
          </a:p>
          <a:p>
            <a:endParaRPr lang="en-US" dirty="0"/>
          </a:p>
        </p:txBody>
      </p:sp>
      <p:sp>
        <p:nvSpPr>
          <p:cNvPr id="4" name="Date Placeholder 3"/>
          <p:cNvSpPr>
            <a:spLocks noGrp="1"/>
          </p:cNvSpPr>
          <p:nvPr>
            <p:ph type="dt" sz="half" idx="10"/>
          </p:nvPr>
        </p:nvSpPr>
        <p:spPr/>
        <p:txBody>
          <a:bodyPr/>
          <a:lstStyle/>
          <a:p>
            <a:fld id="{57854261-F0AE-F040-B763-8912A9D7B3E8}" type="datetime2">
              <a:rPr lang="en-US" smtClean="0"/>
              <a:t>Tuesday, December 14, 2021</a:t>
            </a:fld>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1</a:t>
            </a:fld>
            <a:endParaRPr lang="en-US"/>
          </a:p>
        </p:txBody>
      </p:sp>
    </p:spTree>
    <p:extLst>
      <p:ext uri="{BB962C8B-B14F-4D97-AF65-F5344CB8AC3E}">
        <p14:creationId xmlns:p14="http://schemas.microsoft.com/office/powerpoint/2010/main" val="38067257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5275B-72DA-9B4E-8D09-1A0E849B58CA}"/>
              </a:ext>
            </a:extLst>
          </p:cNvPr>
          <p:cNvSpPr>
            <a:spLocks noGrp="1"/>
          </p:cNvSpPr>
          <p:nvPr>
            <p:ph type="title"/>
          </p:nvPr>
        </p:nvSpPr>
        <p:spPr/>
        <p:txBody>
          <a:bodyPr>
            <a:normAutofit/>
          </a:bodyPr>
          <a:lstStyle/>
          <a:p>
            <a:r>
              <a:rPr lang="en-GB" b="1" dirty="0"/>
              <a:t>Session Implicit Object Example</a:t>
            </a:r>
          </a:p>
        </p:txBody>
      </p:sp>
      <p:sp>
        <p:nvSpPr>
          <p:cNvPr id="4" name="Date Placeholder 3">
            <a:extLst>
              <a:ext uri="{FF2B5EF4-FFF2-40B4-BE49-F238E27FC236}">
                <a16:creationId xmlns:a16="http://schemas.microsoft.com/office/drawing/2014/main" id="{53DA2321-64C2-3F4C-AB00-AD2914C7B265}"/>
              </a:ext>
            </a:extLst>
          </p:cNvPr>
          <p:cNvSpPr>
            <a:spLocks noGrp="1"/>
          </p:cNvSpPr>
          <p:nvPr>
            <p:ph type="dt" sz="half" idx="10"/>
          </p:nvPr>
        </p:nvSpPr>
        <p:spPr/>
        <p:txBody>
          <a:bodyPr/>
          <a:lstStyle/>
          <a:p>
            <a:fld id="{F2C0BE9E-7442-DD47-901A-60415DB8007F}" type="datetime2">
              <a:rPr lang="en-US" smtClean="0"/>
              <a:t>Tuesday, December 14, 2021</a:t>
            </a:fld>
            <a:endParaRPr lang="en-US"/>
          </a:p>
        </p:txBody>
      </p:sp>
      <p:sp>
        <p:nvSpPr>
          <p:cNvPr id="5" name="Slide Number Placeholder 4">
            <a:extLst>
              <a:ext uri="{FF2B5EF4-FFF2-40B4-BE49-F238E27FC236}">
                <a16:creationId xmlns:a16="http://schemas.microsoft.com/office/drawing/2014/main" id="{DC9D4205-A94A-484D-87E4-6FE42713526E}"/>
              </a:ext>
            </a:extLst>
          </p:cNvPr>
          <p:cNvSpPr>
            <a:spLocks noGrp="1"/>
          </p:cNvSpPr>
          <p:nvPr>
            <p:ph type="sldNum" sz="quarter" idx="12"/>
          </p:nvPr>
        </p:nvSpPr>
        <p:spPr/>
        <p:txBody>
          <a:bodyPr/>
          <a:lstStyle/>
          <a:p>
            <a:fld id="{B6F15528-21DE-4FAA-801E-634DDDAF4B2B}" type="slidenum">
              <a:rPr lang="en-US" smtClean="0"/>
              <a:pPr/>
              <a:t>10</a:t>
            </a:fld>
            <a:endParaRPr lang="en-US"/>
          </a:p>
        </p:txBody>
      </p:sp>
      <p:sp>
        <p:nvSpPr>
          <p:cNvPr id="3" name="Content Placeholder 2">
            <a:extLst>
              <a:ext uri="{FF2B5EF4-FFF2-40B4-BE49-F238E27FC236}">
                <a16:creationId xmlns:a16="http://schemas.microsoft.com/office/drawing/2014/main" id="{23D15C68-7705-EF43-B98C-74F6AEC1C0DD}"/>
              </a:ext>
            </a:extLst>
          </p:cNvPr>
          <p:cNvSpPr>
            <a:spLocks noGrp="1"/>
          </p:cNvSpPr>
          <p:nvPr>
            <p:ph idx="1"/>
          </p:nvPr>
        </p:nvSpPr>
        <p:spPr/>
        <p:txBody>
          <a:bodyPr>
            <a:normAutofit lnSpcReduction="10000"/>
          </a:bodyPr>
          <a:lstStyle/>
          <a:p>
            <a:r>
              <a:rPr lang="en-GB" dirty="0"/>
              <a:t>The below html page would display a text box along with a submit button. The submit action would transfer the control to </a:t>
            </a:r>
            <a:r>
              <a:rPr lang="en-GB" dirty="0" err="1"/>
              <a:t>session.jsp</a:t>
            </a:r>
            <a:r>
              <a:rPr lang="en-GB" dirty="0"/>
              <a:t> page.</a:t>
            </a:r>
          </a:p>
          <a:p>
            <a:r>
              <a:rPr lang="en-GB" u="sng" dirty="0" err="1"/>
              <a:t>index.html</a:t>
            </a:r>
            <a:endParaRPr lang="en-GB" u="sng" dirty="0"/>
          </a:p>
          <a:p>
            <a:pPr lvl="1"/>
            <a:r>
              <a:rPr lang="en-GB" dirty="0"/>
              <a:t>&lt;html&gt; &lt;head&gt; &lt;title&gt;Welcome Page: Enter your name&lt;/title&gt; &lt;/head&gt; &lt;body&gt; &lt;form action="</a:t>
            </a:r>
            <a:r>
              <a:rPr lang="en-GB" dirty="0" err="1"/>
              <a:t>session.jsp</a:t>
            </a:r>
            <a:r>
              <a:rPr lang="en-GB" dirty="0"/>
              <a:t>"&gt; &lt;input type="text" name="</a:t>
            </a:r>
            <a:r>
              <a:rPr lang="en-GB" dirty="0" err="1"/>
              <a:t>inputname</a:t>
            </a:r>
            <a:r>
              <a:rPr lang="en-GB" dirty="0"/>
              <a:t>"&gt; &lt;input type="submit" value="click here!!"&gt;&lt;</a:t>
            </a:r>
            <a:r>
              <a:rPr lang="en-GB" dirty="0" err="1"/>
              <a:t>br</a:t>
            </a:r>
            <a:r>
              <a:rPr lang="en-GB" dirty="0"/>
              <a:t>/&gt; &lt;/form&gt; &lt;/body&gt; &lt;/html&gt;</a:t>
            </a:r>
            <a:endParaRPr lang="en-PK" dirty="0"/>
          </a:p>
        </p:txBody>
      </p:sp>
    </p:spTree>
    <p:extLst>
      <p:ext uri="{BB962C8B-B14F-4D97-AF65-F5344CB8AC3E}">
        <p14:creationId xmlns:p14="http://schemas.microsoft.com/office/powerpoint/2010/main" val="17138800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5275B-72DA-9B4E-8D09-1A0E849B58CA}"/>
              </a:ext>
            </a:extLst>
          </p:cNvPr>
          <p:cNvSpPr>
            <a:spLocks noGrp="1"/>
          </p:cNvSpPr>
          <p:nvPr>
            <p:ph type="title"/>
          </p:nvPr>
        </p:nvSpPr>
        <p:spPr/>
        <p:txBody>
          <a:bodyPr>
            <a:normAutofit/>
          </a:bodyPr>
          <a:lstStyle/>
          <a:p>
            <a:r>
              <a:rPr lang="en-GB" b="1" dirty="0"/>
              <a:t>Session Implicit Object Example</a:t>
            </a:r>
          </a:p>
        </p:txBody>
      </p:sp>
      <p:sp>
        <p:nvSpPr>
          <p:cNvPr id="4" name="Date Placeholder 3">
            <a:extLst>
              <a:ext uri="{FF2B5EF4-FFF2-40B4-BE49-F238E27FC236}">
                <a16:creationId xmlns:a16="http://schemas.microsoft.com/office/drawing/2014/main" id="{53DA2321-64C2-3F4C-AB00-AD2914C7B265}"/>
              </a:ext>
            </a:extLst>
          </p:cNvPr>
          <p:cNvSpPr>
            <a:spLocks noGrp="1"/>
          </p:cNvSpPr>
          <p:nvPr>
            <p:ph type="dt" sz="half" idx="10"/>
          </p:nvPr>
        </p:nvSpPr>
        <p:spPr/>
        <p:txBody>
          <a:bodyPr/>
          <a:lstStyle/>
          <a:p>
            <a:fld id="{F2C0BE9E-7442-DD47-901A-60415DB8007F}" type="datetime2">
              <a:rPr lang="en-US" smtClean="0"/>
              <a:t>Tuesday, December 14, 2021</a:t>
            </a:fld>
            <a:endParaRPr lang="en-US"/>
          </a:p>
        </p:txBody>
      </p:sp>
      <p:sp>
        <p:nvSpPr>
          <p:cNvPr id="5" name="Slide Number Placeholder 4">
            <a:extLst>
              <a:ext uri="{FF2B5EF4-FFF2-40B4-BE49-F238E27FC236}">
                <a16:creationId xmlns:a16="http://schemas.microsoft.com/office/drawing/2014/main" id="{DC9D4205-A94A-484D-87E4-6FE42713526E}"/>
              </a:ext>
            </a:extLst>
          </p:cNvPr>
          <p:cNvSpPr>
            <a:spLocks noGrp="1"/>
          </p:cNvSpPr>
          <p:nvPr>
            <p:ph type="sldNum" sz="quarter" idx="12"/>
          </p:nvPr>
        </p:nvSpPr>
        <p:spPr/>
        <p:txBody>
          <a:bodyPr/>
          <a:lstStyle/>
          <a:p>
            <a:fld id="{B6F15528-21DE-4FAA-801E-634DDDAF4B2B}" type="slidenum">
              <a:rPr lang="en-US" smtClean="0"/>
              <a:pPr/>
              <a:t>11</a:t>
            </a:fld>
            <a:endParaRPr lang="en-US"/>
          </a:p>
        </p:txBody>
      </p:sp>
      <p:sp>
        <p:nvSpPr>
          <p:cNvPr id="3" name="Content Placeholder 2">
            <a:extLst>
              <a:ext uri="{FF2B5EF4-FFF2-40B4-BE49-F238E27FC236}">
                <a16:creationId xmlns:a16="http://schemas.microsoft.com/office/drawing/2014/main" id="{23D15C68-7705-EF43-B98C-74F6AEC1C0DD}"/>
              </a:ext>
            </a:extLst>
          </p:cNvPr>
          <p:cNvSpPr>
            <a:spLocks noGrp="1"/>
          </p:cNvSpPr>
          <p:nvPr>
            <p:ph idx="1"/>
          </p:nvPr>
        </p:nvSpPr>
        <p:spPr/>
        <p:txBody>
          <a:bodyPr>
            <a:normAutofit fontScale="85000" lnSpcReduction="10000"/>
          </a:bodyPr>
          <a:lstStyle/>
          <a:p>
            <a:r>
              <a:rPr lang="en-GB" dirty="0"/>
              <a:t>The </a:t>
            </a:r>
            <a:r>
              <a:rPr lang="en-GB" b="1" dirty="0" err="1"/>
              <a:t>session.jsp</a:t>
            </a:r>
            <a:r>
              <a:rPr lang="en-GB" dirty="0"/>
              <a:t> page displays the name which user has entered in the index page and it stores the the same variable in the </a:t>
            </a:r>
            <a:r>
              <a:rPr lang="en-GB" b="1" dirty="0"/>
              <a:t>session object</a:t>
            </a:r>
            <a:r>
              <a:rPr lang="en-GB" dirty="0"/>
              <a:t> so that it can be fetched on any page until the session becomes inactive.</a:t>
            </a:r>
          </a:p>
          <a:p>
            <a:r>
              <a:rPr lang="en-GB" u="sng" dirty="0" err="1"/>
              <a:t>session.jsp</a:t>
            </a:r>
            <a:endParaRPr lang="en-GB" u="sng" dirty="0"/>
          </a:p>
          <a:p>
            <a:pPr lvl="1"/>
            <a:r>
              <a:rPr lang="en-GB" dirty="0"/>
              <a:t>&lt;html&gt; &lt;head&gt; &lt;title&gt;Passing the input value to a session variable&lt;/title&gt; &lt;/head&gt; &lt;body&gt; &lt;% String </a:t>
            </a:r>
            <a:r>
              <a:rPr lang="en-GB" dirty="0" err="1"/>
              <a:t>uname</a:t>
            </a:r>
            <a:r>
              <a:rPr lang="en-GB" dirty="0"/>
              <a:t>=</a:t>
            </a:r>
            <a:r>
              <a:rPr lang="en-GB" dirty="0" err="1"/>
              <a:t>request.getParameter</a:t>
            </a:r>
            <a:r>
              <a:rPr lang="en-GB" dirty="0"/>
              <a:t>("</a:t>
            </a:r>
            <a:r>
              <a:rPr lang="en-GB" dirty="0" err="1"/>
              <a:t>inputname</a:t>
            </a:r>
            <a:r>
              <a:rPr lang="en-GB" dirty="0"/>
              <a:t>"); </a:t>
            </a:r>
            <a:r>
              <a:rPr lang="en-GB" dirty="0" err="1"/>
              <a:t>out.print</a:t>
            </a:r>
            <a:r>
              <a:rPr lang="en-GB" dirty="0"/>
              <a:t>("Welcome "+ </a:t>
            </a:r>
            <a:r>
              <a:rPr lang="en-GB" dirty="0" err="1"/>
              <a:t>uname</a:t>
            </a:r>
            <a:r>
              <a:rPr lang="en-GB" dirty="0"/>
              <a:t>); </a:t>
            </a:r>
            <a:r>
              <a:rPr lang="en-GB" dirty="0" err="1"/>
              <a:t>session.setAttribute</a:t>
            </a:r>
            <a:r>
              <a:rPr lang="en-GB" dirty="0"/>
              <a:t>("</a:t>
            </a:r>
            <a:r>
              <a:rPr lang="en-GB" dirty="0" err="1"/>
              <a:t>sessname</a:t>
            </a:r>
            <a:r>
              <a:rPr lang="en-GB" dirty="0"/>
              <a:t>",</a:t>
            </a:r>
            <a:r>
              <a:rPr lang="en-GB" dirty="0" err="1"/>
              <a:t>uname</a:t>
            </a:r>
            <a:r>
              <a:rPr lang="en-GB" dirty="0"/>
              <a:t>); %&gt; &lt;a </a:t>
            </a:r>
            <a:r>
              <a:rPr lang="en-GB" dirty="0" err="1"/>
              <a:t>href</a:t>
            </a:r>
            <a:r>
              <a:rPr lang="en-GB" dirty="0"/>
              <a:t>="</a:t>
            </a:r>
            <a:r>
              <a:rPr lang="en-GB" dirty="0" err="1"/>
              <a:t>output.jsp</a:t>
            </a:r>
            <a:r>
              <a:rPr lang="en-GB" dirty="0"/>
              <a:t>"&gt;Check Output Page Here &lt;/a&gt; &lt;/body&gt; &lt;/html&gt;</a:t>
            </a:r>
            <a:endParaRPr lang="en-PK" dirty="0"/>
          </a:p>
        </p:txBody>
      </p:sp>
    </p:spTree>
    <p:extLst>
      <p:ext uri="{BB962C8B-B14F-4D97-AF65-F5344CB8AC3E}">
        <p14:creationId xmlns:p14="http://schemas.microsoft.com/office/powerpoint/2010/main" val="40754650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5275B-72DA-9B4E-8D09-1A0E849B58CA}"/>
              </a:ext>
            </a:extLst>
          </p:cNvPr>
          <p:cNvSpPr>
            <a:spLocks noGrp="1"/>
          </p:cNvSpPr>
          <p:nvPr>
            <p:ph type="title"/>
          </p:nvPr>
        </p:nvSpPr>
        <p:spPr/>
        <p:txBody>
          <a:bodyPr>
            <a:normAutofit/>
          </a:bodyPr>
          <a:lstStyle/>
          <a:p>
            <a:r>
              <a:rPr lang="en-GB" b="1" dirty="0"/>
              <a:t>Session Implicit Object Example</a:t>
            </a:r>
          </a:p>
        </p:txBody>
      </p:sp>
      <p:sp>
        <p:nvSpPr>
          <p:cNvPr id="4" name="Date Placeholder 3">
            <a:extLst>
              <a:ext uri="{FF2B5EF4-FFF2-40B4-BE49-F238E27FC236}">
                <a16:creationId xmlns:a16="http://schemas.microsoft.com/office/drawing/2014/main" id="{53DA2321-64C2-3F4C-AB00-AD2914C7B265}"/>
              </a:ext>
            </a:extLst>
          </p:cNvPr>
          <p:cNvSpPr>
            <a:spLocks noGrp="1"/>
          </p:cNvSpPr>
          <p:nvPr>
            <p:ph type="dt" sz="half" idx="10"/>
          </p:nvPr>
        </p:nvSpPr>
        <p:spPr/>
        <p:txBody>
          <a:bodyPr/>
          <a:lstStyle/>
          <a:p>
            <a:fld id="{F2C0BE9E-7442-DD47-901A-60415DB8007F}" type="datetime2">
              <a:rPr lang="en-US" smtClean="0"/>
              <a:t>Tuesday, December 14, 2021</a:t>
            </a:fld>
            <a:endParaRPr lang="en-US"/>
          </a:p>
        </p:txBody>
      </p:sp>
      <p:sp>
        <p:nvSpPr>
          <p:cNvPr id="5" name="Slide Number Placeholder 4">
            <a:extLst>
              <a:ext uri="{FF2B5EF4-FFF2-40B4-BE49-F238E27FC236}">
                <a16:creationId xmlns:a16="http://schemas.microsoft.com/office/drawing/2014/main" id="{DC9D4205-A94A-484D-87E4-6FE42713526E}"/>
              </a:ext>
            </a:extLst>
          </p:cNvPr>
          <p:cNvSpPr>
            <a:spLocks noGrp="1"/>
          </p:cNvSpPr>
          <p:nvPr>
            <p:ph type="sldNum" sz="quarter" idx="12"/>
          </p:nvPr>
        </p:nvSpPr>
        <p:spPr/>
        <p:txBody>
          <a:bodyPr/>
          <a:lstStyle/>
          <a:p>
            <a:fld id="{B6F15528-21DE-4FAA-801E-634DDDAF4B2B}" type="slidenum">
              <a:rPr lang="en-US" smtClean="0"/>
              <a:pPr/>
              <a:t>12</a:t>
            </a:fld>
            <a:endParaRPr lang="en-US"/>
          </a:p>
        </p:txBody>
      </p:sp>
      <p:sp>
        <p:nvSpPr>
          <p:cNvPr id="3" name="Content Placeholder 2">
            <a:extLst>
              <a:ext uri="{FF2B5EF4-FFF2-40B4-BE49-F238E27FC236}">
                <a16:creationId xmlns:a16="http://schemas.microsoft.com/office/drawing/2014/main" id="{23D15C68-7705-EF43-B98C-74F6AEC1C0DD}"/>
              </a:ext>
            </a:extLst>
          </p:cNvPr>
          <p:cNvSpPr>
            <a:spLocks noGrp="1"/>
          </p:cNvSpPr>
          <p:nvPr>
            <p:ph idx="1"/>
          </p:nvPr>
        </p:nvSpPr>
        <p:spPr/>
        <p:txBody>
          <a:bodyPr>
            <a:normAutofit/>
          </a:bodyPr>
          <a:lstStyle/>
          <a:p>
            <a:r>
              <a:rPr lang="en-GB" dirty="0"/>
              <a:t>In this page we are fetching the variable’s value from session object and displaying it.</a:t>
            </a:r>
          </a:p>
          <a:p>
            <a:r>
              <a:rPr lang="en-GB" u="sng" dirty="0" err="1"/>
              <a:t>output.jsp</a:t>
            </a:r>
            <a:endParaRPr lang="en-GB" u="sng" dirty="0"/>
          </a:p>
          <a:p>
            <a:pPr lvl="1"/>
            <a:r>
              <a:rPr lang="en-GB" dirty="0"/>
              <a:t>&lt;html&gt; &lt;head&gt; &lt;title&gt;Output page: Fetching the value from session&lt;/title&gt; &lt;/head&gt; &lt;body&gt; &lt;% String name=(String)</a:t>
            </a:r>
            <a:r>
              <a:rPr lang="en-GB" dirty="0" err="1"/>
              <a:t>session.getAttribute</a:t>
            </a:r>
            <a:r>
              <a:rPr lang="en-GB" dirty="0"/>
              <a:t>("</a:t>
            </a:r>
            <a:r>
              <a:rPr lang="en-GB" dirty="0" err="1"/>
              <a:t>sessname</a:t>
            </a:r>
            <a:r>
              <a:rPr lang="en-GB" dirty="0"/>
              <a:t>"); </a:t>
            </a:r>
            <a:r>
              <a:rPr lang="en-GB" dirty="0" err="1"/>
              <a:t>out.print</a:t>
            </a:r>
            <a:r>
              <a:rPr lang="en-GB" dirty="0"/>
              <a:t>("Hello User: You have entered the name: "+name); %&gt; &lt;/body&gt; &lt;/html&gt;</a:t>
            </a:r>
            <a:endParaRPr lang="en-PK" dirty="0"/>
          </a:p>
        </p:txBody>
      </p:sp>
    </p:spTree>
    <p:extLst>
      <p:ext uri="{BB962C8B-B14F-4D97-AF65-F5344CB8AC3E}">
        <p14:creationId xmlns:p14="http://schemas.microsoft.com/office/powerpoint/2010/main" val="8834832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5275B-72DA-9B4E-8D09-1A0E849B58CA}"/>
              </a:ext>
            </a:extLst>
          </p:cNvPr>
          <p:cNvSpPr>
            <a:spLocks noGrp="1"/>
          </p:cNvSpPr>
          <p:nvPr>
            <p:ph type="title"/>
          </p:nvPr>
        </p:nvSpPr>
        <p:spPr/>
        <p:txBody>
          <a:bodyPr>
            <a:normAutofit/>
          </a:bodyPr>
          <a:lstStyle/>
          <a:p>
            <a:r>
              <a:rPr lang="en-GB" b="1" dirty="0"/>
              <a:t>Output</a:t>
            </a:r>
          </a:p>
        </p:txBody>
      </p:sp>
      <p:sp>
        <p:nvSpPr>
          <p:cNvPr id="4" name="Date Placeholder 3">
            <a:extLst>
              <a:ext uri="{FF2B5EF4-FFF2-40B4-BE49-F238E27FC236}">
                <a16:creationId xmlns:a16="http://schemas.microsoft.com/office/drawing/2014/main" id="{53DA2321-64C2-3F4C-AB00-AD2914C7B265}"/>
              </a:ext>
            </a:extLst>
          </p:cNvPr>
          <p:cNvSpPr>
            <a:spLocks noGrp="1"/>
          </p:cNvSpPr>
          <p:nvPr>
            <p:ph type="dt" sz="half" idx="10"/>
          </p:nvPr>
        </p:nvSpPr>
        <p:spPr/>
        <p:txBody>
          <a:bodyPr/>
          <a:lstStyle/>
          <a:p>
            <a:fld id="{F2C0BE9E-7442-DD47-901A-60415DB8007F}" type="datetime2">
              <a:rPr lang="en-US" smtClean="0"/>
              <a:t>Tuesday, December 14, 2021</a:t>
            </a:fld>
            <a:endParaRPr lang="en-US"/>
          </a:p>
        </p:txBody>
      </p:sp>
      <p:sp>
        <p:nvSpPr>
          <p:cNvPr id="5" name="Slide Number Placeholder 4">
            <a:extLst>
              <a:ext uri="{FF2B5EF4-FFF2-40B4-BE49-F238E27FC236}">
                <a16:creationId xmlns:a16="http://schemas.microsoft.com/office/drawing/2014/main" id="{DC9D4205-A94A-484D-87E4-6FE42713526E}"/>
              </a:ext>
            </a:extLst>
          </p:cNvPr>
          <p:cNvSpPr>
            <a:spLocks noGrp="1"/>
          </p:cNvSpPr>
          <p:nvPr>
            <p:ph type="sldNum" sz="quarter" idx="12"/>
          </p:nvPr>
        </p:nvSpPr>
        <p:spPr/>
        <p:txBody>
          <a:bodyPr/>
          <a:lstStyle/>
          <a:p>
            <a:fld id="{B6F15528-21DE-4FAA-801E-634DDDAF4B2B}" type="slidenum">
              <a:rPr lang="en-US" smtClean="0"/>
              <a:pPr/>
              <a:t>13</a:t>
            </a:fld>
            <a:endParaRPr lang="en-US" dirty="0"/>
          </a:p>
        </p:txBody>
      </p:sp>
      <p:sp>
        <p:nvSpPr>
          <p:cNvPr id="3" name="Content Placeholder 2">
            <a:extLst>
              <a:ext uri="{FF2B5EF4-FFF2-40B4-BE49-F238E27FC236}">
                <a16:creationId xmlns:a16="http://schemas.microsoft.com/office/drawing/2014/main" id="{23D15C68-7705-EF43-B98C-74F6AEC1C0DD}"/>
              </a:ext>
            </a:extLst>
          </p:cNvPr>
          <p:cNvSpPr>
            <a:spLocks noGrp="1"/>
          </p:cNvSpPr>
          <p:nvPr>
            <p:ph idx="1"/>
          </p:nvPr>
        </p:nvSpPr>
        <p:spPr/>
        <p:txBody>
          <a:bodyPr>
            <a:normAutofit/>
          </a:bodyPr>
          <a:lstStyle/>
          <a:p>
            <a:endParaRPr lang="en-PK" dirty="0"/>
          </a:p>
        </p:txBody>
      </p:sp>
      <p:pic>
        <p:nvPicPr>
          <p:cNvPr id="3074" name="Picture 2" descr="jsp-welcome-page">
            <a:extLst>
              <a:ext uri="{FF2B5EF4-FFF2-40B4-BE49-F238E27FC236}">
                <a16:creationId xmlns:a16="http://schemas.microsoft.com/office/drawing/2014/main" id="{2F80D8E9-20A8-0F4C-A389-A588497D47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513503"/>
            <a:ext cx="4052404" cy="2273300"/>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User-jsp-page">
            <a:extLst>
              <a:ext uri="{FF2B5EF4-FFF2-40B4-BE49-F238E27FC236}">
                <a16:creationId xmlns:a16="http://schemas.microsoft.com/office/drawing/2014/main" id="{E439A604-AD3A-6442-A6AD-4B9B4927108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41161" y="1565121"/>
            <a:ext cx="3960388" cy="2221681"/>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descr="output-screen">
            <a:extLst>
              <a:ext uri="{FF2B5EF4-FFF2-40B4-BE49-F238E27FC236}">
                <a16:creationId xmlns:a16="http://schemas.microsoft.com/office/drawing/2014/main" id="{9A5904EC-82CB-D64E-9D13-649D1CB404E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90800" y="3934285"/>
            <a:ext cx="4604979" cy="25832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876669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5275B-72DA-9B4E-8D09-1A0E849B58CA}"/>
              </a:ext>
            </a:extLst>
          </p:cNvPr>
          <p:cNvSpPr>
            <a:spLocks noGrp="1"/>
          </p:cNvSpPr>
          <p:nvPr>
            <p:ph type="title"/>
          </p:nvPr>
        </p:nvSpPr>
        <p:spPr/>
        <p:txBody>
          <a:bodyPr>
            <a:normAutofit/>
          </a:bodyPr>
          <a:lstStyle/>
          <a:p>
            <a:r>
              <a:rPr lang="en-GB" b="1" dirty="0"/>
              <a:t>JSP - Session Tracking</a:t>
            </a:r>
          </a:p>
        </p:txBody>
      </p:sp>
      <p:sp>
        <p:nvSpPr>
          <p:cNvPr id="4" name="Date Placeholder 3">
            <a:extLst>
              <a:ext uri="{FF2B5EF4-FFF2-40B4-BE49-F238E27FC236}">
                <a16:creationId xmlns:a16="http://schemas.microsoft.com/office/drawing/2014/main" id="{53DA2321-64C2-3F4C-AB00-AD2914C7B265}"/>
              </a:ext>
            </a:extLst>
          </p:cNvPr>
          <p:cNvSpPr>
            <a:spLocks noGrp="1"/>
          </p:cNvSpPr>
          <p:nvPr>
            <p:ph type="dt" sz="half" idx="10"/>
          </p:nvPr>
        </p:nvSpPr>
        <p:spPr/>
        <p:txBody>
          <a:bodyPr/>
          <a:lstStyle/>
          <a:p>
            <a:fld id="{F2C0BE9E-7442-DD47-901A-60415DB8007F}" type="datetime2">
              <a:rPr lang="en-US" smtClean="0"/>
              <a:t>Tuesday, December 14, 2021</a:t>
            </a:fld>
            <a:endParaRPr lang="en-US"/>
          </a:p>
        </p:txBody>
      </p:sp>
      <p:sp>
        <p:nvSpPr>
          <p:cNvPr id="5" name="Slide Number Placeholder 4">
            <a:extLst>
              <a:ext uri="{FF2B5EF4-FFF2-40B4-BE49-F238E27FC236}">
                <a16:creationId xmlns:a16="http://schemas.microsoft.com/office/drawing/2014/main" id="{DC9D4205-A94A-484D-87E4-6FE42713526E}"/>
              </a:ext>
            </a:extLst>
          </p:cNvPr>
          <p:cNvSpPr>
            <a:spLocks noGrp="1"/>
          </p:cNvSpPr>
          <p:nvPr>
            <p:ph type="sldNum" sz="quarter" idx="12"/>
          </p:nvPr>
        </p:nvSpPr>
        <p:spPr/>
        <p:txBody>
          <a:bodyPr/>
          <a:lstStyle/>
          <a:p>
            <a:fld id="{B6F15528-21DE-4FAA-801E-634DDDAF4B2B}" type="slidenum">
              <a:rPr lang="en-US" smtClean="0"/>
              <a:pPr/>
              <a:t>14</a:t>
            </a:fld>
            <a:endParaRPr lang="en-US" dirty="0"/>
          </a:p>
        </p:txBody>
      </p:sp>
      <p:sp>
        <p:nvSpPr>
          <p:cNvPr id="3" name="Content Placeholder 2">
            <a:extLst>
              <a:ext uri="{FF2B5EF4-FFF2-40B4-BE49-F238E27FC236}">
                <a16:creationId xmlns:a16="http://schemas.microsoft.com/office/drawing/2014/main" id="{23D15C68-7705-EF43-B98C-74F6AEC1C0DD}"/>
              </a:ext>
            </a:extLst>
          </p:cNvPr>
          <p:cNvSpPr>
            <a:spLocks noGrp="1"/>
          </p:cNvSpPr>
          <p:nvPr>
            <p:ph idx="1"/>
          </p:nvPr>
        </p:nvSpPr>
        <p:spPr/>
        <p:txBody>
          <a:bodyPr>
            <a:normAutofit fontScale="85000" lnSpcReduction="20000"/>
          </a:bodyPr>
          <a:lstStyle/>
          <a:p>
            <a:r>
              <a:rPr lang="en-GB" dirty="0"/>
              <a:t>we will discuss session tracking in JSP. HTTP is a "stateless" protocol which means each time a client retrieves a Webpage, the client opens a separate connection to the Web server and the server automatically does not keep any record of previous client request.</a:t>
            </a:r>
          </a:p>
          <a:p>
            <a:r>
              <a:rPr lang="en-GB" b="1" dirty="0"/>
              <a:t>Cookies</a:t>
            </a:r>
          </a:p>
          <a:p>
            <a:pPr lvl="1"/>
            <a:r>
              <a:rPr lang="en-GB" dirty="0"/>
              <a:t>A webserver can assign a unique session ID as a cookie to each web client and for subsequent requests from the client they can be recognized using the received cookie.</a:t>
            </a:r>
          </a:p>
          <a:p>
            <a:pPr lvl="1"/>
            <a:r>
              <a:rPr lang="en-GB" dirty="0"/>
              <a:t>This may not be an effective way as the browser at times does not support a cookie. It is not recommended to use this procedure to maintain the sessions.</a:t>
            </a:r>
          </a:p>
          <a:p>
            <a:pPr lvl="1"/>
            <a:endParaRPr lang="en-GB" b="1" dirty="0"/>
          </a:p>
        </p:txBody>
      </p:sp>
    </p:spTree>
    <p:extLst>
      <p:ext uri="{BB962C8B-B14F-4D97-AF65-F5344CB8AC3E}">
        <p14:creationId xmlns:p14="http://schemas.microsoft.com/office/powerpoint/2010/main" val="15407782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5275B-72DA-9B4E-8D09-1A0E849B58CA}"/>
              </a:ext>
            </a:extLst>
          </p:cNvPr>
          <p:cNvSpPr>
            <a:spLocks noGrp="1"/>
          </p:cNvSpPr>
          <p:nvPr>
            <p:ph type="title"/>
          </p:nvPr>
        </p:nvSpPr>
        <p:spPr/>
        <p:txBody>
          <a:bodyPr>
            <a:normAutofit/>
          </a:bodyPr>
          <a:lstStyle/>
          <a:p>
            <a:r>
              <a:rPr lang="en-GB" b="1" dirty="0"/>
              <a:t>JSP - Session Tracking</a:t>
            </a:r>
          </a:p>
        </p:txBody>
      </p:sp>
      <p:sp>
        <p:nvSpPr>
          <p:cNvPr id="4" name="Date Placeholder 3">
            <a:extLst>
              <a:ext uri="{FF2B5EF4-FFF2-40B4-BE49-F238E27FC236}">
                <a16:creationId xmlns:a16="http://schemas.microsoft.com/office/drawing/2014/main" id="{53DA2321-64C2-3F4C-AB00-AD2914C7B265}"/>
              </a:ext>
            </a:extLst>
          </p:cNvPr>
          <p:cNvSpPr>
            <a:spLocks noGrp="1"/>
          </p:cNvSpPr>
          <p:nvPr>
            <p:ph type="dt" sz="half" idx="10"/>
          </p:nvPr>
        </p:nvSpPr>
        <p:spPr/>
        <p:txBody>
          <a:bodyPr/>
          <a:lstStyle/>
          <a:p>
            <a:fld id="{F2C0BE9E-7442-DD47-901A-60415DB8007F}" type="datetime2">
              <a:rPr lang="en-US" smtClean="0"/>
              <a:t>Tuesday, December 14, 2021</a:t>
            </a:fld>
            <a:endParaRPr lang="en-US"/>
          </a:p>
        </p:txBody>
      </p:sp>
      <p:sp>
        <p:nvSpPr>
          <p:cNvPr id="5" name="Slide Number Placeholder 4">
            <a:extLst>
              <a:ext uri="{FF2B5EF4-FFF2-40B4-BE49-F238E27FC236}">
                <a16:creationId xmlns:a16="http://schemas.microsoft.com/office/drawing/2014/main" id="{DC9D4205-A94A-484D-87E4-6FE42713526E}"/>
              </a:ext>
            </a:extLst>
          </p:cNvPr>
          <p:cNvSpPr>
            <a:spLocks noGrp="1"/>
          </p:cNvSpPr>
          <p:nvPr>
            <p:ph type="sldNum" sz="quarter" idx="12"/>
          </p:nvPr>
        </p:nvSpPr>
        <p:spPr/>
        <p:txBody>
          <a:bodyPr/>
          <a:lstStyle/>
          <a:p>
            <a:fld id="{B6F15528-21DE-4FAA-801E-634DDDAF4B2B}" type="slidenum">
              <a:rPr lang="en-US" smtClean="0"/>
              <a:pPr/>
              <a:t>15</a:t>
            </a:fld>
            <a:endParaRPr lang="en-US" dirty="0"/>
          </a:p>
        </p:txBody>
      </p:sp>
      <p:sp>
        <p:nvSpPr>
          <p:cNvPr id="3" name="Content Placeholder 2">
            <a:extLst>
              <a:ext uri="{FF2B5EF4-FFF2-40B4-BE49-F238E27FC236}">
                <a16:creationId xmlns:a16="http://schemas.microsoft.com/office/drawing/2014/main" id="{23D15C68-7705-EF43-B98C-74F6AEC1C0DD}"/>
              </a:ext>
            </a:extLst>
          </p:cNvPr>
          <p:cNvSpPr>
            <a:spLocks noGrp="1"/>
          </p:cNvSpPr>
          <p:nvPr>
            <p:ph idx="1"/>
          </p:nvPr>
        </p:nvSpPr>
        <p:spPr/>
        <p:txBody>
          <a:bodyPr>
            <a:normAutofit fontScale="85000" lnSpcReduction="20000"/>
          </a:bodyPr>
          <a:lstStyle/>
          <a:p>
            <a:r>
              <a:rPr lang="en-GB" b="1" dirty="0"/>
              <a:t>Hidden Form Fields</a:t>
            </a:r>
          </a:p>
          <a:p>
            <a:pPr lvl="1"/>
            <a:r>
              <a:rPr lang="en-GB" dirty="0"/>
              <a:t>A web server can send a hidden HTML form field along with a unique session ID as follows −</a:t>
            </a:r>
          </a:p>
          <a:p>
            <a:pPr lvl="1"/>
            <a:r>
              <a:rPr lang="en-GB" dirty="0"/>
              <a:t>&lt;input type = "hidden" name = "</a:t>
            </a:r>
            <a:r>
              <a:rPr lang="en-GB" dirty="0" err="1"/>
              <a:t>sessionid</a:t>
            </a:r>
            <a:r>
              <a:rPr lang="en-GB" dirty="0"/>
              <a:t>" value = "12345"&gt; </a:t>
            </a:r>
          </a:p>
          <a:p>
            <a:pPr lvl="1"/>
            <a:r>
              <a:rPr lang="en-GB" dirty="0"/>
              <a:t>This entry means that, when the form is submitted, the specified name and value are automatically included in the </a:t>
            </a:r>
            <a:r>
              <a:rPr lang="en-GB" b="1" dirty="0"/>
              <a:t>GET</a:t>
            </a:r>
            <a:r>
              <a:rPr lang="en-GB" dirty="0"/>
              <a:t> or the </a:t>
            </a:r>
            <a:r>
              <a:rPr lang="en-GB" b="1" dirty="0"/>
              <a:t>POST</a:t>
            </a:r>
            <a:r>
              <a:rPr lang="en-GB" dirty="0"/>
              <a:t> data. Each time the web browser sends the request back, the </a:t>
            </a:r>
            <a:r>
              <a:rPr lang="en-GB" b="1" dirty="0" err="1"/>
              <a:t>session_id</a:t>
            </a:r>
            <a:r>
              <a:rPr lang="en-GB" dirty="0"/>
              <a:t> value can be used to keep the track of different web browsers.</a:t>
            </a:r>
          </a:p>
          <a:p>
            <a:pPr lvl="1"/>
            <a:r>
              <a:rPr lang="en-GB" dirty="0"/>
              <a:t>This can be an effective way of keeping track of the session but clicking on a regular (&lt;A HREF...&gt;) hypertext link does not result in a form submission, so hidden form fields also cannot support general session tracking.</a:t>
            </a:r>
          </a:p>
          <a:p>
            <a:pPr lvl="1"/>
            <a:endParaRPr lang="en-GB" b="1" dirty="0"/>
          </a:p>
        </p:txBody>
      </p:sp>
    </p:spTree>
    <p:extLst>
      <p:ext uri="{BB962C8B-B14F-4D97-AF65-F5344CB8AC3E}">
        <p14:creationId xmlns:p14="http://schemas.microsoft.com/office/powerpoint/2010/main" val="11883160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5275B-72DA-9B4E-8D09-1A0E849B58CA}"/>
              </a:ext>
            </a:extLst>
          </p:cNvPr>
          <p:cNvSpPr>
            <a:spLocks noGrp="1"/>
          </p:cNvSpPr>
          <p:nvPr>
            <p:ph type="title"/>
          </p:nvPr>
        </p:nvSpPr>
        <p:spPr/>
        <p:txBody>
          <a:bodyPr>
            <a:normAutofit/>
          </a:bodyPr>
          <a:lstStyle/>
          <a:p>
            <a:r>
              <a:rPr lang="en-GB" b="1" dirty="0"/>
              <a:t>JSP - Session Tracking</a:t>
            </a:r>
          </a:p>
        </p:txBody>
      </p:sp>
      <p:sp>
        <p:nvSpPr>
          <p:cNvPr id="4" name="Date Placeholder 3">
            <a:extLst>
              <a:ext uri="{FF2B5EF4-FFF2-40B4-BE49-F238E27FC236}">
                <a16:creationId xmlns:a16="http://schemas.microsoft.com/office/drawing/2014/main" id="{53DA2321-64C2-3F4C-AB00-AD2914C7B265}"/>
              </a:ext>
            </a:extLst>
          </p:cNvPr>
          <p:cNvSpPr>
            <a:spLocks noGrp="1"/>
          </p:cNvSpPr>
          <p:nvPr>
            <p:ph type="dt" sz="half" idx="10"/>
          </p:nvPr>
        </p:nvSpPr>
        <p:spPr/>
        <p:txBody>
          <a:bodyPr/>
          <a:lstStyle/>
          <a:p>
            <a:fld id="{F2C0BE9E-7442-DD47-901A-60415DB8007F}" type="datetime2">
              <a:rPr lang="en-US" smtClean="0"/>
              <a:t>Tuesday, December 14, 2021</a:t>
            </a:fld>
            <a:endParaRPr lang="en-US"/>
          </a:p>
        </p:txBody>
      </p:sp>
      <p:sp>
        <p:nvSpPr>
          <p:cNvPr id="5" name="Slide Number Placeholder 4">
            <a:extLst>
              <a:ext uri="{FF2B5EF4-FFF2-40B4-BE49-F238E27FC236}">
                <a16:creationId xmlns:a16="http://schemas.microsoft.com/office/drawing/2014/main" id="{DC9D4205-A94A-484D-87E4-6FE42713526E}"/>
              </a:ext>
            </a:extLst>
          </p:cNvPr>
          <p:cNvSpPr>
            <a:spLocks noGrp="1"/>
          </p:cNvSpPr>
          <p:nvPr>
            <p:ph type="sldNum" sz="quarter" idx="12"/>
          </p:nvPr>
        </p:nvSpPr>
        <p:spPr/>
        <p:txBody>
          <a:bodyPr/>
          <a:lstStyle/>
          <a:p>
            <a:fld id="{B6F15528-21DE-4FAA-801E-634DDDAF4B2B}" type="slidenum">
              <a:rPr lang="en-US" smtClean="0"/>
              <a:pPr/>
              <a:t>16</a:t>
            </a:fld>
            <a:endParaRPr lang="en-US" dirty="0"/>
          </a:p>
        </p:txBody>
      </p:sp>
      <p:sp>
        <p:nvSpPr>
          <p:cNvPr id="3" name="Content Placeholder 2">
            <a:extLst>
              <a:ext uri="{FF2B5EF4-FFF2-40B4-BE49-F238E27FC236}">
                <a16:creationId xmlns:a16="http://schemas.microsoft.com/office/drawing/2014/main" id="{23D15C68-7705-EF43-B98C-74F6AEC1C0DD}"/>
              </a:ext>
            </a:extLst>
          </p:cNvPr>
          <p:cNvSpPr>
            <a:spLocks noGrp="1"/>
          </p:cNvSpPr>
          <p:nvPr>
            <p:ph idx="1"/>
          </p:nvPr>
        </p:nvSpPr>
        <p:spPr/>
        <p:txBody>
          <a:bodyPr>
            <a:normAutofit fontScale="85000" lnSpcReduction="20000"/>
          </a:bodyPr>
          <a:lstStyle/>
          <a:p>
            <a:r>
              <a:rPr lang="en-GB" b="1" dirty="0"/>
              <a:t>URL Rewriting</a:t>
            </a:r>
          </a:p>
          <a:p>
            <a:pPr lvl="1"/>
            <a:r>
              <a:rPr lang="en-GB" dirty="0"/>
              <a:t>You can append some extra data at the end of each URL. This data identifies the session; the server can associate that session identifier with the data it has stored about that session.</a:t>
            </a:r>
          </a:p>
          <a:p>
            <a:pPr lvl="1"/>
            <a:r>
              <a:rPr lang="en-GB" dirty="0"/>
              <a:t>For example, with </a:t>
            </a:r>
            <a:r>
              <a:rPr lang="en-GB" b="1" dirty="0"/>
              <a:t>http://</a:t>
            </a:r>
            <a:r>
              <a:rPr lang="en-GB" b="1" dirty="0" err="1"/>
              <a:t>tutorialspoint.com</a:t>
            </a:r>
            <a:r>
              <a:rPr lang="en-GB" b="1" dirty="0"/>
              <a:t>/</a:t>
            </a:r>
            <a:r>
              <a:rPr lang="en-GB" b="1" dirty="0" err="1"/>
              <a:t>file.htm;sessionid</a:t>
            </a:r>
            <a:r>
              <a:rPr lang="en-GB" b="1" dirty="0"/>
              <a:t>=12345</a:t>
            </a:r>
            <a:r>
              <a:rPr lang="en-GB" dirty="0"/>
              <a:t>, the session identifier is attached as </a:t>
            </a:r>
            <a:r>
              <a:rPr lang="en-GB" b="1" dirty="0" err="1"/>
              <a:t>sessionid</a:t>
            </a:r>
            <a:r>
              <a:rPr lang="en-GB" b="1" dirty="0"/>
              <a:t> = 12345</a:t>
            </a:r>
            <a:r>
              <a:rPr lang="en-GB" dirty="0"/>
              <a:t> which can be accessed at the web server to identify the client.</a:t>
            </a:r>
          </a:p>
          <a:p>
            <a:pPr lvl="1"/>
            <a:r>
              <a:rPr lang="en-GB" dirty="0"/>
              <a:t>URL rewriting is a better way to maintain sessions and works for the browsers when they don't support cookies. The drawback here is that you will have to generate every URL dynamically to assign a session ID though page is a simple static HTML page.</a:t>
            </a:r>
            <a:endParaRPr lang="en-GB" b="1" dirty="0"/>
          </a:p>
        </p:txBody>
      </p:sp>
    </p:spTree>
    <p:extLst>
      <p:ext uri="{BB962C8B-B14F-4D97-AF65-F5344CB8AC3E}">
        <p14:creationId xmlns:p14="http://schemas.microsoft.com/office/powerpoint/2010/main" val="39316204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5275B-72DA-9B4E-8D09-1A0E849B58CA}"/>
              </a:ext>
            </a:extLst>
          </p:cNvPr>
          <p:cNvSpPr>
            <a:spLocks noGrp="1"/>
          </p:cNvSpPr>
          <p:nvPr>
            <p:ph type="title"/>
          </p:nvPr>
        </p:nvSpPr>
        <p:spPr/>
        <p:txBody>
          <a:bodyPr>
            <a:normAutofit/>
          </a:bodyPr>
          <a:lstStyle/>
          <a:p>
            <a:r>
              <a:rPr lang="en-GB" b="1" dirty="0"/>
              <a:t>JSP - Session Tracking</a:t>
            </a:r>
          </a:p>
        </p:txBody>
      </p:sp>
      <p:sp>
        <p:nvSpPr>
          <p:cNvPr id="4" name="Date Placeholder 3">
            <a:extLst>
              <a:ext uri="{FF2B5EF4-FFF2-40B4-BE49-F238E27FC236}">
                <a16:creationId xmlns:a16="http://schemas.microsoft.com/office/drawing/2014/main" id="{53DA2321-64C2-3F4C-AB00-AD2914C7B265}"/>
              </a:ext>
            </a:extLst>
          </p:cNvPr>
          <p:cNvSpPr>
            <a:spLocks noGrp="1"/>
          </p:cNvSpPr>
          <p:nvPr>
            <p:ph type="dt" sz="half" idx="10"/>
          </p:nvPr>
        </p:nvSpPr>
        <p:spPr/>
        <p:txBody>
          <a:bodyPr/>
          <a:lstStyle/>
          <a:p>
            <a:fld id="{F2C0BE9E-7442-DD47-901A-60415DB8007F}" type="datetime2">
              <a:rPr lang="en-US" smtClean="0"/>
              <a:t>Tuesday, December 14, 2021</a:t>
            </a:fld>
            <a:endParaRPr lang="en-US"/>
          </a:p>
        </p:txBody>
      </p:sp>
      <p:sp>
        <p:nvSpPr>
          <p:cNvPr id="5" name="Slide Number Placeholder 4">
            <a:extLst>
              <a:ext uri="{FF2B5EF4-FFF2-40B4-BE49-F238E27FC236}">
                <a16:creationId xmlns:a16="http://schemas.microsoft.com/office/drawing/2014/main" id="{DC9D4205-A94A-484D-87E4-6FE42713526E}"/>
              </a:ext>
            </a:extLst>
          </p:cNvPr>
          <p:cNvSpPr>
            <a:spLocks noGrp="1"/>
          </p:cNvSpPr>
          <p:nvPr>
            <p:ph type="sldNum" sz="quarter" idx="12"/>
          </p:nvPr>
        </p:nvSpPr>
        <p:spPr/>
        <p:txBody>
          <a:bodyPr/>
          <a:lstStyle/>
          <a:p>
            <a:fld id="{B6F15528-21DE-4FAA-801E-634DDDAF4B2B}" type="slidenum">
              <a:rPr lang="en-US" smtClean="0"/>
              <a:pPr/>
              <a:t>17</a:t>
            </a:fld>
            <a:endParaRPr lang="en-US" dirty="0"/>
          </a:p>
        </p:txBody>
      </p:sp>
      <p:sp>
        <p:nvSpPr>
          <p:cNvPr id="3" name="Content Placeholder 2">
            <a:extLst>
              <a:ext uri="{FF2B5EF4-FFF2-40B4-BE49-F238E27FC236}">
                <a16:creationId xmlns:a16="http://schemas.microsoft.com/office/drawing/2014/main" id="{23D15C68-7705-EF43-B98C-74F6AEC1C0DD}"/>
              </a:ext>
            </a:extLst>
          </p:cNvPr>
          <p:cNvSpPr>
            <a:spLocks noGrp="1"/>
          </p:cNvSpPr>
          <p:nvPr>
            <p:ph idx="1"/>
          </p:nvPr>
        </p:nvSpPr>
        <p:spPr/>
        <p:txBody>
          <a:bodyPr>
            <a:normAutofit/>
          </a:bodyPr>
          <a:lstStyle/>
          <a:p>
            <a:r>
              <a:rPr lang="en-GB" b="1" dirty="0"/>
              <a:t>Session Object:</a:t>
            </a:r>
          </a:p>
          <a:p>
            <a:pPr lvl="1"/>
            <a:r>
              <a:rPr lang="en-GB" dirty="0"/>
              <a:t>By default, JSPs have session tracking enabled and a new </a:t>
            </a:r>
            <a:r>
              <a:rPr lang="en-GB" dirty="0" err="1"/>
              <a:t>HttpSession</a:t>
            </a:r>
            <a:r>
              <a:rPr lang="en-GB" dirty="0"/>
              <a:t> object is instantiated for each new client automatically. Disabling session tracking requires explicitly turning it off by setting the page directive session attribute to false as follows −</a:t>
            </a:r>
          </a:p>
          <a:p>
            <a:pPr lvl="1"/>
            <a:r>
              <a:rPr lang="en-GB" dirty="0"/>
              <a:t>&lt;%@ page session = "false" %&gt;</a:t>
            </a:r>
            <a:endParaRPr lang="en-GB" b="1" dirty="0"/>
          </a:p>
        </p:txBody>
      </p:sp>
    </p:spTree>
    <p:extLst>
      <p:ext uri="{BB962C8B-B14F-4D97-AF65-F5344CB8AC3E}">
        <p14:creationId xmlns:p14="http://schemas.microsoft.com/office/powerpoint/2010/main" val="36956353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5275B-72DA-9B4E-8D09-1A0E849B58CA}"/>
              </a:ext>
            </a:extLst>
          </p:cNvPr>
          <p:cNvSpPr>
            <a:spLocks noGrp="1"/>
          </p:cNvSpPr>
          <p:nvPr>
            <p:ph type="title"/>
          </p:nvPr>
        </p:nvSpPr>
        <p:spPr/>
        <p:txBody>
          <a:bodyPr>
            <a:normAutofit/>
          </a:bodyPr>
          <a:lstStyle/>
          <a:p>
            <a:r>
              <a:rPr lang="en-GB" b="1" dirty="0"/>
              <a:t>Session Tracking Example</a:t>
            </a:r>
          </a:p>
        </p:txBody>
      </p:sp>
      <p:sp>
        <p:nvSpPr>
          <p:cNvPr id="4" name="Date Placeholder 3">
            <a:extLst>
              <a:ext uri="{FF2B5EF4-FFF2-40B4-BE49-F238E27FC236}">
                <a16:creationId xmlns:a16="http://schemas.microsoft.com/office/drawing/2014/main" id="{53DA2321-64C2-3F4C-AB00-AD2914C7B265}"/>
              </a:ext>
            </a:extLst>
          </p:cNvPr>
          <p:cNvSpPr>
            <a:spLocks noGrp="1"/>
          </p:cNvSpPr>
          <p:nvPr>
            <p:ph type="dt" sz="half" idx="10"/>
          </p:nvPr>
        </p:nvSpPr>
        <p:spPr/>
        <p:txBody>
          <a:bodyPr/>
          <a:lstStyle/>
          <a:p>
            <a:fld id="{F2C0BE9E-7442-DD47-901A-60415DB8007F}" type="datetime2">
              <a:rPr lang="en-US" smtClean="0"/>
              <a:t>Tuesday, December 14, 2021</a:t>
            </a:fld>
            <a:endParaRPr lang="en-US"/>
          </a:p>
        </p:txBody>
      </p:sp>
      <p:sp>
        <p:nvSpPr>
          <p:cNvPr id="5" name="Slide Number Placeholder 4">
            <a:extLst>
              <a:ext uri="{FF2B5EF4-FFF2-40B4-BE49-F238E27FC236}">
                <a16:creationId xmlns:a16="http://schemas.microsoft.com/office/drawing/2014/main" id="{DC9D4205-A94A-484D-87E4-6FE42713526E}"/>
              </a:ext>
            </a:extLst>
          </p:cNvPr>
          <p:cNvSpPr>
            <a:spLocks noGrp="1"/>
          </p:cNvSpPr>
          <p:nvPr>
            <p:ph type="sldNum" sz="quarter" idx="12"/>
          </p:nvPr>
        </p:nvSpPr>
        <p:spPr/>
        <p:txBody>
          <a:bodyPr/>
          <a:lstStyle/>
          <a:p>
            <a:fld id="{B6F15528-21DE-4FAA-801E-634DDDAF4B2B}" type="slidenum">
              <a:rPr lang="en-US" smtClean="0"/>
              <a:pPr/>
              <a:t>18</a:t>
            </a:fld>
            <a:endParaRPr lang="en-US" dirty="0"/>
          </a:p>
        </p:txBody>
      </p:sp>
      <p:sp>
        <p:nvSpPr>
          <p:cNvPr id="3" name="Content Placeholder 2">
            <a:extLst>
              <a:ext uri="{FF2B5EF4-FFF2-40B4-BE49-F238E27FC236}">
                <a16:creationId xmlns:a16="http://schemas.microsoft.com/office/drawing/2014/main" id="{23D15C68-7705-EF43-B98C-74F6AEC1C0DD}"/>
              </a:ext>
            </a:extLst>
          </p:cNvPr>
          <p:cNvSpPr>
            <a:spLocks noGrp="1"/>
          </p:cNvSpPr>
          <p:nvPr>
            <p:ph idx="1"/>
          </p:nvPr>
        </p:nvSpPr>
        <p:spPr/>
        <p:txBody>
          <a:bodyPr>
            <a:normAutofit fontScale="47500" lnSpcReduction="20000"/>
          </a:bodyPr>
          <a:lstStyle/>
          <a:p>
            <a:r>
              <a:rPr lang="en-GB" dirty="0"/>
              <a:t>This example describes how to use the </a:t>
            </a:r>
            <a:r>
              <a:rPr lang="en-GB" dirty="0" err="1"/>
              <a:t>HttpSession</a:t>
            </a:r>
            <a:r>
              <a:rPr lang="en-GB" dirty="0"/>
              <a:t> object to find out the creation time and the last-accessed time for a session. We would associate a new session with the request if one does not already exist.</a:t>
            </a:r>
          </a:p>
          <a:p>
            <a:r>
              <a:rPr lang="en-GB" b="1" dirty="0" err="1"/>
              <a:t>Main.jsp</a:t>
            </a:r>
            <a:endParaRPr lang="en-GB" b="1" dirty="0"/>
          </a:p>
          <a:p>
            <a:r>
              <a:rPr lang="en-GB" dirty="0"/>
              <a:t>&lt;%@ page import = </a:t>
            </a:r>
            <a:r>
              <a:rPr lang="en-GB" i="1" dirty="0"/>
              <a:t>"</a:t>
            </a:r>
            <a:r>
              <a:rPr lang="en-GB" i="1" dirty="0" err="1"/>
              <a:t>java.io</a:t>
            </a:r>
            <a:r>
              <a:rPr lang="en-GB" i="1" dirty="0"/>
              <a:t>.*,</a:t>
            </a:r>
            <a:r>
              <a:rPr lang="en-GB" i="1" dirty="0" err="1"/>
              <a:t>java.util</a:t>
            </a:r>
            <a:r>
              <a:rPr lang="en-GB" i="1" dirty="0"/>
              <a:t>.*"</a:t>
            </a:r>
            <a:r>
              <a:rPr lang="en-GB" dirty="0"/>
              <a:t> %&gt;</a:t>
            </a:r>
          </a:p>
          <a:p>
            <a:r>
              <a:rPr lang="en-GB" dirty="0"/>
              <a:t>&lt;%</a:t>
            </a:r>
          </a:p>
          <a:p>
            <a:r>
              <a:rPr lang="en-GB" dirty="0"/>
              <a:t>   // Get session creation time.</a:t>
            </a:r>
          </a:p>
          <a:p>
            <a:r>
              <a:rPr lang="en-GB" dirty="0"/>
              <a:t>   Date </a:t>
            </a:r>
            <a:r>
              <a:rPr lang="en-GB" dirty="0" err="1"/>
              <a:t>createTime</a:t>
            </a:r>
            <a:r>
              <a:rPr lang="en-GB" dirty="0"/>
              <a:t> = </a:t>
            </a:r>
            <a:r>
              <a:rPr lang="en-GB" b="1" dirty="0"/>
              <a:t>new</a:t>
            </a:r>
            <a:r>
              <a:rPr lang="en-GB" dirty="0"/>
              <a:t> Date(</a:t>
            </a:r>
            <a:r>
              <a:rPr lang="en-GB" dirty="0" err="1"/>
              <a:t>session.getCreationTime</a:t>
            </a:r>
            <a:r>
              <a:rPr lang="en-GB" dirty="0"/>
              <a:t>());</a:t>
            </a:r>
          </a:p>
          <a:p>
            <a:r>
              <a:rPr lang="en-GB" dirty="0"/>
              <a:t>   </a:t>
            </a:r>
          </a:p>
          <a:p>
            <a:r>
              <a:rPr lang="en-GB" dirty="0"/>
              <a:t>   // Get last access time of this Webpage.</a:t>
            </a:r>
          </a:p>
          <a:p>
            <a:r>
              <a:rPr lang="en-GB" dirty="0"/>
              <a:t>   Date </a:t>
            </a:r>
            <a:r>
              <a:rPr lang="en-GB" dirty="0" err="1"/>
              <a:t>lastAccessTime</a:t>
            </a:r>
            <a:r>
              <a:rPr lang="en-GB" dirty="0"/>
              <a:t> = </a:t>
            </a:r>
            <a:r>
              <a:rPr lang="en-GB" b="1" dirty="0"/>
              <a:t>new</a:t>
            </a:r>
            <a:r>
              <a:rPr lang="en-GB" dirty="0"/>
              <a:t> Date(</a:t>
            </a:r>
            <a:r>
              <a:rPr lang="en-GB" dirty="0" err="1"/>
              <a:t>session.getLastAccessedTime</a:t>
            </a:r>
            <a:r>
              <a:rPr lang="en-GB" dirty="0"/>
              <a:t>());</a:t>
            </a:r>
          </a:p>
          <a:p>
            <a:br>
              <a:rPr lang="en-GB" dirty="0"/>
            </a:br>
            <a:endParaRPr lang="en-GB" dirty="0"/>
          </a:p>
          <a:p>
            <a:r>
              <a:rPr lang="en-GB" dirty="0"/>
              <a:t>   String title = "Welcome Back to my website";</a:t>
            </a:r>
          </a:p>
          <a:p>
            <a:r>
              <a:rPr lang="en-GB" dirty="0"/>
              <a:t>   Integer </a:t>
            </a:r>
            <a:r>
              <a:rPr lang="en-GB" dirty="0" err="1"/>
              <a:t>visitCount</a:t>
            </a:r>
            <a:r>
              <a:rPr lang="en-GB" dirty="0"/>
              <a:t> = 0;</a:t>
            </a:r>
          </a:p>
          <a:p>
            <a:r>
              <a:rPr lang="en-GB" dirty="0"/>
              <a:t>   String </a:t>
            </a:r>
            <a:r>
              <a:rPr lang="en-GB" dirty="0" err="1"/>
              <a:t>visitCountKey</a:t>
            </a:r>
            <a:r>
              <a:rPr lang="en-GB" dirty="0"/>
              <a:t> = </a:t>
            </a:r>
            <a:r>
              <a:rPr lang="en-GB" b="1" dirty="0"/>
              <a:t>new</a:t>
            </a:r>
            <a:r>
              <a:rPr lang="en-GB" dirty="0"/>
              <a:t> String("</a:t>
            </a:r>
            <a:r>
              <a:rPr lang="en-GB" dirty="0" err="1"/>
              <a:t>visitCount</a:t>
            </a:r>
            <a:r>
              <a:rPr lang="en-GB" dirty="0"/>
              <a:t>");</a:t>
            </a:r>
          </a:p>
          <a:p>
            <a:r>
              <a:rPr lang="en-GB" dirty="0"/>
              <a:t>   String </a:t>
            </a:r>
            <a:r>
              <a:rPr lang="en-GB" dirty="0" err="1"/>
              <a:t>userIDKey</a:t>
            </a:r>
            <a:r>
              <a:rPr lang="en-GB" dirty="0"/>
              <a:t> = </a:t>
            </a:r>
            <a:r>
              <a:rPr lang="en-GB" b="1" dirty="0"/>
              <a:t>new</a:t>
            </a:r>
            <a:r>
              <a:rPr lang="en-GB" dirty="0"/>
              <a:t> String("</a:t>
            </a:r>
            <a:r>
              <a:rPr lang="en-GB" dirty="0" err="1"/>
              <a:t>userID</a:t>
            </a:r>
            <a:r>
              <a:rPr lang="en-GB" dirty="0"/>
              <a:t>");</a:t>
            </a:r>
          </a:p>
          <a:p>
            <a:r>
              <a:rPr lang="en-GB" dirty="0"/>
              <a:t>   String </a:t>
            </a:r>
            <a:r>
              <a:rPr lang="en-GB" dirty="0" err="1"/>
              <a:t>userID</a:t>
            </a:r>
            <a:r>
              <a:rPr lang="en-GB" dirty="0"/>
              <a:t> = </a:t>
            </a:r>
            <a:r>
              <a:rPr lang="en-GB" b="1" dirty="0"/>
              <a:t>new</a:t>
            </a:r>
            <a:r>
              <a:rPr lang="en-GB" dirty="0"/>
              <a:t> String("ABCD");</a:t>
            </a:r>
          </a:p>
        </p:txBody>
      </p:sp>
    </p:spTree>
    <p:extLst>
      <p:ext uri="{BB962C8B-B14F-4D97-AF65-F5344CB8AC3E}">
        <p14:creationId xmlns:p14="http://schemas.microsoft.com/office/powerpoint/2010/main" val="13408428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5275B-72DA-9B4E-8D09-1A0E849B58CA}"/>
              </a:ext>
            </a:extLst>
          </p:cNvPr>
          <p:cNvSpPr>
            <a:spLocks noGrp="1"/>
          </p:cNvSpPr>
          <p:nvPr>
            <p:ph type="title"/>
          </p:nvPr>
        </p:nvSpPr>
        <p:spPr/>
        <p:txBody>
          <a:bodyPr>
            <a:normAutofit/>
          </a:bodyPr>
          <a:lstStyle/>
          <a:p>
            <a:r>
              <a:rPr lang="en-GB" b="1" dirty="0"/>
              <a:t>Session Tracking Example</a:t>
            </a:r>
          </a:p>
        </p:txBody>
      </p:sp>
      <p:sp>
        <p:nvSpPr>
          <p:cNvPr id="4" name="Date Placeholder 3">
            <a:extLst>
              <a:ext uri="{FF2B5EF4-FFF2-40B4-BE49-F238E27FC236}">
                <a16:creationId xmlns:a16="http://schemas.microsoft.com/office/drawing/2014/main" id="{53DA2321-64C2-3F4C-AB00-AD2914C7B265}"/>
              </a:ext>
            </a:extLst>
          </p:cNvPr>
          <p:cNvSpPr>
            <a:spLocks noGrp="1"/>
          </p:cNvSpPr>
          <p:nvPr>
            <p:ph type="dt" sz="half" idx="10"/>
          </p:nvPr>
        </p:nvSpPr>
        <p:spPr/>
        <p:txBody>
          <a:bodyPr/>
          <a:lstStyle/>
          <a:p>
            <a:fld id="{F2C0BE9E-7442-DD47-901A-60415DB8007F}" type="datetime2">
              <a:rPr lang="en-US" smtClean="0"/>
              <a:t>Tuesday, December 14, 2021</a:t>
            </a:fld>
            <a:endParaRPr lang="en-US"/>
          </a:p>
        </p:txBody>
      </p:sp>
      <p:sp>
        <p:nvSpPr>
          <p:cNvPr id="5" name="Slide Number Placeholder 4">
            <a:extLst>
              <a:ext uri="{FF2B5EF4-FFF2-40B4-BE49-F238E27FC236}">
                <a16:creationId xmlns:a16="http://schemas.microsoft.com/office/drawing/2014/main" id="{DC9D4205-A94A-484D-87E4-6FE42713526E}"/>
              </a:ext>
            </a:extLst>
          </p:cNvPr>
          <p:cNvSpPr>
            <a:spLocks noGrp="1"/>
          </p:cNvSpPr>
          <p:nvPr>
            <p:ph type="sldNum" sz="quarter" idx="12"/>
          </p:nvPr>
        </p:nvSpPr>
        <p:spPr/>
        <p:txBody>
          <a:bodyPr/>
          <a:lstStyle/>
          <a:p>
            <a:fld id="{B6F15528-21DE-4FAA-801E-634DDDAF4B2B}" type="slidenum">
              <a:rPr lang="en-US" smtClean="0"/>
              <a:pPr/>
              <a:t>19</a:t>
            </a:fld>
            <a:endParaRPr lang="en-US" dirty="0"/>
          </a:p>
        </p:txBody>
      </p:sp>
      <p:sp>
        <p:nvSpPr>
          <p:cNvPr id="3" name="Content Placeholder 2">
            <a:extLst>
              <a:ext uri="{FF2B5EF4-FFF2-40B4-BE49-F238E27FC236}">
                <a16:creationId xmlns:a16="http://schemas.microsoft.com/office/drawing/2014/main" id="{23D15C68-7705-EF43-B98C-74F6AEC1C0DD}"/>
              </a:ext>
            </a:extLst>
          </p:cNvPr>
          <p:cNvSpPr>
            <a:spLocks noGrp="1"/>
          </p:cNvSpPr>
          <p:nvPr>
            <p:ph idx="1"/>
          </p:nvPr>
        </p:nvSpPr>
        <p:spPr/>
        <p:txBody>
          <a:bodyPr>
            <a:normAutofit fontScale="40000" lnSpcReduction="20000"/>
          </a:bodyPr>
          <a:lstStyle/>
          <a:p>
            <a:r>
              <a:rPr lang="en-GB" dirty="0"/>
              <a:t>   // Check if this is new comer on your Webpage.</a:t>
            </a:r>
          </a:p>
          <a:p>
            <a:r>
              <a:rPr lang="en-GB" dirty="0"/>
              <a:t>   </a:t>
            </a:r>
            <a:r>
              <a:rPr lang="en-GB" b="1" dirty="0"/>
              <a:t>if</a:t>
            </a:r>
            <a:r>
              <a:rPr lang="en-GB" dirty="0"/>
              <a:t> (</a:t>
            </a:r>
            <a:r>
              <a:rPr lang="en-GB" dirty="0" err="1"/>
              <a:t>session.isNew</a:t>
            </a:r>
            <a:r>
              <a:rPr lang="en-GB" dirty="0"/>
              <a:t>() ){</a:t>
            </a:r>
          </a:p>
          <a:p>
            <a:r>
              <a:rPr lang="en-GB" dirty="0"/>
              <a:t>      title = "Welcome to my website";</a:t>
            </a:r>
          </a:p>
          <a:p>
            <a:r>
              <a:rPr lang="en-GB" dirty="0"/>
              <a:t>      </a:t>
            </a:r>
            <a:r>
              <a:rPr lang="en-GB" dirty="0" err="1"/>
              <a:t>session.setAttribute</a:t>
            </a:r>
            <a:r>
              <a:rPr lang="en-GB" dirty="0"/>
              <a:t>(</a:t>
            </a:r>
            <a:r>
              <a:rPr lang="en-GB" dirty="0" err="1"/>
              <a:t>userIDKey</a:t>
            </a:r>
            <a:r>
              <a:rPr lang="en-GB" dirty="0"/>
              <a:t>, </a:t>
            </a:r>
            <a:r>
              <a:rPr lang="en-GB" dirty="0" err="1"/>
              <a:t>userID</a:t>
            </a:r>
            <a:r>
              <a:rPr lang="en-GB" dirty="0"/>
              <a:t>);</a:t>
            </a:r>
          </a:p>
          <a:p>
            <a:r>
              <a:rPr lang="en-GB" dirty="0"/>
              <a:t>      </a:t>
            </a:r>
            <a:r>
              <a:rPr lang="en-GB" dirty="0" err="1"/>
              <a:t>session.setAttribute</a:t>
            </a:r>
            <a:r>
              <a:rPr lang="en-GB" dirty="0"/>
              <a:t>(</a:t>
            </a:r>
            <a:r>
              <a:rPr lang="en-GB" dirty="0" err="1"/>
              <a:t>visitCountKey</a:t>
            </a:r>
            <a:r>
              <a:rPr lang="en-GB" dirty="0"/>
              <a:t>, </a:t>
            </a:r>
            <a:r>
              <a:rPr lang="en-GB" dirty="0" err="1"/>
              <a:t>visitCount</a:t>
            </a:r>
            <a:r>
              <a:rPr lang="en-GB" dirty="0"/>
              <a:t>);</a:t>
            </a:r>
          </a:p>
          <a:p>
            <a:r>
              <a:rPr lang="en-GB" dirty="0"/>
              <a:t>   } </a:t>
            </a:r>
          </a:p>
          <a:p>
            <a:r>
              <a:rPr lang="en-GB" dirty="0"/>
              <a:t>   </a:t>
            </a:r>
            <a:r>
              <a:rPr lang="en-GB" dirty="0" err="1"/>
              <a:t>visitCount</a:t>
            </a:r>
            <a:r>
              <a:rPr lang="en-GB" dirty="0"/>
              <a:t> = (Integer)</a:t>
            </a:r>
            <a:r>
              <a:rPr lang="en-GB" dirty="0" err="1"/>
              <a:t>session.getAttribute</a:t>
            </a:r>
            <a:r>
              <a:rPr lang="en-GB" dirty="0"/>
              <a:t>(</a:t>
            </a:r>
            <a:r>
              <a:rPr lang="en-GB" dirty="0" err="1"/>
              <a:t>visitCountKey</a:t>
            </a:r>
            <a:r>
              <a:rPr lang="en-GB" dirty="0"/>
              <a:t>);</a:t>
            </a:r>
          </a:p>
          <a:p>
            <a:r>
              <a:rPr lang="en-GB" dirty="0"/>
              <a:t>   </a:t>
            </a:r>
            <a:r>
              <a:rPr lang="en-GB" dirty="0" err="1"/>
              <a:t>visitCount</a:t>
            </a:r>
            <a:r>
              <a:rPr lang="en-GB" dirty="0"/>
              <a:t> = </a:t>
            </a:r>
            <a:r>
              <a:rPr lang="en-GB" dirty="0" err="1"/>
              <a:t>visitCount</a:t>
            </a:r>
            <a:r>
              <a:rPr lang="en-GB" dirty="0"/>
              <a:t> + 1;</a:t>
            </a:r>
          </a:p>
          <a:p>
            <a:r>
              <a:rPr lang="en-GB" dirty="0"/>
              <a:t>   </a:t>
            </a:r>
            <a:r>
              <a:rPr lang="en-GB" dirty="0" err="1"/>
              <a:t>userID</a:t>
            </a:r>
            <a:r>
              <a:rPr lang="en-GB" dirty="0"/>
              <a:t> = (String)</a:t>
            </a:r>
            <a:r>
              <a:rPr lang="en-GB" dirty="0" err="1"/>
              <a:t>session.getAttribute</a:t>
            </a:r>
            <a:r>
              <a:rPr lang="en-GB" dirty="0"/>
              <a:t>(</a:t>
            </a:r>
            <a:r>
              <a:rPr lang="en-GB" dirty="0" err="1"/>
              <a:t>userIDKey</a:t>
            </a:r>
            <a:r>
              <a:rPr lang="en-GB" dirty="0"/>
              <a:t>);</a:t>
            </a:r>
          </a:p>
          <a:p>
            <a:r>
              <a:rPr lang="en-GB" dirty="0"/>
              <a:t>   </a:t>
            </a:r>
            <a:r>
              <a:rPr lang="en-GB" dirty="0" err="1"/>
              <a:t>session.setAttribute</a:t>
            </a:r>
            <a:r>
              <a:rPr lang="en-GB" dirty="0"/>
              <a:t>(</a:t>
            </a:r>
            <a:r>
              <a:rPr lang="en-GB" dirty="0" err="1"/>
              <a:t>visitCountKey</a:t>
            </a:r>
            <a:r>
              <a:rPr lang="en-GB" dirty="0"/>
              <a:t>,  </a:t>
            </a:r>
            <a:r>
              <a:rPr lang="en-GB" dirty="0" err="1"/>
              <a:t>visitCount</a:t>
            </a:r>
            <a:r>
              <a:rPr lang="en-GB" dirty="0"/>
              <a:t>);</a:t>
            </a:r>
          </a:p>
          <a:p>
            <a:r>
              <a:rPr lang="en-GB" dirty="0"/>
              <a:t>%&gt;</a:t>
            </a:r>
          </a:p>
          <a:p>
            <a:br>
              <a:rPr lang="en-GB" dirty="0"/>
            </a:br>
            <a:endParaRPr lang="en-GB" dirty="0"/>
          </a:p>
          <a:p>
            <a:r>
              <a:rPr lang="en-GB" dirty="0"/>
              <a:t>&lt;html&gt;</a:t>
            </a:r>
          </a:p>
          <a:p>
            <a:r>
              <a:rPr lang="en-GB" dirty="0"/>
              <a:t>   &lt;head&gt;</a:t>
            </a:r>
          </a:p>
          <a:p>
            <a:r>
              <a:rPr lang="en-GB" dirty="0"/>
              <a:t>      &lt;title&gt;Session Tracking&lt;/title&gt;</a:t>
            </a:r>
          </a:p>
          <a:p>
            <a:r>
              <a:rPr lang="en-GB" dirty="0"/>
              <a:t>   &lt;/head&gt;</a:t>
            </a:r>
          </a:p>
          <a:p>
            <a:r>
              <a:rPr lang="en-GB" dirty="0"/>
              <a:t>   </a:t>
            </a:r>
          </a:p>
          <a:p>
            <a:r>
              <a:rPr lang="en-GB" dirty="0"/>
              <a:t>   &lt;body&gt;</a:t>
            </a:r>
          </a:p>
          <a:p>
            <a:r>
              <a:rPr lang="en-GB" dirty="0"/>
              <a:t>   &lt;h1 style="</a:t>
            </a:r>
            <a:r>
              <a:rPr lang="en-GB" dirty="0" err="1"/>
              <a:t>text-align:</a:t>
            </a:r>
            <a:r>
              <a:rPr lang="en-GB" i="1" dirty="0" err="1"/>
              <a:t>center</a:t>
            </a:r>
            <a:r>
              <a:rPr lang="en-GB" dirty="0"/>
              <a:t>;"&gt;Session Tracking&lt;/h1&gt;</a:t>
            </a:r>
          </a:p>
          <a:p>
            <a:r>
              <a:rPr lang="en-GB" dirty="0"/>
              <a:t>   &lt;h2 style="</a:t>
            </a:r>
            <a:r>
              <a:rPr lang="en-GB" dirty="0" err="1"/>
              <a:t>text-align:</a:t>
            </a:r>
            <a:r>
              <a:rPr lang="en-GB" i="1" dirty="0" err="1"/>
              <a:t>center</a:t>
            </a:r>
            <a:r>
              <a:rPr lang="en-GB" dirty="0"/>
              <a:t>;"&gt; &lt;%</a:t>
            </a:r>
            <a:r>
              <a:rPr lang="en-GB" dirty="0" err="1"/>
              <a:t>out.print</a:t>
            </a:r>
            <a:r>
              <a:rPr lang="en-GB" dirty="0"/>
              <a:t>(title); %&gt;&lt;/h2&gt;</a:t>
            </a:r>
          </a:p>
        </p:txBody>
      </p:sp>
    </p:spTree>
    <p:extLst>
      <p:ext uri="{BB962C8B-B14F-4D97-AF65-F5344CB8AC3E}">
        <p14:creationId xmlns:p14="http://schemas.microsoft.com/office/powerpoint/2010/main" val="8516478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5275B-72DA-9B4E-8D09-1A0E849B58CA}"/>
              </a:ext>
            </a:extLst>
          </p:cNvPr>
          <p:cNvSpPr>
            <a:spLocks noGrp="1"/>
          </p:cNvSpPr>
          <p:nvPr>
            <p:ph type="title"/>
          </p:nvPr>
        </p:nvSpPr>
        <p:spPr/>
        <p:txBody>
          <a:bodyPr>
            <a:normAutofit fontScale="90000"/>
          </a:bodyPr>
          <a:lstStyle/>
          <a:p>
            <a:r>
              <a:rPr lang="en-GB" b="1" dirty="0" err="1"/>
              <a:t>jsp:useBean</a:t>
            </a:r>
            <a:r>
              <a:rPr lang="en-GB" b="1" dirty="0"/>
              <a:t>, </a:t>
            </a:r>
            <a:r>
              <a:rPr lang="en-GB" b="1" dirty="0" err="1"/>
              <a:t>jsp:setProperty</a:t>
            </a:r>
            <a:r>
              <a:rPr lang="en-GB" b="1" dirty="0"/>
              <a:t> and </a:t>
            </a:r>
            <a:r>
              <a:rPr lang="en-GB" b="1" dirty="0" err="1"/>
              <a:t>jsp:getProperty</a:t>
            </a:r>
            <a:r>
              <a:rPr lang="en-GB" b="1" dirty="0"/>
              <a:t> Action Tags</a:t>
            </a:r>
          </a:p>
        </p:txBody>
      </p:sp>
      <p:sp>
        <p:nvSpPr>
          <p:cNvPr id="3" name="Content Placeholder 2">
            <a:extLst>
              <a:ext uri="{FF2B5EF4-FFF2-40B4-BE49-F238E27FC236}">
                <a16:creationId xmlns:a16="http://schemas.microsoft.com/office/drawing/2014/main" id="{88D055F5-F086-8F4B-9E06-50F17A0BB450}"/>
              </a:ext>
            </a:extLst>
          </p:cNvPr>
          <p:cNvSpPr>
            <a:spLocks noGrp="1"/>
          </p:cNvSpPr>
          <p:nvPr>
            <p:ph idx="1"/>
          </p:nvPr>
        </p:nvSpPr>
        <p:spPr/>
        <p:txBody>
          <a:bodyPr>
            <a:normAutofit fontScale="85000" lnSpcReduction="10000"/>
          </a:bodyPr>
          <a:lstStyle/>
          <a:p>
            <a:r>
              <a:rPr lang="en-GB" dirty="0"/>
              <a:t>we will see how to use a bean class in JSP.</a:t>
            </a:r>
            <a:endParaRPr lang="en-GB" b="1" dirty="0"/>
          </a:p>
          <a:p>
            <a:r>
              <a:rPr lang="en-GB" b="1" dirty="0"/>
              <a:t>Syntax of </a:t>
            </a:r>
            <a:r>
              <a:rPr lang="en-GB" b="1" dirty="0" err="1"/>
              <a:t>jsp:useBean</a:t>
            </a:r>
            <a:r>
              <a:rPr lang="en-GB" b="1" dirty="0"/>
              <a:t>:</a:t>
            </a:r>
            <a:endParaRPr lang="en-GB" dirty="0"/>
          </a:p>
          <a:p>
            <a:pPr lvl="1"/>
            <a:r>
              <a:rPr lang="en-GB" dirty="0"/>
              <a:t>&lt;</a:t>
            </a:r>
            <a:r>
              <a:rPr lang="en-GB" dirty="0" err="1"/>
              <a:t>jsp</a:t>
            </a:r>
            <a:r>
              <a:rPr lang="en-GB" dirty="0"/>
              <a:t>: </a:t>
            </a:r>
            <a:r>
              <a:rPr lang="en-GB" dirty="0" err="1"/>
              <a:t>useBean</a:t>
            </a:r>
            <a:r>
              <a:rPr lang="en-GB" dirty="0"/>
              <a:t> id="</a:t>
            </a:r>
            <a:r>
              <a:rPr lang="en-GB" dirty="0" err="1"/>
              <a:t>unique_name_to_identify_bean</a:t>
            </a:r>
            <a:r>
              <a:rPr lang="en-GB" dirty="0"/>
              <a:t>" class="</a:t>
            </a:r>
            <a:r>
              <a:rPr lang="en-GB" dirty="0" err="1"/>
              <a:t>package_name.class_name</a:t>
            </a:r>
            <a:r>
              <a:rPr lang="en-GB" dirty="0"/>
              <a:t>" /&gt;</a:t>
            </a:r>
          </a:p>
          <a:p>
            <a:r>
              <a:rPr lang="en-GB" b="1" dirty="0"/>
              <a:t>Syntax of </a:t>
            </a:r>
            <a:r>
              <a:rPr lang="en-GB" b="1" dirty="0" err="1"/>
              <a:t>jsp:setProperty</a:t>
            </a:r>
            <a:r>
              <a:rPr lang="en-GB" b="1" dirty="0"/>
              <a:t>:</a:t>
            </a:r>
          </a:p>
          <a:p>
            <a:pPr lvl="1"/>
            <a:r>
              <a:rPr lang="en-GB" dirty="0"/>
              <a:t>&lt;</a:t>
            </a:r>
            <a:r>
              <a:rPr lang="en-GB" dirty="0" err="1"/>
              <a:t>jsp:setProperty</a:t>
            </a:r>
            <a:r>
              <a:rPr lang="en-GB" dirty="0"/>
              <a:t> name="</a:t>
            </a:r>
            <a:r>
              <a:rPr lang="en-GB" dirty="0" err="1"/>
              <a:t>unique_name_to_identify_bean</a:t>
            </a:r>
            <a:r>
              <a:rPr lang="en-GB" dirty="0"/>
              <a:t>" property="</a:t>
            </a:r>
            <a:r>
              <a:rPr lang="en-GB" dirty="0" err="1"/>
              <a:t>property_name</a:t>
            </a:r>
            <a:r>
              <a:rPr lang="en-GB" dirty="0"/>
              <a:t>" /&gt;</a:t>
            </a:r>
          </a:p>
          <a:p>
            <a:r>
              <a:rPr lang="en-GB" b="1" dirty="0"/>
              <a:t>Syntax of </a:t>
            </a:r>
            <a:r>
              <a:rPr lang="en-GB" b="1" dirty="0" err="1"/>
              <a:t>jsp:getProperty</a:t>
            </a:r>
            <a:r>
              <a:rPr lang="en-GB" b="1" dirty="0"/>
              <a:t>:</a:t>
            </a:r>
            <a:endParaRPr lang="en-GB" dirty="0"/>
          </a:p>
          <a:p>
            <a:pPr lvl="1"/>
            <a:r>
              <a:rPr lang="en-GB" dirty="0"/>
              <a:t>&lt;</a:t>
            </a:r>
            <a:r>
              <a:rPr lang="en-GB" dirty="0" err="1"/>
              <a:t>jsp:getProperty</a:t>
            </a:r>
            <a:r>
              <a:rPr lang="en-GB" dirty="0"/>
              <a:t> name="</a:t>
            </a:r>
            <a:r>
              <a:rPr lang="en-GB" dirty="0" err="1"/>
              <a:t>unique_name_to_identify_bean</a:t>
            </a:r>
            <a:r>
              <a:rPr lang="en-GB" dirty="0"/>
              <a:t>" property="</a:t>
            </a:r>
            <a:r>
              <a:rPr lang="en-GB" dirty="0" err="1"/>
              <a:t>property_name</a:t>
            </a:r>
            <a:r>
              <a:rPr lang="en-GB" dirty="0"/>
              <a:t>" /&gt;</a:t>
            </a:r>
            <a:endParaRPr lang="en-PK" dirty="0"/>
          </a:p>
        </p:txBody>
      </p:sp>
      <p:sp>
        <p:nvSpPr>
          <p:cNvPr id="4" name="Date Placeholder 3">
            <a:extLst>
              <a:ext uri="{FF2B5EF4-FFF2-40B4-BE49-F238E27FC236}">
                <a16:creationId xmlns:a16="http://schemas.microsoft.com/office/drawing/2014/main" id="{53DA2321-64C2-3F4C-AB00-AD2914C7B265}"/>
              </a:ext>
            </a:extLst>
          </p:cNvPr>
          <p:cNvSpPr>
            <a:spLocks noGrp="1"/>
          </p:cNvSpPr>
          <p:nvPr>
            <p:ph type="dt" sz="half" idx="10"/>
          </p:nvPr>
        </p:nvSpPr>
        <p:spPr/>
        <p:txBody>
          <a:bodyPr/>
          <a:lstStyle/>
          <a:p>
            <a:fld id="{F2C0BE9E-7442-DD47-901A-60415DB8007F}" type="datetime2">
              <a:rPr lang="en-US" smtClean="0"/>
              <a:t>Tuesday, December 14, 2021</a:t>
            </a:fld>
            <a:endParaRPr lang="en-US"/>
          </a:p>
        </p:txBody>
      </p:sp>
      <p:sp>
        <p:nvSpPr>
          <p:cNvPr id="5" name="Slide Number Placeholder 4">
            <a:extLst>
              <a:ext uri="{FF2B5EF4-FFF2-40B4-BE49-F238E27FC236}">
                <a16:creationId xmlns:a16="http://schemas.microsoft.com/office/drawing/2014/main" id="{DC9D4205-A94A-484D-87E4-6FE42713526E}"/>
              </a:ext>
            </a:extLst>
          </p:cNvPr>
          <p:cNvSpPr>
            <a:spLocks noGrp="1"/>
          </p:cNvSpPr>
          <p:nvPr>
            <p:ph type="sldNum" sz="quarter" idx="12"/>
          </p:nvPr>
        </p:nvSpPr>
        <p:spPr/>
        <p:txBody>
          <a:bodyPr/>
          <a:lstStyle/>
          <a:p>
            <a:fld id="{B6F15528-21DE-4FAA-801E-634DDDAF4B2B}" type="slidenum">
              <a:rPr lang="en-US" smtClean="0"/>
              <a:pPr/>
              <a:t>2</a:t>
            </a:fld>
            <a:endParaRPr lang="en-US"/>
          </a:p>
        </p:txBody>
      </p:sp>
    </p:spTree>
    <p:extLst>
      <p:ext uri="{BB962C8B-B14F-4D97-AF65-F5344CB8AC3E}">
        <p14:creationId xmlns:p14="http://schemas.microsoft.com/office/powerpoint/2010/main" val="28294359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5275B-72DA-9B4E-8D09-1A0E849B58CA}"/>
              </a:ext>
            </a:extLst>
          </p:cNvPr>
          <p:cNvSpPr>
            <a:spLocks noGrp="1"/>
          </p:cNvSpPr>
          <p:nvPr>
            <p:ph type="title"/>
          </p:nvPr>
        </p:nvSpPr>
        <p:spPr/>
        <p:txBody>
          <a:bodyPr>
            <a:normAutofit/>
          </a:bodyPr>
          <a:lstStyle/>
          <a:p>
            <a:r>
              <a:rPr lang="en-GB" b="1" dirty="0"/>
              <a:t>Session Tracking Example</a:t>
            </a:r>
          </a:p>
        </p:txBody>
      </p:sp>
      <p:sp>
        <p:nvSpPr>
          <p:cNvPr id="4" name="Date Placeholder 3">
            <a:extLst>
              <a:ext uri="{FF2B5EF4-FFF2-40B4-BE49-F238E27FC236}">
                <a16:creationId xmlns:a16="http://schemas.microsoft.com/office/drawing/2014/main" id="{53DA2321-64C2-3F4C-AB00-AD2914C7B265}"/>
              </a:ext>
            </a:extLst>
          </p:cNvPr>
          <p:cNvSpPr>
            <a:spLocks noGrp="1"/>
          </p:cNvSpPr>
          <p:nvPr>
            <p:ph type="dt" sz="half" idx="10"/>
          </p:nvPr>
        </p:nvSpPr>
        <p:spPr/>
        <p:txBody>
          <a:bodyPr/>
          <a:lstStyle/>
          <a:p>
            <a:fld id="{F2C0BE9E-7442-DD47-901A-60415DB8007F}" type="datetime2">
              <a:rPr lang="en-US" smtClean="0"/>
              <a:t>Tuesday, December 14, 2021</a:t>
            </a:fld>
            <a:endParaRPr lang="en-US"/>
          </a:p>
        </p:txBody>
      </p:sp>
      <p:sp>
        <p:nvSpPr>
          <p:cNvPr id="5" name="Slide Number Placeholder 4">
            <a:extLst>
              <a:ext uri="{FF2B5EF4-FFF2-40B4-BE49-F238E27FC236}">
                <a16:creationId xmlns:a16="http://schemas.microsoft.com/office/drawing/2014/main" id="{DC9D4205-A94A-484D-87E4-6FE42713526E}"/>
              </a:ext>
            </a:extLst>
          </p:cNvPr>
          <p:cNvSpPr>
            <a:spLocks noGrp="1"/>
          </p:cNvSpPr>
          <p:nvPr>
            <p:ph type="sldNum" sz="quarter" idx="12"/>
          </p:nvPr>
        </p:nvSpPr>
        <p:spPr/>
        <p:txBody>
          <a:bodyPr/>
          <a:lstStyle/>
          <a:p>
            <a:fld id="{B6F15528-21DE-4FAA-801E-634DDDAF4B2B}" type="slidenum">
              <a:rPr lang="en-US" smtClean="0"/>
              <a:pPr/>
              <a:t>20</a:t>
            </a:fld>
            <a:endParaRPr lang="en-US" dirty="0"/>
          </a:p>
        </p:txBody>
      </p:sp>
      <p:sp>
        <p:nvSpPr>
          <p:cNvPr id="3" name="Content Placeholder 2">
            <a:extLst>
              <a:ext uri="{FF2B5EF4-FFF2-40B4-BE49-F238E27FC236}">
                <a16:creationId xmlns:a16="http://schemas.microsoft.com/office/drawing/2014/main" id="{23D15C68-7705-EF43-B98C-74F6AEC1C0DD}"/>
              </a:ext>
            </a:extLst>
          </p:cNvPr>
          <p:cNvSpPr>
            <a:spLocks noGrp="1"/>
          </p:cNvSpPr>
          <p:nvPr>
            <p:ph idx="1"/>
          </p:nvPr>
        </p:nvSpPr>
        <p:spPr/>
        <p:txBody>
          <a:bodyPr>
            <a:normAutofit fontScale="32500" lnSpcReduction="20000"/>
          </a:bodyPr>
          <a:lstStyle/>
          <a:p>
            <a:r>
              <a:rPr lang="en-GB" dirty="0"/>
              <a:t>   &lt;table border = </a:t>
            </a:r>
            <a:r>
              <a:rPr lang="en-GB" i="1" dirty="0"/>
              <a:t>"1"</a:t>
            </a:r>
            <a:r>
              <a:rPr lang="en-GB" dirty="0"/>
              <a:t> style="</a:t>
            </a:r>
            <a:r>
              <a:rPr lang="en-GB" dirty="0" err="1"/>
              <a:t>text-align:</a:t>
            </a:r>
            <a:r>
              <a:rPr lang="en-GB" i="1" dirty="0" err="1"/>
              <a:t>center</a:t>
            </a:r>
            <a:r>
              <a:rPr lang="en-GB" dirty="0"/>
              <a:t>;"&gt; </a:t>
            </a:r>
          </a:p>
          <a:p>
            <a:r>
              <a:rPr lang="en-GB" dirty="0"/>
              <a:t>         &lt;tr </a:t>
            </a:r>
            <a:r>
              <a:rPr lang="en-GB" dirty="0" err="1"/>
              <a:t>bgcolor</a:t>
            </a:r>
            <a:r>
              <a:rPr lang="en-GB" dirty="0"/>
              <a:t> = </a:t>
            </a:r>
            <a:r>
              <a:rPr lang="en-GB" i="1" dirty="0"/>
              <a:t>"#949494"</a:t>
            </a:r>
            <a:r>
              <a:rPr lang="en-GB" dirty="0"/>
              <a:t>&gt;</a:t>
            </a:r>
          </a:p>
          <a:p>
            <a:r>
              <a:rPr lang="en-GB" dirty="0"/>
              <a:t>            &lt;</a:t>
            </a:r>
            <a:r>
              <a:rPr lang="en-GB" dirty="0" err="1"/>
              <a:t>th</a:t>
            </a:r>
            <a:r>
              <a:rPr lang="en-GB" dirty="0"/>
              <a:t>&gt;Session info&lt;/</a:t>
            </a:r>
            <a:r>
              <a:rPr lang="en-GB" dirty="0" err="1"/>
              <a:t>th</a:t>
            </a:r>
            <a:r>
              <a:rPr lang="en-GB" dirty="0"/>
              <a:t>&gt;</a:t>
            </a:r>
          </a:p>
          <a:p>
            <a:r>
              <a:rPr lang="en-GB" dirty="0"/>
              <a:t>            &lt;</a:t>
            </a:r>
            <a:r>
              <a:rPr lang="en-GB" dirty="0" err="1"/>
              <a:t>th</a:t>
            </a:r>
            <a:r>
              <a:rPr lang="en-GB" dirty="0"/>
              <a:t>&gt;Value&lt;/</a:t>
            </a:r>
            <a:r>
              <a:rPr lang="en-GB" dirty="0" err="1"/>
              <a:t>th</a:t>
            </a:r>
            <a:r>
              <a:rPr lang="en-GB" dirty="0"/>
              <a:t>&gt;</a:t>
            </a:r>
          </a:p>
          <a:p>
            <a:r>
              <a:rPr lang="en-GB" dirty="0"/>
              <a:t>         &lt;/tr&gt; </a:t>
            </a:r>
          </a:p>
          <a:p>
            <a:r>
              <a:rPr lang="en-GB" dirty="0"/>
              <a:t>         &lt;tr&gt;</a:t>
            </a:r>
          </a:p>
          <a:p>
            <a:r>
              <a:rPr lang="en-GB" dirty="0"/>
              <a:t>            &lt;td&gt;id&lt;/td&gt;</a:t>
            </a:r>
          </a:p>
          <a:p>
            <a:r>
              <a:rPr lang="en-GB" dirty="0"/>
              <a:t>            &lt;td&gt;&lt;% </a:t>
            </a:r>
            <a:r>
              <a:rPr lang="en-GB" dirty="0" err="1"/>
              <a:t>out.print</a:t>
            </a:r>
            <a:r>
              <a:rPr lang="en-GB" dirty="0"/>
              <a:t>( </a:t>
            </a:r>
            <a:r>
              <a:rPr lang="en-GB" dirty="0" err="1"/>
              <a:t>session.getId</a:t>
            </a:r>
            <a:r>
              <a:rPr lang="en-GB" dirty="0"/>
              <a:t>()); %&gt;&lt;/td&gt;</a:t>
            </a:r>
          </a:p>
          <a:p>
            <a:r>
              <a:rPr lang="en-GB" dirty="0"/>
              <a:t>         &lt;/tr&gt; </a:t>
            </a:r>
          </a:p>
          <a:p>
            <a:r>
              <a:rPr lang="en-GB" dirty="0"/>
              <a:t>         &lt;tr&gt;</a:t>
            </a:r>
          </a:p>
          <a:p>
            <a:r>
              <a:rPr lang="en-GB" dirty="0"/>
              <a:t>            &lt;td&gt;Creation Time&lt;/td&gt;</a:t>
            </a:r>
          </a:p>
          <a:p>
            <a:r>
              <a:rPr lang="en-GB" dirty="0"/>
              <a:t>            &lt;td&gt;&lt;% </a:t>
            </a:r>
            <a:r>
              <a:rPr lang="en-GB" dirty="0" err="1"/>
              <a:t>out.print</a:t>
            </a:r>
            <a:r>
              <a:rPr lang="en-GB" dirty="0"/>
              <a:t>(</a:t>
            </a:r>
            <a:r>
              <a:rPr lang="en-GB" dirty="0" err="1"/>
              <a:t>createTime</a:t>
            </a:r>
            <a:r>
              <a:rPr lang="en-GB" dirty="0"/>
              <a:t>); %&gt;&lt;/td&gt;</a:t>
            </a:r>
          </a:p>
          <a:p>
            <a:r>
              <a:rPr lang="en-GB" dirty="0"/>
              <a:t>         &lt;/tr&gt; </a:t>
            </a:r>
          </a:p>
          <a:p>
            <a:r>
              <a:rPr lang="en-GB" dirty="0"/>
              <a:t>         &lt;tr&gt;</a:t>
            </a:r>
          </a:p>
          <a:p>
            <a:r>
              <a:rPr lang="en-GB" dirty="0"/>
              <a:t>            &lt;td&gt;Time of Last Access&lt;/td&gt;</a:t>
            </a:r>
          </a:p>
          <a:p>
            <a:r>
              <a:rPr lang="en-GB" dirty="0"/>
              <a:t>            &lt;td&gt;&lt;% </a:t>
            </a:r>
            <a:r>
              <a:rPr lang="en-GB" dirty="0" err="1"/>
              <a:t>out.print</a:t>
            </a:r>
            <a:r>
              <a:rPr lang="en-GB" dirty="0"/>
              <a:t>(</a:t>
            </a:r>
            <a:r>
              <a:rPr lang="en-GB" dirty="0" err="1"/>
              <a:t>lastAccessTime</a:t>
            </a:r>
            <a:r>
              <a:rPr lang="en-GB" dirty="0"/>
              <a:t>); %&gt;&lt;/td&gt;</a:t>
            </a:r>
          </a:p>
          <a:p>
            <a:r>
              <a:rPr lang="en-GB" dirty="0"/>
              <a:t>         &lt;/tr&gt; </a:t>
            </a:r>
          </a:p>
          <a:p>
            <a:r>
              <a:rPr lang="en-GB" dirty="0"/>
              <a:t>         &lt;tr&gt;</a:t>
            </a:r>
          </a:p>
          <a:p>
            <a:r>
              <a:rPr lang="en-GB" dirty="0"/>
              <a:t>            &lt;td&gt;User ID&lt;/td&gt;</a:t>
            </a:r>
          </a:p>
          <a:p>
            <a:r>
              <a:rPr lang="en-GB" dirty="0"/>
              <a:t>            &lt;td&gt;&lt;% </a:t>
            </a:r>
            <a:r>
              <a:rPr lang="en-GB" dirty="0" err="1"/>
              <a:t>out.print</a:t>
            </a:r>
            <a:r>
              <a:rPr lang="en-GB" dirty="0"/>
              <a:t>(</a:t>
            </a:r>
            <a:r>
              <a:rPr lang="en-GB" dirty="0" err="1"/>
              <a:t>userID</a:t>
            </a:r>
            <a:r>
              <a:rPr lang="en-GB" dirty="0"/>
              <a:t>); %&gt;&lt;/td&gt;</a:t>
            </a:r>
          </a:p>
          <a:p>
            <a:r>
              <a:rPr lang="en-GB" dirty="0"/>
              <a:t>         &lt;/tr&gt; </a:t>
            </a:r>
          </a:p>
          <a:p>
            <a:r>
              <a:rPr lang="en-GB" dirty="0"/>
              <a:t>         &lt;tr&gt;</a:t>
            </a:r>
          </a:p>
          <a:p>
            <a:r>
              <a:rPr lang="en-GB" dirty="0"/>
              <a:t>            &lt;td&gt;Number of visits&lt;/td&gt;</a:t>
            </a:r>
          </a:p>
          <a:p>
            <a:r>
              <a:rPr lang="en-GB" dirty="0"/>
              <a:t>            &lt;td&gt;&lt;% </a:t>
            </a:r>
            <a:r>
              <a:rPr lang="en-GB" dirty="0" err="1"/>
              <a:t>out.print</a:t>
            </a:r>
            <a:r>
              <a:rPr lang="en-GB" dirty="0"/>
              <a:t>(</a:t>
            </a:r>
            <a:r>
              <a:rPr lang="en-GB" dirty="0" err="1"/>
              <a:t>visitCount</a:t>
            </a:r>
            <a:r>
              <a:rPr lang="en-GB" dirty="0"/>
              <a:t>); %&gt;&lt;/td&gt;</a:t>
            </a:r>
          </a:p>
          <a:p>
            <a:r>
              <a:rPr lang="en-GB" dirty="0"/>
              <a:t>         &lt;/tr&gt; </a:t>
            </a:r>
          </a:p>
          <a:p>
            <a:r>
              <a:rPr lang="en-GB" dirty="0"/>
              <a:t>      &lt;/table&gt; </a:t>
            </a:r>
          </a:p>
          <a:p>
            <a:r>
              <a:rPr lang="en-GB" dirty="0"/>
              <a:t>   </a:t>
            </a:r>
          </a:p>
          <a:p>
            <a:r>
              <a:rPr lang="en-GB" dirty="0"/>
              <a:t>   &lt;/body&gt;</a:t>
            </a:r>
          </a:p>
          <a:p>
            <a:r>
              <a:rPr lang="en-GB" dirty="0"/>
              <a:t>&lt;/html&gt;</a:t>
            </a:r>
          </a:p>
        </p:txBody>
      </p:sp>
    </p:spTree>
    <p:extLst>
      <p:ext uri="{BB962C8B-B14F-4D97-AF65-F5344CB8AC3E}">
        <p14:creationId xmlns:p14="http://schemas.microsoft.com/office/powerpoint/2010/main" val="24740336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5275B-72DA-9B4E-8D09-1A0E849B58CA}"/>
              </a:ext>
            </a:extLst>
          </p:cNvPr>
          <p:cNvSpPr>
            <a:spLocks noGrp="1"/>
          </p:cNvSpPr>
          <p:nvPr>
            <p:ph type="title"/>
          </p:nvPr>
        </p:nvSpPr>
        <p:spPr/>
        <p:txBody>
          <a:bodyPr>
            <a:normAutofit/>
          </a:bodyPr>
          <a:lstStyle/>
          <a:p>
            <a:r>
              <a:rPr lang="en-GB" b="1" dirty="0"/>
              <a:t>Output</a:t>
            </a:r>
          </a:p>
        </p:txBody>
      </p:sp>
      <p:sp>
        <p:nvSpPr>
          <p:cNvPr id="4" name="Date Placeholder 3">
            <a:extLst>
              <a:ext uri="{FF2B5EF4-FFF2-40B4-BE49-F238E27FC236}">
                <a16:creationId xmlns:a16="http://schemas.microsoft.com/office/drawing/2014/main" id="{53DA2321-64C2-3F4C-AB00-AD2914C7B265}"/>
              </a:ext>
            </a:extLst>
          </p:cNvPr>
          <p:cNvSpPr>
            <a:spLocks noGrp="1"/>
          </p:cNvSpPr>
          <p:nvPr>
            <p:ph type="dt" sz="half" idx="10"/>
          </p:nvPr>
        </p:nvSpPr>
        <p:spPr/>
        <p:txBody>
          <a:bodyPr/>
          <a:lstStyle/>
          <a:p>
            <a:fld id="{F2C0BE9E-7442-DD47-901A-60415DB8007F}" type="datetime2">
              <a:rPr lang="en-US" smtClean="0"/>
              <a:t>Tuesday, December 14, 2021</a:t>
            </a:fld>
            <a:endParaRPr lang="en-US"/>
          </a:p>
        </p:txBody>
      </p:sp>
      <p:sp>
        <p:nvSpPr>
          <p:cNvPr id="5" name="Slide Number Placeholder 4">
            <a:extLst>
              <a:ext uri="{FF2B5EF4-FFF2-40B4-BE49-F238E27FC236}">
                <a16:creationId xmlns:a16="http://schemas.microsoft.com/office/drawing/2014/main" id="{DC9D4205-A94A-484D-87E4-6FE42713526E}"/>
              </a:ext>
            </a:extLst>
          </p:cNvPr>
          <p:cNvSpPr>
            <a:spLocks noGrp="1"/>
          </p:cNvSpPr>
          <p:nvPr>
            <p:ph type="sldNum" sz="quarter" idx="12"/>
          </p:nvPr>
        </p:nvSpPr>
        <p:spPr/>
        <p:txBody>
          <a:bodyPr/>
          <a:lstStyle/>
          <a:p>
            <a:fld id="{B6F15528-21DE-4FAA-801E-634DDDAF4B2B}" type="slidenum">
              <a:rPr lang="en-US" smtClean="0"/>
              <a:pPr/>
              <a:t>21</a:t>
            </a:fld>
            <a:endParaRPr lang="en-US" dirty="0"/>
          </a:p>
        </p:txBody>
      </p:sp>
      <p:sp>
        <p:nvSpPr>
          <p:cNvPr id="3" name="Content Placeholder 2">
            <a:extLst>
              <a:ext uri="{FF2B5EF4-FFF2-40B4-BE49-F238E27FC236}">
                <a16:creationId xmlns:a16="http://schemas.microsoft.com/office/drawing/2014/main" id="{23D15C68-7705-EF43-B98C-74F6AEC1C0DD}"/>
              </a:ext>
            </a:extLst>
          </p:cNvPr>
          <p:cNvSpPr>
            <a:spLocks noGrp="1"/>
          </p:cNvSpPr>
          <p:nvPr>
            <p:ph idx="1"/>
          </p:nvPr>
        </p:nvSpPr>
        <p:spPr/>
        <p:txBody>
          <a:bodyPr>
            <a:normAutofit/>
          </a:bodyPr>
          <a:lstStyle/>
          <a:p>
            <a:endParaRPr lang="en-GB" dirty="0"/>
          </a:p>
        </p:txBody>
      </p:sp>
      <p:pic>
        <p:nvPicPr>
          <p:cNvPr id="6" name="Picture 5">
            <a:extLst>
              <a:ext uri="{FF2B5EF4-FFF2-40B4-BE49-F238E27FC236}">
                <a16:creationId xmlns:a16="http://schemas.microsoft.com/office/drawing/2014/main" id="{E6AAE94A-8445-1F49-AA38-237E8B462509}"/>
              </a:ext>
            </a:extLst>
          </p:cNvPr>
          <p:cNvPicPr>
            <a:picLocks noChangeAspect="1"/>
          </p:cNvPicPr>
          <p:nvPr/>
        </p:nvPicPr>
        <p:blipFill>
          <a:blip r:embed="rId2"/>
          <a:stretch>
            <a:fillRect/>
          </a:stretch>
        </p:blipFill>
        <p:spPr>
          <a:xfrm>
            <a:off x="1752600" y="1319475"/>
            <a:ext cx="5638800" cy="5402000"/>
          </a:xfrm>
          <a:prstGeom prst="rect">
            <a:avLst/>
          </a:prstGeom>
        </p:spPr>
      </p:pic>
    </p:spTree>
    <p:extLst>
      <p:ext uri="{BB962C8B-B14F-4D97-AF65-F5344CB8AC3E}">
        <p14:creationId xmlns:p14="http://schemas.microsoft.com/office/powerpoint/2010/main" val="9331785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5275B-72DA-9B4E-8D09-1A0E849B58CA}"/>
              </a:ext>
            </a:extLst>
          </p:cNvPr>
          <p:cNvSpPr>
            <a:spLocks noGrp="1"/>
          </p:cNvSpPr>
          <p:nvPr>
            <p:ph type="title"/>
          </p:nvPr>
        </p:nvSpPr>
        <p:spPr/>
        <p:txBody>
          <a:bodyPr>
            <a:normAutofit/>
          </a:bodyPr>
          <a:lstStyle/>
          <a:p>
            <a:r>
              <a:rPr lang="en-GB" b="1" dirty="0" err="1"/>
              <a:t>Details.java</a:t>
            </a:r>
            <a:endParaRPr lang="en-GB" b="1" dirty="0"/>
          </a:p>
        </p:txBody>
      </p:sp>
      <p:sp>
        <p:nvSpPr>
          <p:cNvPr id="3" name="Content Placeholder 2">
            <a:extLst>
              <a:ext uri="{FF2B5EF4-FFF2-40B4-BE49-F238E27FC236}">
                <a16:creationId xmlns:a16="http://schemas.microsoft.com/office/drawing/2014/main" id="{88D055F5-F086-8F4B-9E06-50F17A0BB450}"/>
              </a:ext>
            </a:extLst>
          </p:cNvPr>
          <p:cNvSpPr>
            <a:spLocks noGrp="1"/>
          </p:cNvSpPr>
          <p:nvPr>
            <p:ph idx="1"/>
          </p:nvPr>
        </p:nvSpPr>
        <p:spPr/>
        <p:txBody>
          <a:bodyPr>
            <a:normAutofit fontScale="92500" lnSpcReduction="10000"/>
          </a:bodyPr>
          <a:lstStyle/>
          <a:p>
            <a:r>
              <a:rPr lang="en-GB" dirty="0"/>
              <a:t>package </a:t>
            </a:r>
            <a:r>
              <a:rPr lang="en-GB" dirty="0" err="1"/>
              <a:t>beginnersbook.com</a:t>
            </a:r>
            <a:r>
              <a:rPr lang="en-GB" dirty="0"/>
              <a:t>; public class Details { public Details() { } private String username; private int age; private String password; public String </a:t>
            </a:r>
            <a:r>
              <a:rPr lang="en-GB" dirty="0" err="1"/>
              <a:t>getUsername</a:t>
            </a:r>
            <a:r>
              <a:rPr lang="en-GB" dirty="0"/>
              <a:t>() { return username; } public void </a:t>
            </a:r>
            <a:r>
              <a:rPr lang="en-GB" dirty="0" err="1"/>
              <a:t>setUsername</a:t>
            </a:r>
            <a:r>
              <a:rPr lang="en-GB" dirty="0"/>
              <a:t>(String username) { </a:t>
            </a:r>
            <a:r>
              <a:rPr lang="en-GB" dirty="0" err="1"/>
              <a:t>this.username</a:t>
            </a:r>
            <a:r>
              <a:rPr lang="en-GB" dirty="0"/>
              <a:t> = username; } public int </a:t>
            </a:r>
            <a:r>
              <a:rPr lang="en-GB" dirty="0" err="1"/>
              <a:t>getAge</a:t>
            </a:r>
            <a:r>
              <a:rPr lang="en-GB" dirty="0"/>
              <a:t>() { return age; } public void </a:t>
            </a:r>
            <a:r>
              <a:rPr lang="en-GB" dirty="0" err="1"/>
              <a:t>setAge</a:t>
            </a:r>
            <a:r>
              <a:rPr lang="en-GB" dirty="0"/>
              <a:t>(int age) { </a:t>
            </a:r>
            <a:r>
              <a:rPr lang="en-GB" dirty="0" err="1"/>
              <a:t>this.age</a:t>
            </a:r>
            <a:r>
              <a:rPr lang="en-GB" dirty="0"/>
              <a:t> = age; } public String </a:t>
            </a:r>
            <a:r>
              <a:rPr lang="en-GB" dirty="0" err="1"/>
              <a:t>getPassword</a:t>
            </a:r>
            <a:r>
              <a:rPr lang="en-GB" dirty="0"/>
              <a:t>() { return password; } public void </a:t>
            </a:r>
            <a:r>
              <a:rPr lang="en-GB" dirty="0" err="1"/>
              <a:t>setPassword</a:t>
            </a:r>
            <a:r>
              <a:rPr lang="en-GB" dirty="0"/>
              <a:t>(String password) { </a:t>
            </a:r>
            <a:r>
              <a:rPr lang="en-GB" dirty="0" err="1"/>
              <a:t>this.password</a:t>
            </a:r>
            <a:r>
              <a:rPr lang="en-GB" dirty="0"/>
              <a:t> = password; } }</a:t>
            </a:r>
            <a:endParaRPr lang="en-PK" dirty="0"/>
          </a:p>
        </p:txBody>
      </p:sp>
      <p:sp>
        <p:nvSpPr>
          <p:cNvPr id="4" name="Date Placeholder 3">
            <a:extLst>
              <a:ext uri="{FF2B5EF4-FFF2-40B4-BE49-F238E27FC236}">
                <a16:creationId xmlns:a16="http://schemas.microsoft.com/office/drawing/2014/main" id="{53DA2321-64C2-3F4C-AB00-AD2914C7B265}"/>
              </a:ext>
            </a:extLst>
          </p:cNvPr>
          <p:cNvSpPr>
            <a:spLocks noGrp="1"/>
          </p:cNvSpPr>
          <p:nvPr>
            <p:ph type="dt" sz="half" idx="10"/>
          </p:nvPr>
        </p:nvSpPr>
        <p:spPr/>
        <p:txBody>
          <a:bodyPr/>
          <a:lstStyle/>
          <a:p>
            <a:fld id="{F2C0BE9E-7442-DD47-901A-60415DB8007F}" type="datetime2">
              <a:rPr lang="en-US" smtClean="0"/>
              <a:t>Tuesday, December 14, 2021</a:t>
            </a:fld>
            <a:endParaRPr lang="en-US"/>
          </a:p>
        </p:txBody>
      </p:sp>
      <p:sp>
        <p:nvSpPr>
          <p:cNvPr id="5" name="Slide Number Placeholder 4">
            <a:extLst>
              <a:ext uri="{FF2B5EF4-FFF2-40B4-BE49-F238E27FC236}">
                <a16:creationId xmlns:a16="http://schemas.microsoft.com/office/drawing/2014/main" id="{DC9D4205-A94A-484D-87E4-6FE42713526E}"/>
              </a:ext>
            </a:extLst>
          </p:cNvPr>
          <p:cNvSpPr>
            <a:spLocks noGrp="1"/>
          </p:cNvSpPr>
          <p:nvPr>
            <p:ph type="sldNum" sz="quarter" idx="12"/>
          </p:nvPr>
        </p:nvSpPr>
        <p:spPr/>
        <p:txBody>
          <a:bodyPr/>
          <a:lstStyle/>
          <a:p>
            <a:fld id="{B6F15528-21DE-4FAA-801E-634DDDAF4B2B}" type="slidenum">
              <a:rPr lang="en-US" smtClean="0"/>
              <a:pPr/>
              <a:t>3</a:t>
            </a:fld>
            <a:endParaRPr lang="en-US"/>
          </a:p>
        </p:txBody>
      </p:sp>
    </p:spTree>
    <p:extLst>
      <p:ext uri="{BB962C8B-B14F-4D97-AF65-F5344CB8AC3E}">
        <p14:creationId xmlns:p14="http://schemas.microsoft.com/office/powerpoint/2010/main" val="35358009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5275B-72DA-9B4E-8D09-1A0E849B58CA}"/>
              </a:ext>
            </a:extLst>
          </p:cNvPr>
          <p:cNvSpPr>
            <a:spLocks noGrp="1"/>
          </p:cNvSpPr>
          <p:nvPr>
            <p:ph type="title"/>
          </p:nvPr>
        </p:nvSpPr>
        <p:spPr/>
        <p:txBody>
          <a:bodyPr>
            <a:normAutofit/>
          </a:bodyPr>
          <a:lstStyle/>
          <a:p>
            <a:r>
              <a:rPr lang="en-GB" b="1" dirty="0" err="1"/>
              <a:t>index.jsp</a:t>
            </a:r>
            <a:endParaRPr lang="en-GB" b="1" dirty="0"/>
          </a:p>
        </p:txBody>
      </p:sp>
      <p:sp>
        <p:nvSpPr>
          <p:cNvPr id="3" name="Content Placeholder 2">
            <a:extLst>
              <a:ext uri="{FF2B5EF4-FFF2-40B4-BE49-F238E27FC236}">
                <a16:creationId xmlns:a16="http://schemas.microsoft.com/office/drawing/2014/main" id="{88D055F5-F086-8F4B-9E06-50F17A0BB450}"/>
              </a:ext>
            </a:extLst>
          </p:cNvPr>
          <p:cNvSpPr>
            <a:spLocks noGrp="1"/>
          </p:cNvSpPr>
          <p:nvPr>
            <p:ph idx="1"/>
          </p:nvPr>
        </p:nvSpPr>
        <p:spPr/>
        <p:txBody>
          <a:bodyPr>
            <a:normAutofit lnSpcReduction="10000"/>
          </a:bodyPr>
          <a:lstStyle/>
          <a:p>
            <a:r>
              <a:rPr lang="en-GB" dirty="0"/>
              <a:t>&lt;html&gt; &lt;head&gt;&lt;title&gt; </a:t>
            </a:r>
            <a:r>
              <a:rPr lang="en-GB" dirty="0" err="1"/>
              <a:t>useBean</a:t>
            </a:r>
            <a:r>
              <a:rPr lang="en-GB" dirty="0"/>
              <a:t>, </a:t>
            </a:r>
            <a:r>
              <a:rPr lang="en-GB" dirty="0" err="1"/>
              <a:t>getProperty</a:t>
            </a:r>
            <a:r>
              <a:rPr lang="en-GB" dirty="0"/>
              <a:t> and </a:t>
            </a:r>
            <a:r>
              <a:rPr lang="en-GB" dirty="0" err="1"/>
              <a:t>setProperty</a:t>
            </a:r>
            <a:r>
              <a:rPr lang="en-GB" dirty="0"/>
              <a:t> example &lt;/title&gt;&lt;/head&gt; &lt;form action="</a:t>
            </a:r>
            <a:r>
              <a:rPr lang="en-GB" dirty="0" err="1"/>
              <a:t>userdetails.jsp</a:t>
            </a:r>
            <a:r>
              <a:rPr lang="en-GB" dirty="0"/>
              <a:t>" method="post"&gt; User Name: &lt;input type="text" name="username"&gt;&lt;</a:t>
            </a:r>
            <a:r>
              <a:rPr lang="en-GB" dirty="0" err="1"/>
              <a:t>br</a:t>
            </a:r>
            <a:r>
              <a:rPr lang="en-GB" dirty="0"/>
              <a:t>&gt; User Password: &lt;input type="password" name="password"&gt;&lt;</a:t>
            </a:r>
            <a:r>
              <a:rPr lang="en-GB" dirty="0" err="1"/>
              <a:t>br</a:t>
            </a:r>
            <a:r>
              <a:rPr lang="en-GB" dirty="0"/>
              <a:t>&gt; User Age: &lt;input type="text" name="age"&gt;&lt;</a:t>
            </a:r>
            <a:r>
              <a:rPr lang="en-GB" dirty="0" err="1"/>
              <a:t>br</a:t>
            </a:r>
            <a:r>
              <a:rPr lang="en-GB" dirty="0"/>
              <a:t>&gt; &lt;input type="submit" value="register"&gt; &lt;/form&gt; &lt;/html&gt;</a:t>
            </a:r>
            <a:endParaRPr lang="en-PK" dirty="0"/>
          </a:p>
        </p:txBody>
      </p:sp>
      <p:sp>
        <p:nvSpPr>
          <p:cNvPr id="4" name="Date Placeholder 3">
            <a:extLst>
              <a:ext uri="{FF2B5EF4-FFF2-40B4-BE49-F238E27FC236}">
                <a16:creationId xmlns:a16="http://schemas.microsoft.com/office/drawing/2014/main" id="{53DA2321-64C2-3F4C-AB00-AD2914C7B265}"/>
              </a:ext>
            </a:extLst>
          </p:cNvPr>
          <p:cNvSpPr>
            <a:spLocks noGrp="1"/>
          </p:cNvSpPr>
          <p:nvPr>
            <p:ph type="dt" sz="half" idx="10"/>
          </p:nvPr>
        </p:nvSpPr>
        <p:spPr/>
        <p:txBody>
          <a:bodyPr/>
          <a:lstStyle/>
          <a:p>
            <a:fld id="{F2C0BE9E-7442-DD47-901A-60415DB8007F}" type="datetime2">
              <a:rPr lang="en-US" smtClean="0"/>
              <a:t>Tuesday, December 14, 2021</a:t>
            </a:fld>
            <a:endParaRPr lang="en-US"/>
          </a:p>
        </p:txBody>
      </p:sp>
      <p:sp>
        <p:nvSpPr>
          <p:cNvPr id="5" name="Slide Number Placeholder 4">
            <a:extLst>
              <a:ext uri="{FF2B5EF4-FFF2-40B4-BE49-F238E27FC236}">
                <a16:creationId xmlns:a16="http://schemas.microsoft.com/office/drawing/2014/main" id="{DC9D4205-A94A-484D-87E4-6FE42713526E}"/>
              </a:ext>
            </a:extLst>
          </p:cNvPr>
          <p:cNvSpPr>
            <a:spLocks noGrp="1"/>
          </p:cNvSpPr>
          <p:nvPr>
            <p:ph type="sldNum" sz="quarter" idx="12"/>
          </p:nvPr>
        </p:nvSpPr>
        <p:spPr/>
        <p:txBody>
          <a:bodyPr/>
          <a:lstStyle/>
          <a:p>
            <a:fld id="{B6F15528-21DE-4FAA-801E-634DDDAF4B2B}" type="slidenum">
              <a:rPr lang="en-US" smtClean="0"/>
              <a:pPr/>
              <a:t>4</a:t>
            </a:fld>
            <a:endParaRPr lang="en-US"/>
          </a:p>
        </p:txBody>
      </p:sp>
    </p:spTree>
    <p:extLst>
      <p:ext uri="{BB962C8B-B14F-4D97-AF65-F5344CB8AC3E}">
        <p14:creationId xmlns:p14="http://schemas.microsoft.com/office/powerpoint/2010/main" val="25001072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5275B-72DA-9B4E-8D09-1A0E849B58CA}"/>
              </a:ext>
            </a:extLst>
          </p:cNvPr>
          <p:cNvSpPr>
            <a:spLocks noGrp="1"/>
          </p:cNvSpPr>
          <p:nvPr>
            <p:ph type="title"/>
          </p:nvPr>
        </p:nvSpPr>
        <p:spPr/>
        <p:txBody>
          <a:bodyPr>
            <a:normAutofit/>
          </a:bodyPr>
          <a:lstStyle/>
          <a:p>
            <a:r>
              <a:rPr lang="en-GB" b="1" dirty="0" err="1"/>
              <a:t>userdetails.jsp</a:t>
            </a:r>
            <a:endParaRPr lang="en-GB" b="1" dirty="0"/>
          </a:p>
        </p:txBody>
      </p:sp>
      <p:sp>
        <p:nvSpPr>
          <p:cNvPr id="3" name="Content Placeholder 2">
            <a:extLst>
              <a:ext uri="{FF2B5EF4-FFF2-40B4-BE49-F238E27FC236}">
                <a16:creationId xmlns:a16="http://schemas.microsoft.com/office/drawing/2014/main" id="{88D055F5-F086-8F4B-9E06-50F17A0BB450}"/>
              </a:ext>
            </a:extLst>
          </p:cNvPr>
          <p:cNvSpPr>
            <a:spLocks noGrp="1"/>
          </p:cNvSpPr>
          <p:nvPr>
            <p:ph idx="1"/>
          </p:nvPr>
        </p:nvSpPr>
        <p:spPr/>
        <p:txBody>
          <a:bodyPr>
            <a:normAutofit/>
          </a:bodyPr>
          <a:lstStyle/>
          <a:p>
            <a:r>
              <a:rPr lang="en-GB" dirty="0"/>
              <a:t>&lt;</a:t>
            </a:r>
            <a:r>
              <a:rPr lang="en-GB" dirty="0" err="1"/>
              <a:t>jsp:useBean</a:t>
            </a:r>
            <a:r>
              <a:rPr lang="en-GB" dirty="0"/>
              <a:t> id="</a:t>
            </a:r>
            <a:r>
              <a:rPr lang="en-GB" dirty="0" err="1"/>
              <a:t>userinfo</a:t>
            </a:r>
            <a:r>
              <a:rPr lang="en-GB" dirty="0"/>
              <a:t>" class="</a:t>
            </a:r>
            <a:r>
              <a:rPr lang="en-GB" dirty="0" err="1"/>
              <a:t>beginnersbook.com.Details</a:t>
            </a:r>
            <a:r>
              <a:rPr lang="en-GB" dirty="0"/>
              <a:t>"&gt;&lt;/</a:t>
            </a:r>
            <a:r>
              <a:rPr lang="en-GB" dirty="0" err="1"/>
              <a:t>jsp:useBean</a:t>
            </a:r>
            <a:r>
              <a:rPr lang="en-GB" dirty="0"/>
              <a:t>&gt; &lt;</a:t>
            </a:r>
            <a:r>
              <a:rPr lang="en-GB" dirty="0" err="1"/>
              <a:t>jsp:setProperty</a:t>
            </a:r>
            <a:r>
              <a:rPr lang="en-GB" dirty="0"/>
              <a:t> property="*" name="</a:t>
            </a:r>
            <a:r>
              <a:rPr lang="en-GB" dirty="0" err="1"/>
              <a:t>userinfo</a:t>
            </a:r>
            <a:r>
              <a:rPr lang="en-GB" dirty="0"/>
              <a:t>"/&gt; You have </a:t>
            </a:r>
            <a:r>
              <a:rPr lang="en-GB" dirty="0" err="1"/>
              <a:t>enterted</a:t>
            </a:r>
            <a:r>
              <a:rPr lang="en-GB" dirty="0"/>
              <a:t> below details:&lt;</a:t>
            </a:r>
            <a:r>
              <a:rPr lang="en-GB" dirty="0" err="1"/>
              <a:t>br</a:t>
            </a:r>
            <a:r>
              <a:rPr lang="en-GB" dirty="0"/>
              <a:t>&gt; &lt;</a:t>
            </a:r>
            <a:r>
              <a:rPr lang="en-GB" dirty="0" err="1"/>
              <a:t>jsp:getProperty</a:t>
            </a:r>
            <a:r>
              <a:rPr lang="en-GB" dirty="0"/>
              <a:t> property="username" name="</a:t>
            </a:r>
            <a:r>
              <a:rPr lang="en-GB" dirty="0" err="1"/>
              <a:t>userinfo</a:t>
            </a:r>
            <a:r>
              <a:rPr lang="en-GB" dirty="0"/>
              <a:t>"/&gt;&lt;</a:t>
            </a:r>
            <a:r>
              <a:rPr lang="en-GB" dirty="0" err="1"/>
              <a:t>br</a:t>
            </a:r>
            <a:r>
              <a:rPr lang="en-GB" dirty="0"/>
              <a:t>&gt; &lt;</a:t>
            </a:r>
            <a:r>
              <a:rPr lang="en-GB" dirty="0" err="1"/>
              <a:t>jsp:getProperty</a:t>
            </a:r>
            <a:r>
              <a:rPr lang="en-GB" dirty="0"/>
              <a:t> property="password" name="</a:t>
            </a:r>
            <a:r>
              <a:rPr lang="en-GB" dirty="0" err="1"/>
              <a:t>userinfo</a:t>
            </a:r>
            <a:r>
              <a:rPr lang="en-GB" dirty="0"/>
              <a:t>"/&gt;&lt;</a:t>
            </a:r>
            <a:r>
              <a:rPr lang="en-GB" dirty="0" err="1"/>
              <a:t>br</a:t>
            </a:r>
            <a:r>
              <a:rPr lang="en-GB" dirty="0"/>
              <a:t>&gt; &lt;</a:t>
            </a:r>
            <a:r>
              <a:rPr lang="en-GB" dirty="0" err="1"/>
              <a:t>jsp:getProperty</a:t>
            </a:r>
            <a:r>
              <a:rPr lang="en-GB" dirty="0"/>
              <a:t> property="age" name="</a:t>
            </a:r>
            <a:r>
              <a:rPr lang="en-GB" dirty="0" err="1"/>
              <a:t>userinfo</a:t>
            </a:r>
            <a:r>
              <a:rPr lang="en-GB" dirty="0"/>
              <a:t>" /&gt;&lt;</a:t>
            </a:r>
            <a:r>
              <a:rPr lang="en-GB" dirty="0" err="1"/>
              <a:t>br</a:t>
            </a:r>
            <a:r>
              <a:rPr lang="en-GB" dirty="0"/>
              <a:t>&gt;</a:t>
            </a:r>
            <a:endParaRPr lang="en-PK" dirty="0"/>
          </a:p>
        </p:txBody>
      </p:sp>
      <p:sp>
        <p:nvSpPr>
          <p:cNvPr id="4" name="Date Placeholder 3">
            <a:extLst>
              <a:ext uri="{FF2B5EF4-FFF2-40B4-BE49-F238E27FC236}">
                <a16:creationId xmlns:a16="http://schemas.microsoft.com/office/drawing/2014/main" id="{53DA2321-64C2-3F4C-AB00-AD2914C7B265}"/>
              </a:ext>
            </a:extLst>
          </p:cNvPr>
          <p:cNvSpPr>
            <a:spLocks noGrp="1"/>
          </p:cNvSpPr>
          <p:nvPr>
            <p:ph type="dt" sz="half" idx="10"/>
          </p:nvPr>
        </p:nvSpPr>
        <p:spPr/>
        <p:txBody>
          <a:bodyPr/>
          <a:lstStyle/>
          <a:p>
            <a:fld id="{F2C0BE9E-7442-DD47-901A-60415DB8007F}" type="datetime2">
              <a:rPr lang="en-US" smtClean="0"/>
              <a:t>Tuesday, December 14, 2021</a:t>
            </a:fld>
            <a:endParaRPr lang="en-US"/>
          </a:p>
        </p:txBody>
      </p:sp>
      <p:sp>
        <p:nvSpPr>
          <p:cNvPr id="5" name="Slide Number Placeholder 4">
            <a:extLst>
              <a:ext uri="{FF2B5EF4-FFF2-40B4-BE49-F238E27FC236}">
                <a16:creationId xmlns:a16="http://schemas.microsoft.com/office/drawing/2014/main" id="{DC9D4205-A94A-484D-87E4-6FE42713526E}"/>
              </a:ext>
            </a:extLst>
          </p:cNvPr>
          <p:cNvSpPr>
            <a:spLocks noGrp="1"/>
          </p:cNvSpPr>
          <p:nvPr>
            <p:ph type="sldNum" sz="quarter" idx="12"/>
          </p:nvPr>
        </p:nvSpPr>
        <p:spPr/>
        <p:txBody>
          <a:bodyPr/>
          <a:lstStyle/>
          <a:p>
            <a:fld id="{B6F15528-21DE-4FAA-801E-634DDDAF4B2B}" type="slidenum">
              <a:rPr lang="en-US" smtClean="0"/>
              <a:pPr/>
              <a:t>5</a:t>
            </a:fld>
            <a:endParaRPr lang="en-US"/>
          </a:p>
        </p:txBody>
      </p:sp>
    </p:spTree>
    <p:extLst>
      <p:ext uri="{BB962C8B-B14F-4D97-AF65-F5344CB8AC3E}">
        <p14:creationId xmlns:p14="http://schemas.microsoft.com/office/powerpoint/2010/main" val="21128100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5275B-72DA-9B4E-8D09-1A0E849B58CA}"/>
              </a:ext>
            </a:extLst>
          </p:cNvPr>
          <p:cNvSpPr>
            <a:spLocks noGrp="1"/>
          </p:cNvSpPr>
          <p:nvPr>
            <p:ph type="title"/>
          </p:nvPr>
        </p:nvSpPr>
        <p:spPr/>
        <p:txBody>
          <a:bodyPr>
            <a:normAutofit/>
          </a:bodyPr>
          <a:lstStyle/>
          <a:p>
            <a:r>
              <a:rPr lang="en-GB" b="1" dirty="0"/>
              <a:t>Output</a:t>
            </a:r>
          </a:p>
        </p:txBody>
      </p:sp>
      <p:sp>
        <p:nvSpPr>
          <p:cNvPr id="4" name="Date Placeholder 3">
            <a:extLst>
              <a:ext uri="{FF2B5EF4-FFF2-40B4-BE49-F238E27FC236}">
                <a16:creationId xmlns:a16="http://schemas.microsoft.com/office/drawing/2014/main" id="{53DA2321-64C2-3F4C-AB00-AD2914C7B265}"/>
              </a:ext>
            </a:extLst>
          </p:cNvPr>
          <p:cNvSpPr>
            <a:spLocks noGrp="1"/>
          </p:cNvSpPr>
          <p:nvPr>
            <p:ph type="dt" sz="half" idx="10"/>
          </p:nvPr>
        </p:nvSpPr>
        <p:spPr/>
        <p:txBody>
          <a:bodyPr/>
          <a:lstStyle/>
          <a:p>
            <a:fld id="{F2C0BE9E-7442-DD47-901A-60415DB8007F}" type="datetime2">
              <a:rPr lang="en-US" smtClean="0"/>
              <a:t>Tuesday, December 14, 2021</a:t>
            </a:fld>
            <a:endParaRPr lang="en-US"/>
          </a:p>
        </p:txBody>
      </p:sp>
      <p:sp>
        <p:nvSpPr>
          <p:cNvPr id="5" name="Slide Number Placeholder 4">
            <a:extLst>
              <a:ext uri="{FF2B5EF4-FFF2-40B4-BE49-F238E27FC236}">
                <a16:creationId xmlns:a16="http://schemas.microsoft.com/office/drawing/2014/main" id="{DC9D4205-A94A-484D-87E4-6FE42713526E}"/>
              </a:ext>
            </a:extLst>
          </p:cNvPr>
          <p:cNvSpPr>
            <a:spLocks noGrp="1"/>
          </p:cNvSpPr>
          <p:nvPr>
            <p:ph type="sldNum" sz="quarter" idx="12"/>
          </p:nvPr>
        </p:nvSpPr>
        <p:spPr/>
        <p:txBody>
          <a:bodyPr/>
          <a:lstStyle/>
          <a:p>
            <a:fld id="{B6F15528-21DE-4FAA-801E-634DDDAF4B2B}" type="slidenum">
              <a:rPr lang="en-US" smtClean="0"/>
              <a:pPr/>
              <a:t>6</a:t>
            </a:fld>
            <a:endParaRPr lang="en-US"/>
          </a:p>
        </p:txBody>
      </p:sp>
      <p:pic>
        <p:nvPicPr>
          <p:cNvPr id="1026" name="Picture 2" descr="useBean-output1">
            <a:extLst>
              <a:ext uri="{FF2B5EF4-FFF2-40B4-BE49-F238E27FC236}">
                <a16:creationId xmlns:a16="http://schemas.microsoft.com/office/drawing/2014/main" id="{3F44A1F4-8748-3844-A3EB-5293A6CE1771}"/>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81781" y="1295400"/>
            <a:ext cx="5028639" cy="2436019"/>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useBean-output2">
            <a:extLst>
              <a:ext uri="{FF2B5EF4-FFF2-40B4-BE49-F238E27FC236}">
                <a16:creationId xmlns:a16="http://schemas.microsoft.com/office/drawing/2014/main" id="{33019790-CA42-8A41-B095-A29793D17E9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66603" y="3810000"/>
            <a:ext cx="5246750" cy="25463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766364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5275B-72DA-9B4E-8D09-1A0E849B58CA}"/>
              </a:ext>
            </a:extLst>
          </p:cNvPr>
          <p:cNvSpPr>
            <a:spLocks noGrp="1"/>
          </p:cNvSpPr>
          <p:nvPr>
            <p:ph type="title"/>
          </p:nvPr>
        </p:nvSpPr>
        <p:spPr/>
        <p:txBody>
          <a:bodyPr>
            <a:normAutofit fontScale="90000"/>
          </a:bodyPr>
          <a:lstStyle/>
          <a:p>
            <a:r>
              <a:rPr lang="en-GB" b="1" dirty="0"/>
              <a:t>Session Implicit Object in JSP with examples</a:t>
            </a:r>
          </a:p>
        </p:txBody>
      </p:sp>
      <p:sp>
        <p:nvSpPr>
          <p:cNvPr id="4" name="Date Placeholder 3">
            <a:extLst>
              <a:ext uri="{FF2B5EF4-FFF2-40B4-BE49-F238E27FC236}">
                <a16:creationId xmlns:a16="http://schemas.microsoft.com/office/drawing/2014/main" id="{53DA2321-64C2-3F4C-AB00-AD2914C7B265}"/>
              </a:ext>
            </a:extLst>
          </p:cNvPr>
          <p:cNvSpPr>
            <a:spLocks noGrp="1"/>
          </p:cNvSpPr>
          <p:nvPr>
            <p:ph type="dt" sz="half" idx="10"/>
          </p:nvPr>
        </p:nvSpPr>
        <p:spPr/>
        <p:txBody>
          <a:bodyPr/>
          <a:lstStyle/>
          <a:p>
            <a:fld id="{F2C0BE9E-7442-DD47-901A-60415DB8007F}" type="datetime2">
              <a:rPr lang="en-US" smtClean="0"/>
              <a:t>Tuesday, December 14, 2021</a:t>
            </a:fld>
            <a:endParaRPr lang="en-US"/>
          </a:p>
        </p:txBody>
      </p:sp>
      <p:sp>
        <p:nvSpPr>
          <p:cNvPr id="5" name="Slide Number Placeholder 4">
            <a:extLst>
              <a:ext uri="{FF2B5EF4-FFF2-40B4-BE49-F238E27FC236}">
                <a16:creationId xmlns:a16="http://schemas.microsoft.com/office/drawing/2014/main" id="{DC9D4205-A94A-484D-87E4-6FE42713526E}"/>
              </a:ext>
            </a:extLst>
          </p:cNvPr>
          <p:cNvSpPr>
            <a:spLocks noGrp="1"/>
          </p:cNvSpPr>
          <p:nvPr>
            <p:ph type="sldNum" sz="quarter" idx="12"/>
          </p:nvPr>
        </p:nvSpPr>
        <p:spPr/>
        <p:txBody>
          <a:bodyPr/>
          <a:lstStyle/>
          <a:p>
            <a:fld id="{B6F15528-21DE-4FAA-801E-634DDDAF4B2B}" type="slidenum">
              <a:rPr lang="en-US" smtClean="0"/>
              <a:pPr/>
              <a:t>7</a:t>
            </a:fld>
            <a:endParaRPr lang="en-US"/>
          </a:p>
        </p:txBody>
      </p:sp>
      <p:sp>
        <p:nvSpPr>
          <p:cNvPr id="3" name="Content Placeholder 2">
            <a:extLst>
              <a:ext uri="{FF2B5EF4-FFF2-40B4-BE49-F238E27FC236}">
                <a16:creationId xmlns:a16="http://schemas.microsoft.com/office/drawing/2014/main" id="{23D15C68-7705-EF43-B98C-74F6AEC1C0DD}"/>
              </a:ext>
            </a:extLst>
          </p:cNvPr>
          <p:cNvSpPr>
            <a:spLocks noGrp="1"/>
          </p:cNvSpPr>
          <p:nvPr>
            <p:ph idx="1"/>
          </p:nvPr>
        </p:nvSpPr>
        <p:spPr/>
        <p:txBody>
          <a:bodyPr>
            <a:normAutofit fontScale="70000" lnSpcReduction="20000"/>
          </a:bodyPr>
          <a:lstStyle/>
          <a:p>
            <a:r>
              <a:rPr lang="en-GB" dirty="0"/>
              <a:t>Session is most frequently used implicit object in JSP. The main usage of it to gain access to all the user’s data till the user session is active.</a:t>
            </a:r>
          </a:p>
          <a:p>
            <a:r>
              <a:rPr lang="en-GB" b="1" dirty="0"/>
              <a:t>Methods of session Implicit Object</a:t>
            </a:r>
          </a:p>
          <a:p>
            <a:pPr lvl="1"/>
            <a:r>
              <a:rPr lang="en-GB" b="1" dirty="0" err="1"/>
              <a:t>setAttribute</a:t>
            </a:r>
            <a:r>
              <a:rPr lang="en-GB" b="1" dirty="0"/>
              <a:t>(String, object) –  </a:t>
            </a:r>
            <a:r>
              <a:rPr lang="en-GB" dirty="0"/>
              <a:t>This method is used to save an object in session by assigning a unique string to the object. Later, the object can be accessed from the session by using the same String till the session is active. </a:t>
            </a:r>
            <a:r>
              <a:rPr lang="en-GB" dirty="0" err="1"/>
              <a:t>setAttribute</a:t>
            </a:r>
            <a:r>
              <a:rPr lang="en-GB" dirty="0"/>
              <a:t> and </a:t>
            </a:r>
            <a:r>
              <a:rPr lang="en-GB" dirty="0" err="1"/>
              <a:t>getAttribute</a:t>
            </a:r>
            <a:r>
              <a:rPr lang="en-GB" dirty="0"/>
              <a:t> are the two most frequently used methods while dealing with session in JSP. </a:t>
            </a:r>
          </a:p>
          <a:p>
            <a:pPr lvl="1"/>
            <a:r>
              <a:rPr lang="en-GB" b="1" dirty="0" err="1"/>
              <a:t>getAttribute</a:t>
            </a:r>
            <a:r>
              <a:rPr lang="en-GB" b="1" dirty="0"/>
              <a:t>(String name) – </a:t>
            </a:r>
            <a:r>
              <a:rPr lang="en-GB" dirty="0"/>
              <a:t>The object stored by </a:t>
            </a:r>
            <a:r>
              <a:rPr lang="en-GB" dirty="0" err="1"/>
              <a:t>setAttribute</a:t>
            </a:r>
            <a:r>
              <a:rPr lang="en-GB" dirty="0"/>
              <a:t> method is fetched from session using </a:t>
            </a:r>
            <a:r>
              <a:rPr lang="en-GB" dirty="0" err="1"/>
              <a:t>getAttribute</a:t>
            </a:r>
            <a:r>
              <a:rPr lang="en-GB" dirty="0"/>
              <a:t> method. For example if we need to access </a:t>
            </a:r>
            <a:r>
              <a:rPr lang="en-GB" dirty="0" err="1"/>
              <a:t>userid</a:t>
            </a:r>
            <a:r>
              <a:rPr lang="en-GB" dirty="0"/>
              <a:t> on every </a:t>
            </a:r>
            <a:r>
              <a:rPr lang="en-GB" dirty="0" err="1"/>
              <a:t>jsp</a:t>
            </a:r>
            <a:r>
              <a:rPr lang="en-GB" dirty="0"/>
              <a:t> page till the session is active then we should store the user-id in session using </a:t>
            </a:r>
            <a:r>
              <a:rPr lang="en-GB" dirty="0" err="1"/>
              <a:t>setAttribute</a:t>
            </a:r>
            <a:r>
              <a:rPr lang="en-GB" dirty="0"/>
              <a:t> method and can be accessed using </a:t>
            </a:r>
            <a:r>
              <a:rPr lang="en-GB" dirty="0" err="1"/>
              <a:t>getAttribute</a:t>
            </a:r>
            <a:r>
              <a:rPr lang="en-GB" dirty="0"/>
              <a:t> method whenever needed. </a:t>
            </a:r>
            <a:endParaRPr lang="en-PK" dirty="0"/>
          </a:p>
        </p:txBody>
      </p:sp>
    </p:spTree>
    <p:extLst>
      <p:ext uri="{BB962C8B-B14F-4D97-AF65-F5344CB8AC3E}">
        <p14:creationId xmlns:p14="http://schemas.microsoft.com/office/powerpoint/2010/main" val="13764483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5275B-72DA-9B4E-8D09-1A0E849B58CA}"/>
              </a:ext>
            </a:extLst>
          </p:cNvPr>
          <p:cNvSpPr>
            <a:spLocks noGrp="1"/>
          </p:cNvSpPr>
          <p:nvPr>
            <p:ph type="title"/>
          </p:nvPr>
        </p:nvSpPr>
        <p:spPr/>
        <p:txBody>
          <a:bodyPr>
            <a:normAutofit fontScale="90000"/>
          </a:bodyPr>
          <a:lstStyle/>
          <a:p>
            <a:r>
              <a:rPr lang="en-GB" b="1" dirty="0"/>
              <a:t>Session Implicit Object in JSP with examples</a:t>
            </a:r>
          </a:p>
        </p:txBody>
      </p:sp>
      <p:sp>
        <p:nvSpPr>
          <p:cNvPr id="4" name="Date Placeholder 3">
            <a:extLst>
              <a:ext uri="{FF2B5EF4-FFF2-40B4-BE49-F238E27FC236}">
                <a16:creationId xmlns:a16="http://schemas.microsoft.com/office/drawing/2014/main" id="{53DA2321-64C2-3F4C-AB00-AD2914C7B265}"/>
              </a:ext>
            </a:extLst>
          </p:cNvPr>
          <p:cNvSpPr>
            <a:spLocks noGrp="1"/>
          </p:cNvSpPr>
          <p:nvPr>
            <p:ph type="dt" sz="half" idx="10"/>
          </p:nvPr>
        </p:nvSpPr>
        <p:spPr/>
        <p:txBody>
          <a:bodyPr/>
          <a:lstStyle/>
          <a:p>
            <a:fld id="{F2C0BE9E-7442-DD47-901A-60415DB8007F}" type="datetime2">
              <a:rPr lang="en-US" smtClean="0"/>
              <a:t>Tuesday, December 14, 2021</a:t>
            </a:fld>
            <a:endParaRPr lang="en-US"/>
          </a:p>
        </p:txBody>
      </p:sp>
      <p:sp>
        <p:nvSpPr>
          <p:cNvPr id="5" name="Slide Number Placeholder 4">
            <a:extLst>
              <a:ext uri="{FF2B5EF4-FFF2-40B4-BE49-F238E27FC236}">
                <a16:creationId xmlns:a16="http://schemas.microsoft.com/office/drawing/2014/main" id="{DC9D4205-A94A-484D-87E4-6FE42713526E}"/>
              </a:ext>
            </a:extLst>
          </p:cNvPr>
          <p:cNvSpPr>
            <a:spLocks noGrp="1"/>
          </p:cNvSpPr>
          <p:nvPr>
            <p:ph type="sldNum" sz="quarter" idx="12"/>
          </p:nvPr>
        </p:nvSpPr>
        <p:spPr/>
        <p:txBody>
          <a:bodyPr/>
          <a:lstStyle/>
          <a:p>
            <a:fld id="{B6F15528-21DE-4FAA-801E-634DDDAF4B2B}" type="slidenum">
              <a:rPr lang="en-US" smtClean="0"/>
              <a:pPr/>
              <a:t>8</a:t>
            </a:fld>
            <a:endParaRPr lang="en-US"/>
          </a:p>
        </p:txBody>
      </p:sp>
      <p:sp>
        <p:nvSpPr>
          <p:cNvPr id="3" name="Content Placeholder 2">
            <a:extLst>
              <a:ext uri="{FF2B5EF4-FFF2-40B4-BE49-F238E27FC236}">
                <a16:creationId xmlns:a16="http://schemas.microsoft.com/office/drawing/2014/main" id="{23D15C68-7705-EF43-B98C-74F6AEC1C0DD}"/>
              </a:ext>
            </a:extLst>
          </p:cNvPr>
          <p:cNvSpPr>
            <a:spLocks noGrp="1"/>
          </p:cNvSpPr>
          <p:nvPr>
            <p:ph idx="1"/>
          </p:nvPr>
        </p:nvSpPr>
        <p:spPr/>
        <p:txBody>
          <a:bodyPr>
            <a:normAutofit fontScale="77500" lnSpcReduction="20000"/>
          </a:bodyPr>
          <a:lstStyle/>
          <a:p>
            <a:pPr lvl="1"/>
            <a:r>
              <a:rPr lang="en-GB" b="1" dirty="0" err="1"/>
              <a:t>removeAttribute</a:t>
            </a:r>
            <a:r>
              <a:rPr lang="en-GB" b="1" dirty="0"/>
              <a:t>(String name) – </a:t>
            </a:r>
            <a:r>
              <a:rPr lang="en-GB" dirty="0"/>
              <a:t>The objects which are stored in session can be removed from session using this method. Pass the unique string identifier as </a:t>
            </a:r>
            <a:r>
              <a:rPr lang="en-GB" dirty="0" err="1"/>
              <a:t>removeAttribute’s</a:t>
            </a:r>
            <a:r>
              <a:rPr lang="en-GB" dirty="0"/>
              <a:t> method. </a:t>
            </a:r>
          </a:p>
          <a:p>
            <a:pPr lvl="1"/>
            <a:r>
              <a:rPr lang="en-GB" b="1" dirty="0" err="1"/>
              <a:t>getAttributeNames</a:t>
            </a:r>
            <a:r>
              <a:rPr lang="en-GB" b="1" dirty="0"/>
              <a:t> – </a:t>
            </a:r>
            <a:r>
              <a:rPr lang="en-GB" dirty="0"/>
              <a:t>It returns all the objects stored in session. Basically, it results in an enumeration of objects.</a:t>
            </a:r>
          </a:p>
          <a:p>
            <a:pPr lvl="1"/>
            <a:r>
              <a:rPr lang="en-GB" b="1" dirty="0" err="1"/>
              <a:t>getCreationTime</a:t>
            </a:r>
            <a:r>
              <a:rPr lang="en-GB" b="1" dirty="0"/>
              <a:t> – </a:t>
            </a:r>
            <a:r>
              <a:rPr lang="en-GB" dirty="0"/>
              <a:t>This method returns the session creation time, the time when session got initiated (became active). </a:t>
            </a:r>
          </a:p>
          <a:p>
            <a:pPr lvl="1"/>
            <a:r>
              <a:rPr lang="en-GB" b="1" dirty="0" err="1"/>
              <a:t>getId</a:t>
            </a:r>
            <a:r>
              <a:rPr lang="en-GB" b="1" dirty="0"/>
              <a:t> – </a:t>
            </a:r>
            <a:r>
              <a:rPr lang="en-GB" dirty="0"/>
              <a:t>Servlet container assigns a unique string identifier to session while creation of it. </a:t>
            </a:r>
          </a:p>
          <a:p>
            <a:pPr lvl="1"/>
            <a:r>
              <a:rPr lang="en-GB" b="1" dirty="0" err="1"/>
              <a:t>getId</a:t>
            </a:r>
            <a:r>
              <a:rPr lang="en-GB" dirty="0"/>
              <a:t> method returns that unique string identifier. </a:t>
            </a:r>
          </a:p>
          <a:p>
            <a:pPr lvl="1"/>
            <a:r>
              <a:rPr lang="en-GB" b="1" dirty="0" err="1"/>
              <a:t>isNew</a:t>
            </a:r>
            <a:r>
              <a:rPr lang="en-GB" b="1" dirty="0"/>
              <a:t>() – </a:t>
            </a:r>
            <a:r>
              <a:rPr lang="en-GB" dirty="0"/>
              <a:t>Used to check whether the session is new. It returns Boolean value (true or false). Mostly used to track whether the cookies are enabled on client side. If cookies are disabled the </a:t>
            </a:r>
            <a:r>
              <a:rPr lang="en-GB" dirty="0" err="1"/>
              <a:t>session.isNew</a:t>
            </a:r>
            <a:r>
              <a:rPr lang="en-GB" dirty="0"/>
              <a:t>() method would always return </a:t>
            </a:r>
            <a:r>
              <a:rPr lang="en-GB" b="1" dirty="0"/>
              <a:t>true</a:t>
            </a:r>
            <a:r>
              <a:rPr lang="en-GB" dirty="0"/>
              <a:t>. </a:t>
            </a:r>
            <a:endParaRPr lang="en-PK" dirty="0"/>
          </a:p>
        </p:txBody>
      </p:sp>
    </p:spTree>
    <p:extLst>
      <p:ext uri="{BB962C8B-B14F-4D97-AF65-F5344CB8AC3E}">
        <p14:creationId xmlns:p14="http://schemas.microsoft.com/office/powerpoint/2010/main" val="35220766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5275B-72DA-9B4E-8D09-1A0E849B58CA}"/>
              </a:ext>
            </a:extLst>
          </p:cNvPr>
          <p:cNvSpPr>
            <a:spLocks noGrp="1"/>
          </p:cNvSpPr>
          <p:nvPr>
            <p:ph type="title"/>
          </p:nvPr>
        </p:nvSpPr>
        <p:spPr/>
        <p:txBody>
          <a:bodyPr>
            <a:normAutofit fontScale="90000"/>
          </a:bodyPr>
          <a:lstStyle/>
          <a:p>
            <a:r>
              <a:rPr lang="en-GB" b="1" dirty="0"/>
              <a:t>Session Implicit Object in JSP with examples</a:t>
            </a:r>
          </a:p>
        </p:txBody>
      </p:sp>
      <p:sp>
        <p:nvSpPr>
          <p:cNvPr id="4" name="Date Placeholder 3">
            <a:extLst>
              <a:ext uri="{FF2B5EF4-FFF2-40B4-BE49-F238E27FC236}">
                <a16:creationId xmlns:a16="http://schemas.microsoft.com/office/drawing/2014/main" id="{53DA2321-64C2-3F4C-AB00-AD2914C7B265}"/>
              </a:ext>
            </a:extLst>
          </p:cNvPr>
          <p:cNvSpPr>
            <a:spLocks noGrp="1"/>
          </p:cNvSpPr>
          <p:nvPr>
            <p:ph type="dt" sz="half" idx="10"/>
          </p:nvPr>
        </p:nvSpPr>
        <p:spPr/>
        <p:txBody>
          <a:bodyPr/>
          <a:lstStyle/>
          <a:p>
            <a:fld id="{F2C0BE9E-7442-DD47-901A-60415DB8007F}" type="datetime2">
              <a:rPr lang="en-US" smtClean="0"/>
              <a:t>Tuesday, December 14, 2021</a:t>
            </a:fld>
            <a:endParaRPr lang="en-US"/>
          </a:p>
        </p:txBody>
      </p:sp>
      <p:sp>
        <p:nvSpPr>
          <p:cNvPr id="5" name="Slide Number Placeholder 4">
            <a:extLst>
              <a:ext uri="{FF2B5EF4-FFF2-40B4-BE49-F238E27FC236}">
                <a16:creationId xmlns:a16="http://schemas.microsoft.com/office/drawing/2014/main" id="{DC9D4205-A94A-484D-87E4-6FE42713526E}"/>
              </a:ext>
            </a:extLst>
          </p:cNvPr>
          <p:cNvSpPr>
            <a:spLocks noGrp="1"/>
          </p:cNvSpPr>
          <p:nvPr>
            <p:ph type="sldNum" sz="quarter" idx="12"/>
          </p:nvPr>
        </p:nvSpPr>
        <p:spPr/>
        <p:txBody>
          <a:bodyPr/>
          <a:lstStyle/>
          <a:p>
            <a:fld id="{B6F15528-21DE-4FAA-801E-634DDDAF4B2B}" type="slidenum">
              <a:rPr lang="en-US" smtClean="0"/>
              <a:pPr/>
              <a:t>9</a:t>
            </a:fld>
            <a:endParaRPr lang="en-US"/>
          </a:p>
        </p:txBody>
      </p:sp>
      <p:sp>
        <p:nvSpPr>
          <p:cNvPr id="3" name="Content Placeholder 2">
            <a:extLst>
              <a:ext uri="{FF2B5EF4-FFF2-40B4-BE49-F238E27FC236}">
                <a16:creationId xmlns:a16="http://schemas.microsoft.com/office/drawing/2014/main" id="{23D15C68-7705-EF43-B98C-74F6AEC1C0DD}"/>
              </a:ext>
            </a:extLst>
          </p:cNvPr>
          <p:cNvSpPr>
            <a:spLocks noGrp="1"/>
          </p:cNvSpPr>
          <p:nvPr>
            <p:ph idx="1"/>
          </p:nvPr>
        </p:nvSpPr>
        <p:spPr/>
        <p:txBody>
          <a:bodyPr>
            <a:normAutofit/>
          </a:bodyPr>
          <a:lstStyle/>
          <a:p>
            <a:pPr lvl="1"/>
            <a:r>
              <a:rPr lang="en-GB" b="1" dirty="0"/>
              <a:t>invalidate() – </a:t>
            </a:r>
            <a:r>
              <a:rPr lang="en-GB" dirty="0"/>
              <a:t>It kills a session and breaks the association of session with all the stored objects. </a:t>
            </a:r>
          </a:p>
          <a:p>
            <a:pPr lvl="1"/>
            <a:r>
              <a:rPr lang="en-GB" b="1" dirty="0" err="1"/>
              <a:t>getMaxInactiveInterval</a:t>
            </a:r>
            <a:r>
              <a:rPr lang="en-GB" b="1" dirty="0"/>
              <a:t> – </a:t>
            </a:r>
            <a:r>
              <a:rPr lang="en-GB" dirty="0"/>
              <a:t>Returns session’s maximum inactivate time interval in seconds. </a:t>
            </a:r>
          </a:p>
          <a:p>
            <a:pPr lvl="1"/>
            <a:r>
              <a:rPr lang="en-GB" b="1" dirty="0" err="1"/>
              <a:t>getLastAccessedTime</a:t>
            </a:r>
            <a:r>
              <a:rPr lang="en-GB" b="1" dirty="0"/>
              <a:t> – </a:t>
            </a:r>
            <a:r>
              <a:rPr lang="en-GB" dirty="0"/>
              <a:t>Generally used to know the last accessed time of a session.</a:t>
            </a:r>
            <a:endParaRPr lang="en-PK" dirty="0"/>
          </a:p>
          <a:p>
            <a:pPr lvl="1"/>
            <a:endParaRPr lang="en-PK" dirty="0"/>
          </a:p>
        </p:txBody>
      </p:sp>
    </p:spTree>
    <p:extLst>
      <p:ext uri="{BB962C8B-B14F-4D97-AF65-F5344CB8AC3E}">
        <p14:creationId xmlns:p14="http://schemas.microsoft.com/office/powerpoint/2010/main" val="42776280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7918</TotalTime>
  <Words>2093</Words>
  <Application>Microsoft Macintosh PowerPoint</Application>
  <PresentationFormat>On-screen Show (4:3)</PresentationFormat>
  <Paragraphs>179</Paragraphs>
  <Slides>21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21</vt:i4>
      </vt:variant>
    </vt:vector>
  </HeadingPairs>
  <TitlesOfParts>
    <vt:vector size="24" baseType="lpstr">
      <vt:lpstr>Arial</vt:lpstr>
      <vt:lpstr>Calibri</vt:lpstr>
      <vt:lpstr>Office Theme</vt:lpstr>
      <vt:lpstr>Enterprise Application Development With Java EE</vt:lpstr>
      <vt:lpstr>jsp:useBean, jsp:setProperty and jsp:getProperty Action Tags</vt:lpstr>
      <vt:lpstr>Details.java</vt:lpstr>
      <vt:lpstr>index.jsp</vt:lpstr>
      <vt:lpstr>userdetails.jsp</vt:lpstr>
      <vt:lpstr>Output</vt:lpstr>
      <vt:lpstr>Session Implicit Object in JSP with examples</vt:lpstr>
      <vt:lpstr>Session Implicit Object in JSP with examples</vt:lpstr>
      <vt:lpstr>Session Implicit Object in JSP with examples</vt:lpstr>
      <vt:lpstr>Session Implicit Object Example</vt:lpstr>
      <vt:lpstr>Session Implicit Object Example</vt:lpstr>
      <vt:lpstr>Session Implicit Object Example</vt:lpstr>
      <vt:lpstr>Output</vt:lpstr>
      <vt:lpstr>JSP - Session Tracking</vt:lpstr>
      <vt:lpstr>JSP - Session Tracking</vt:lpstr>
      <vt:lpstr>JSP - Session Tracking</vt:lpstr>
      <vt:lpstr>JSP - Session Tracking</vt:lpstr>
      <vt:lpstr>Session Tracking Example</vt:lpstr>
      <vt:lpstr>Session Tracking Example</vt:lpstr>
      <vt:lpstr>Session Tracking Example</vt:lpstr>
      <vt:lpstr>Output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Advanced Analysis of Algorithms</dc:title>
  <dc:creator>Genius Computers</dc:creator>
  <cp:lastModifiedBy>Qaiser Abbas</cp:lastModifiedBy>
  <cp:revision>703</cp:revision>
  <dcterms:created xsi:type="dcterms:W3CDTF">2006-08-16T00:00:00Z</dcterms:created>
  <dcterms:modified xsi:type="dcterms:W3CDTF">2021-12-14T16:40:07Z</dcterms:modified>
</cp:coreProperties>
</file>