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257" r:id="rId3"/>
    <p:sldId id="258" r:id="rId4"/>
    <p:sldId id="259" r:id="rId5"/>
    <p:sldId id="260" r:id="rId6"/>
    <p:sldId id="261" r:id="rId7"/>
    <p:sldId id="262" r:id="rId8"/>
    <p:sldId id="267" r:id="rId9"/>
    <p:sldId id="263" r:id="rId10"/>
    <p:sldId id="264" r:id="rId11"/>
    <p:sldId id="265" r:id="rId12"/>
    <p:sldId id="266"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545"/>
    <p:restoredTop sz="94653" autoAdjust="0"/>
  </p:normalViewPr>
  <p:slideViewPr>
    <p:cSldViewPr>
      <p:cViewPr varScale="1">
        <p:scale>
          <a:sx n="87" d="100"/>
          <a:sy n="87" d="100"/>
        </p:scale>
        <p:origin x="1528" y="192"/>
      </p:cViewPr>
      <p:guideLst>
        <p:guide orient="horz" pos="2160"/>
        <p:guide pos="2880"/>
      </p:guideLst>
    </p:cSldViewPr>
  </p:slideViewPr>
  <p:outlineViewPr>
    <p:cViewPr>
      <p:scale>
        <a:sx n="33" d="100"/>
        <a:sy n="33" d="100"/>
      </p:scale>
      <p:origin x="0" y="-1828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1DE33CF-03D2-D845-9B66-54C183F57706}" type="datetimeFigureOut">
              <a:rPr lang="en-US" smtClean="0"/>
              <a:t>11/23/21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DF3E3F1-998E-B844-BAD5-044FB21D975A}" type="slidenum">
              <a:rPr lang="en-US" smtClean="0"/>
              <a:t>‹#›</a:t>
            </a:fld>
            <a:endParaRPr lang="en-US"/>
          </a:p>
        </p:txBody>
      </p:sp>
    </p:spTree>
    <p:extLst>
      <p:ext uri="{BB962C8B-B14F-4D97-AF65-F5344CB8AC3E}">
        <p14:creationId xmlns:p14="http://schemas.microsoft.com/office/powerpoint/2010/main" val="309298248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AFD456A-16B3-4F42-BA03-71460D57CD9B}" type="datetimeFigureOut">
              <a:rPr lang="en-US" smtClean="0"/>
              <a:t>11/23/21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817379E-8C79-4604-8348-0A0E201435DF}" type="slidenum">
              <a:rPr lang="en-US" smtClean="0"/>
              <a:t>‹#›</a:t>
            </a:fld>
            <a:endParaRPr lang="en-US"/>
          </a:p>
        </p:txBody>
      </p:sp>
    </p:spTree>
    <p:extLst>
      <p:ext uri="{BB962C8B-B14F-4D97-AF65-F5344CB8AC3E}">
        <p14:creationId xmlns:p14="http://schemas.microsoft.com/office/powerpoint/2010/main" val="352281147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82EA272-B6C1-4E48-86F0-6C7444639983}" type="datetime2">
              <a:rPr lang="en-US" smtClean="0"/>
              <a:t>Tuesday, November 23, 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0C40D09-82E4-EE43-BFE6-B18579467EA1}" type="datetime2">
              <a:rPr lang="en-US" smtClean="0"/>
              <a:t>Tuesday, November 23, 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5BDD94-F764-5F40-972D-3C0E93D5626B}" type="datetime2">
              <a:rPr lang="en-US" smtClean="0"/>
              <a:t>Tuesday, November 23, 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C0BE9E-7442-DD47-901A-60415DB8007F}" type="datetime2">
              <a:rPr lang="en-US" smtClean="0"/>
              <a:t>Tuesday, November 23, 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D78031-9569-8145-B561-C60B2B040D50}" type="datetime2">
              <a:rPr lang="en-US" smtClean="0"/>
              <a:t>Tuesday, November 23, 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11E8B3F-4022-2C49-A661-2419051C5B86}" type="datetime2">
              <a:rPr lang="en-US" smtClean="0"/>
              <a:t>Tuesday, November 23, 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F33F4A0-3335-9F4F-8D37-C6441CE065F1}" type="datetime2">
              <a:rPr lang="en-US" smtClean="0"/>
              <a:t>Tuesday, November 23, 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6CE245C-807E-BD42-92A0-8AFB59B09CB5}" type="datetime2">
              <a:rPr lang="en-US" smtClean="0"/>
              <a:t>Tuesday, November 23, 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20A583-F39A-B14C-9229-557053239F88}" type="datetime2">
              <a:rPr lang="en-US" smtClean="0"/>
              <a:t>Tuesday, November 23, 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51EDCBF-8BBA-A845-A69C-7248DAC6C6B2}" type="datetime2">
              <a:rPr lang="en-US" smtClean="0"/>
              <a:t>Tuesday, November 23, 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30588D5-F09C-5F42-9CBE-BB77FBDF424A}" type="datetime2">
              <a:rPr lang="en-US" smtClean="0"/>
              <a:t>Tuesday, November 23, 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288239-A63A-8048-AE18-2AA0D3A4A4E8}" type="datetime2">
              <a:rPr lang="en-US" smtClean="0"/>
              <a:t>Tuesday, November 23, 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Enterprise Application Development With Java EE</a:t>
            </a:r>
            <a:endParaRPr lang="en-US" dirty="0"/>
          </a:p>
        </p:txBody>
      </p:sp>
      <p:sp>
        <p:nvSpPr>
          <p:cNvPr id="3" name="Subtitle 2"/>
          <p:cNvSpPr>
            <a:spLocks noGrp="1"/>
          </p:cNvSpPr>
          <p:nvPr>
            <p:ph type="subTitle" idx="1"/>
          </p:nvPr>
        </p:nvSpPr>
        <p:spPr/>
        <p:txBody>
          <a:bodyPr>
            <a:normAutofit fontScale="85000" lnSpcReduction="20000"/>
          </a:bodyPr>
          <a:lstStyle/>
          <a:p>
            <a:r>
              <a:rPr lang="en-US" dirty="0"/>
              <a:t>Dr. Qaiser Abbas</a:t>
            </a:r>
          </a:p>
          <a:p>
            <a:r>
              <a:rPr lang="en-US" dirty="0"/>
              <a:t>Department of Computer Science &amp; IT, </a:t>
            </a:r>
          </a:p>
          <a:p>
            <a:r>
              <a:rPr lang="en-US" dirty="0"/>
              <a:t>University of Sargodha</a:t>
            </a:r>
          </a:p>
          <a:p>
            <a:r>
              <a:rPr lang="en-US" dirty="0"/>
              <a:t>qaiser.abbas@uos.edu.pk</a:t>
            </a:r>
          </a:p>
          <a:p>
            <a:endParaRPr lang="en-US" dirty="0"/>
          </a:p>
        </p:txBody>
      </p:sp>
      <p:sp>
        <p:nvSpPr>
          <p:cNvPr id="4" name="Date Placeholder 3"/>
          <p:cNvSpPr>
            <a:spLocks noGrp="1"/>
          </p:cNvSpPr>
          <p:nvPr>
            <p:ph type="dt" sz="half" idx="10"/>
          </p:nvPr>
        </p:nvSpPr>
        <p:spPr/>
        <p:txBody>
          <a:bodyPr/>
          <a:lstStyle/>
          <a:p>
            <a:fld id="{57854261-F0AE-F040-B763-8912A9D7B3E8}" type="datetime2">
              <a:rPr lang="en-US" smtClean="0"/>
              <a:t>Tuesday, November 23, 2021</a:t>
            </a:fld>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a:t>
            </a:fld>
            <a:endParaRPr lang="en-US"/>
          </a:p>
        </p:txBody>
      </p:sp>
    </p:spTree>
    <p:extLst>
      <p:ext uri="{BB962C8B-B14F-4D97-AF65-F5344CB8AC3E}">
        <p14:creationId xmlns:p14="http://schemas.microsoft.com/office/powerpoint/2010/main" val="38067257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5275B-72DA-9B4E-8D09-1A0E849B58CA}"/>
              </a:ext>
            </a:extLst>
          </p:cNvPr>
          <p:cNvSpPr>
            <a:spLocks noGrp="1"/>
          </p:cNvSpPr>
          <p:nvPr>
            <p:ph type="title"/>
          </p:nvPr>
        </p:nvSpPr>
        <p:spPr/>
        <p:txBody>
          <a:bodyPr>
            <a:normAutofit/>
          </a:bodyPr>
          <a:lstStyle/>
          <a:p>
            <a:r>
              <a:rPr lang="en-GB" b="1" dirty="0"/>
              <a:t>Implicit Object Request</a:t>
            </a:r>
            <a:endParaRPr lang="en-GB" dirty="0"/>
          </a:p>
        </p:txBody>
      </p:sp>
      <p:sp>
        <p:nvSpPr>
          <p:cNvPr id="4" name="Date Placeholder 3">
            <a:extLst>
              <a:ext uri="{FF2B5EF4-FFF2-40B4-BE49-F238E27FC236}">
                <a16:creationId xmlns:a16="http://schemas.microsoft.com/office/drawing/2014/main" id="{53DA2321-64C2-3F4C-AB00-AD2914C7B265}"/>
              </a:ext>
            </a:extLst>
          </p:cNvPr>
          <p:cNvSpPr>
            <a:spLocks noGrp="1"/>
          </p:cNvSpPr>
          <p:nvPr>
            <p:ph type="dt" sz="half" idx="10"/>
          </p:nvPr>
        </p:nvSpPr>
        <p:spPr/>
        <p:txBody>
          <a:bodyPr/>
          <a:lstStyle/>
          <a:p>
            <a:fld id="{F2C0BE9E-7442-DD47-901A-60415DB8007F}" type="datetime2">
              <a:rPr lang="en-US" smtClean="0"/>
              <a:t>Tuesday, November 23, 2021</a:t>
            </a:fld>
            <a:endParaRPr lang="en-US"/>
          </a:p>
        </p:txBody>
      </p:sp>
      <p:sp>
        <p:nvSpPr>
          <p:cNvPr id="5" name="Slide Number Placeholder 4">
            <a:extLst>
              <a:ext uri="{FF2B5EF4-FFF2-40B4-BE49-F238E27FC236}">
                <a16:creationId xmlns:a16="http://schemas.microsoft.com/office/drawing/2014/main" id="{DC9D4205-A94A-484D-87E4-6FE42713526E}"/>
              </a:ext>
            </a:extLst>
          </p:cNvPr>
          <p:cNvSpPr>
            <a:spLocks noGrp="1"/>
          </p:cNvSpPr>
          <p:nvPr>
            <p:ph type="sldNum" sz="quarter" idx="12"/>
          </p:nvPr>
        </p:nvSpPr>
        <p:spPr/>
        <p:txBody>
          <a:bodyPr/>
          <a:lstStyle/>
          <a:p>
            <a:fld id="{B6F15528-21DE-4FAA-801E-634DDDAF4B2B}" type="slidenum">
              <a:rPr lang="en-US" smtClean="0"/>
              <a:pPr/>
              <a:t>10</a:t>
            </a:fld>
            <a:endParaRPr lang="en-US"/>
          </a:p>
        </p:txBody>
      </p:sp>
      <p:sp>
        <p:nvSpPr>
          <p:cNvPr id="6" name="Content Placeholder 5">
            <a:extLst>
              <a:ext uri="{FF2B5EF4-FFF2-40B4-BE49-F238E27FC236}">
                <a16:creationId xmlns:a16="http://schemas.microsoft.com/office/drawing/2014/main" id="{91F8C978-6108-B84C-BDAF-8D6700C6F49E}"/>
              </a:ext>
            </a:extLst>
          </p:cNvPr>
          <p:cNvSpPr>
            <a:spLocks noGrp="1"/>
          </p:cNvSpPr>
          <p:nvPr>
            <p:ph idx="1"/>
          </p:nvPr>
        </p:nvSpPr>
        <p:spPr>
          <a:xfrm>
            <a:off x="457200" y="1295400"/>
            <a:ext cx="8229600" cy="4830763"/>
          </a:xfrm>
        </p:spPr>
        <p:txBody>
          <a:bodyPr>
            <a:normAutofit fontScale="62500" lnSpcReduction="20000"/>
          </a:bodyPr>
          <a:lstStyle/>
          <a:p>
            <a:pPr marL="514350" indent="-514350">
              <a:buFont typeface="+mj-lt"/>
              <a:buAutoNum type="arabicPeriod"/>
            </a:pPr>
            <a:r>
              <a:rPr lang="en-GB" b="1" dirty="0" err="1"/>
              <a:t>getHeader</a:t>
            </a:r>
            <a:r>
              <a:rPr lang="en-GB" b="1" dirty="0"/>
              <a:t>(String name) – </a:t>
            </a:r>
            <a:r>
              <a:rPr lang="en-GB" dirty="0"/>
              <a:t>This method is used to get the header information of the request.</a:t>
            </a:r>
          </a:p>
          <a:p>
            <a:pPr marL="514350" indent="-514350">
              <a:buFont typeface="+mj-lt"/>
              <a:buAutoNum type="arabicPeriod"/>
            </a:pPr>
            <a:r>
              <a:rPr lang="en-GB" b="1" dirty="0" err="1"/>
              <a:t>getHeaderNames</a:t>
            </a:r>
            <a:r>
              <a:rPr lang="en-GB" b="1" dirty="0"/>
              <a:t>() – </a:t>
            </a:r>
            <a:r>
              <a:rPr lang="en-GB" dirty="0"/>
              <a:t>Returns enumerator of all header names. Below code snippet would display all the header names associated with the request. </a:t>
            </a:r>
          </a:p>
          <a:p>
            <a:pPr marL="914400" lvl="1" indent="-514350"/>
            <a:r>
              <a:rPr lang="en-GB" dirty="0">
                <a:solidFill>
                  <a:srgbClr val="FF0000"/>
                </a:solidFill>
              </a:rPr>
              <a:t>Enumeration e = </a:t>
            </a:r>
            <a:r>
              <a:rPr lang="en-GB" dirty="0" err="1">
                <a:solidFill>
                  <a:srgbClr val="FF0000"/>
                </a:solidFill>
              </a:rPr>
              <a:t>request.getHeaderNames</a:t>
            </a:r>
            <a:r>
              <a:rPr lang="en-GB" dirty="0">
                <a:solidFill>
                  <a:srgbClr val="FF0000"/>
                </a:solidFill>
              </a:rPr>
              <a:t>(); </a:t>
            </a:r>
          </a:p>
          <a:p>
            <a:pPr marL="914400" lvl="1" indent="-514350"/>
            <a:r>
              <a:rPr lang="en-GB" dirty="0">
                <a:solidFill>
                  <a:srgbClr val="FF0000"/>
                </a:solidFill>
              </a:rPr>
              <a:t>while (</a:t>
            </a:r>
            <a:r>
              <a:rPr lang="en-GB" dirty="0" err="1">
                <a:solidFill>
                  <a:srgbClr val="FF0000"/>
                </a:solidFill>
              </a:rPr>
              <a:t>enumeration.hasMoreElements</a:t>
            </a:r>
            <a:r>
              <a:rPr lang="en-GB" dirty="0">
                <a:solidFill>
                  <a:srgbClr val="FF0000"/>
                </a:solidFill>
              </a:rPr>
              <a:t>()) </a:t>
            </a:r>
          </a:p>
          <a:p>
            <a:pPr marL="914400" lvl="1" indent="-514350"/>
            <a:r>
              <a:rPr lang="en-GB" dirty="0">
                <a:solidFill>
                  <a:srgbClr val="FF0000"/>
                </a:solidFill>
              </a:rPr>
              <a:t>{ String str = (String)</a:t>
            </a:r>
            <a:r>
              <a:rPr lang="en-GB" dirty="0" err="1">
                <a:solidFill>
                  <a:srgbClr val="FF0000"/>
                </a:solidFill>
              </a:rPr>
              <a:t>e.nextElement</a:t>
            </a:r>
            <a:r>
              <a:rPr lang="en-GB" dirty="0">
                <a:solidFill>
                  <a:srgbClr val="FF0000"/>
                </a:solidFill>
              </a:rPr>
              <a:t>(); </a:t>
            </a:r>
          </a:p>
          <a:p>
            <a:pPr marL="914400" lvl="1" indent="-514350"/>
            <a:r>
              <a:rPr lang="en-GB" dirty="0" err="1">
                <a:solidFill>
                  <a:srgbClr val="FF0000"/>
                </a:solidFill>
              </a:rPr>
              <a:t>out.println</a:t>
            </a:r>
            <a:r>
              <a:rPr lang="en-GB" dirty="0">
                <a:solidFill>
                  <a:srgbClr val="FF0000"/>
                </a:solidFill>
              </a:rPr>
              <a:t>(str); } </a:t>
            </a:r>
          </a:p>
          <a:p>
            <a:pPr marL="514350" indent="-514350">
              <a:buFont typeface="+mj-lt"/>
              <a:buAutoNum type="arabicPeriod"/>
            </a:pPr>
            <a:r>
              <a:rPr lang="en-GB" b="1" dirty="0" err="1"/>
              <a:t>getRequestURI</a:t>
            </a:r>
            <a:r>
              <a:rPr lang="en-GB" b="1" dirty="0"/>
              <a:t>() – </a:t>
            </a:r>
            <a:r>
              <a:rPr lang="en-GB" dirty="0"/>
              <a:t>This method (</a:t>
            </a:r>
            <a:r>
              <a:rPr lang="en-GB" dirty="0" err="1"/>
              <a:t>request.getRequestURI</a:t>
            </a:r>
            <a:r>
              <a:rPr lang="en-GB" dirty="0"/>
              <a:t>()) returns the URL of current JSP page. </a:t>
            </a:r>
          </a:p>
          <a:p>
            <a:pPr marL="514350" indent="-514350">
              <a:buFont typeface="+mj-lt"/>
              <a:buAutoNum type="arabicPeriod"/>
            </a:pPr>
            <a:r>
              <a:rPr lang="en-GB" b="1" dirty="0" err="1"/>
              <a:t>getMethod</a:t>
            </a:r>
            <a:r>
              <a:rPr lang="en-GB" b="1" dirty="0"/>
              <a:t>() –</a:t>
            </a:r>
            <a:r>
              <a:rPr lang="en-GB" dirty="0"/>
              <a:t> It returns HTTP request method. </a:t>
            </a:r>
            <a:r>
              <a:rPr lang="en-GB" dirty="0" err="1"/>
              <a:t>request.getMethod</a:t>
            </a:r>
            <a:r>
              <a:rPr lang="en-GB" dirty="0"/>
              <a:t>(). For example it will return GET for a Get request and POST for a Post Request. </a:t>
            </a:r>
          </a:p>
          <a:p>
            <a:pPr marL="514350" indent="-514350">
              <a:buFont typeface="+mj-lt"/>
              <a:buAutoNum type="arabicPeriod"/>
            </a:pPr>
            <a:r>
              <a:rPr lang="en-GB" b="1" dirty="0" err="1"/>
              <a:t>getQueryString</a:t>
            </a:r>
            <a:r>
              <a:rPr lang="en-GB" b="1" dirty="0"/>
              <a:t>() – </a:t>
            </a:r>
            <a:r>
              <a:rPr lang="en-GB" dirty="0"/>
              <a:t>Used for getting the query string associated to the JSP page URL. It is the string associated to the URL after question mark sign (?).</a:t>
            </a:r>
            <a:endParaRPr lang="en-GB" dirty="0">
              <a:solidFill>
                <a:srgbClr val="FF0000"/>
              </a:solidFill>
            </a:endParaRPr>
          </a:p>
        </p:txBody>
      </p:sp>
    </p:spTree>
    <p:extLst>
      <p:ext uri="{BB962C8B-B14F-4D97-AF65-F5344CB8AC3E}">
        <p14:creationId xmlns:p14="http://schemas.microsoft.com/office/powerpoint/2010/main" val="22031891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5275B-72DA-9B4E-8D09-1A0E849B58CA}"/>
              </a:ext>
            </a:extLst>
          </p:cNvPr>
          <p:cNvSpPr>
            <a:spLocks noGrp="1"/>
          </p:cNvSpPr>
          <p:nvPr>
            <p:ph type="title"/>
          </p:nvPr>
        </p:nvSpPr>
        <p:spPr/>
        <p:txBody>
          <a:bodyPr>
            <a:normAutofit/>
          </a:bodyPr>
          <a:lstStyle/>
          <a:p>
            <a:r>
              <a:rPr lang="en-GB" b="1" dirty="0"/>
              <a:t>Practice Example</a:t>
            </a:r>
            <a:endParaRPr lang="en-GB" dirty="0"/>
          </a:p>
        </p:txBody>
      </p:sp>
      <p:sp>
        <p:nvSpPr>
          <p:cNvPr id="4" name="Date Placeholder 3">
            <a:extLst>
              <a:ext uri="{FF2B5EF4-FFF2-40B4-BE49-F238E27FC236}">
                <a16:creationId xmlns:a16="http://schemas.microsoft.com/office/drawing/2014/main" id="{53DA2321-64C2-3F4C-AB00-AD2914C7B265}"/>
              </a:ext>
            </a:extLst>
          </p:cNvPr>
          <p:cNvSpPr>
            <a:spLocks noGrp="1"/>
          </p:cNvSpPr>
          <p:nvPr>
            <p:ph type="dt" sz="half" idx="10"/>
          </p:nvPr>
        </p:nvSpPr>
        <p:spPr/>
        <p:txBody>
          <a:bodyPr/>
          <a:lstStyle/>
          <a:p>
            <a:fld id="{F2C0BE9E-7442-DD47-901A-60415DB8007F}" type="datetime2">
              <a:rPr lang="en-US" smtClean="0"/>
              <a:t>Tuesday, November 23, 2021</a:t>
            </a:fld>
            <a:endParaRPr lang="en-US"/>
          </a:p>
        </p:txBody>
      </p:sp>
      <p:sp>
        <p:nvSpPr>
          <p:cNvPr id="5" name="Slide Number Placeholder 4">
            <a:extLst>
              <a:ext uri="{FF2B5EF4-FFF2-40B4-BE49-F238E27FC236}">
                <a16:creationId xmlns:a16="http://schemas.microsoft.com/office/drawing/2014/main" id="{DC9D4205-A94A-484D-87E4-6FE42713526E}"/>
              </a:ext>
            </a:extLst>
          </p:cNvPr>
          <p:cNvSpPr>
            <a:spLocks noGrp="1"/>
          </p:cNvSpPr>
          <p:nvPr>
            <p:ph type="sldNum" sz="quarter" idx="12"/>
          </p:nvPr>
        </p:nvSpPr>
        <p:spPr/>
        <p:txBody>
          <a:bodyPr/>
          <a:lstStyle/>
          <a:p>
            <a:fld id="{B6F15528-21DE-4FAA-801E-634DDDAF4B2B}" type="slidenum">
              <a:rPr lang="en-US" smtClean="0"/>
              <a:pPr/>
              <a:t>11</a:t>
            </a:fld>
            <a:endParaRPr lang="en-US"/>
          </a:p>
        </p:txBody>
      </p:sp>
      <p:sp>
        <p:nvSpPr>
          <p:cNvPr id="6" name="Content Placeholder 5">
            <a:extLst>
              <a:ext uri="{FF2B5EF4-FFF2-40B4-BE49-F238E27FC236}">
                <a16:creationId xmlns:a16="http://schemas.microsoft.com/office/drawing/2014/main" id="{91F8C978-6108-B84C-BDAF-8D6700C6F49E}"/>
              </a:ext>
            </a:extLst>
          </p:cNvPr>
          <p:cNvSpPr>
            <a:spLocks noGrp="1"/>
          </p:cNvSpPr>
          <p:nvPr>
            <p:ph idx="1"/>
          </p:nvPr>
        </p:nvSpPr>
        <p:spPr>
          <a:xfrm>
            <a:off x="457200" y="1295400"/>
            <a:ext cx="8229600" cy="4830763"/>
          </a:xfrm>
        </p:spPr>
        <p:txBody>
          <a:bodyPr>
            <a:normAutofit fontScale="85000" lnSpcReduction="20000"/>
          </a:bodyPr>
          <a:lstStyle/>
          <a:p>
            <a:pPr marL="514350" indent="-514350">
              <a:buFont typeface="+mj-lt"/>
              <a:buAutoNum type="arabicPeriod"/>
            </a:pPr>
            <a:r>
              <a:rPr lang="en-GB" b="1" dirty="0" err="1"/>
              <a:t>Index.html</a:t>
            </a:r>
            <a:endParaRPr lang="en-GB" b="1" dirty="0"/>
          </a:p>
          <a:p>
            <a:pPr marL="914400" lvl="1" indent="-514350">
              <a:buFont typeface="+mj-lt"/>
              <a:buAutoNum type="arabicPeriod"/>
            </a:pPr>
            <a:r>
              <a:rPr lang="en-GB" dirty="0"/>
              <a:t>&lt;html&gt; &lt;head&gt; &lt;title&gt;Enter </a:t>
            </a:r>
            <a:r>
              <a:rPr lang="en-GB" dirty="0" err="1"/>
              <a:t>UserName</a:t>
            </a:r>
            <a:r>
              <a:rPr lang="en-GB" dirty="0"/>
              <a:t> and Password&lt;/title&gt; &lt;/head&gt; &lt;body&gt; &lt;form action="</a:t>
            </a:r>
            <a:r>
              <a:rPr lang="en-GB" dirty="0" err="1"/>
              <a:t>userinfo.jsp</a:t>
            </a:r>
            <a:r>
              <a:rPr lang="en-GB" dirty="0"/>
              <a:t>"&gt; Enter User Name: &lt;input type="text" name="</a:t>
            </a:r>
            <a:r>
              <a:rPr lang="en-GB" dirty="0" err="1"/>
              <a:t>uname</a:t>
            </a:r>
            <a:r>
              <a:rPr lang="en-GB" dirty="0"/>
              <a:t>" /&gt; &lt;</a:t>
            </a:r>
            <a:r>
              <a:rPr lang="en-GB" dirty="0" err="1"/>
              <a:t>br</a:t>
            </a:r>
            <a:r>
              <a:rPr lang="en-GB" dirty="0"/>
              <a:t>&gt;&lt;</a:t>
            </a:r>
            <a:r>
              <a:rPr lang="en-GB" dirty="0" err="1"/>
              <a:t>br</a:t>
            </a:r>
            <a:r>
              <a:rPr lang="en-GB" dirty="0"/>
              <a:t>&gt; Enter Password: &lt;input type="text" name="pass" /&gt; &lt;</a:t>
            </a:r>
            <a:r>
              <a:rPr lang="en-GB" dirty="0" err="1"/>
              <a:t>br</a:t>
            </a:r>
            <a:r>
              <a:rPr lang="en-GB" dirty="0"/>
              <a:t>&gt;&lt;</a:t>
            </a:r>
            <a:r>
              <a:rPr lang="en-GB" dirty="0" err="1"/>
              <a:t>br</a:t>
            </a:r>
            <a:r>
              <a:rPr lang="en-GB" dirty="0"/>
              <a:t>&gt; &lt;input type="submit" value="Submit Details"/&gt; &lt;/form&gt; &lt;/body&gt; &lt;/html&gt;</a:t>
            </a:r>
          </a:p>
          <a:p>
            <a:pPr marL="514350" indent="-514350">
              <a:buFont typeface="+mj-lt"/>
              <a:buAutoNum type="arabicPeriod"/>
            </a:pPr>
            <a:r>
              <a:rPr lang="en-GB" dirty="0" err="1">
                <a:solidFill>
                  <a:srgbClr val="FF0000"/>
                </a:solidFill>
              </a:rPr>
              <a:t>userinfo.jsp</a:t>
            </a:r>
            <a:endParaRPr lang="en-GB" dirty="0">
              <a:solidFill>
                <a:srgbClr val="FF0000"/>
              </a:solidFill>
            </a:endParaRPr>
          </a:p>
          <a:p>
            <a:pPr marL="914400" lvl="1" indent="-514350">
              <a:buFont typeface="+mj-lt"/>
              <a:buAutoNum type="arabicPeriod"/>
            </a:pPr>
            <a:r>
              <a:rPr lang="en-GB" dirty="0"/>
              <a:t>&lt;%@ page import = " </a:t>
            </a:r>
            <a:r>
              <a:rPr lang="en-GB" dirty="0" err="1"/>
              <a:t>java.util</a:t>
            </a:r>
            <a:r>
              <a:rPr lang="en-GB" dirty="0"/>
              <a:t>.* " %&gt; &lt;html&gt; &lt;body&gt; &lt;% String username=</a:t>
            </a:r>
            <a:r>
              <a:rPr lang="en-GB" dirty="0" err="1"/>
              <a:t>request.getParameter</a:t>
            </a:r>
            <a:r>
              <a:rPr lang="en-GB" dirty="0"/>
              <a:t>("</a:t>
            </a:r>
            <a:r>
              <a:rPr lang="en-GB" dirty="0" err="1"/>
              <a:t>uname</a:t>
            </a:r>
            <a:r>
              <a:rPr lang="en-GB" dirty="0"/>
              <a:t>"); String password=</a:t>
            </a:r>
            <a:r>
              <a:rPr lang="en-GB" dirty="0" err="1"/>
              <a:t>request.getParameter</a:t>
            </a:r>
            <a:r>
              <a:rPr lang="en-GB" dirty="0"/>
              <a:t>("pass"); </a:t>
            </a:r>
            <a:r>
              <a:rPr lang="en-GB" dirty="0" err="1"/>
              <a:t>out.print</a:t>
            </a:r>
            <a:r>
              <a:rPr lang="en-GB" dirty="0"/>
              <a:t>("Name: "+username+" Password: "+password); %&gt; &lt;/body&gt; &lt;/html&gt;</a:t>
            </a:r>
            <a:endParaRPr lang="en-GB" dirty="0">
              <a:solidFill>
                <a:srgbClr val="FF0000"/>
              </a:solidFill>
            </a:endParaRPr>
          </a:p>
        </p:txBody>
      </p:sp>
    </p:spTree>
    <p:extLst>
      <p:ext uri="{BB962C8B-B14F-4D97-AF65-F5344CB8AC3E}">
        <p14:creationId xmlns:p14="http://schemas.microsoft.com/office/powerpoint/2010/main" val="5200600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5275B-72DA-9B4E-8D09-1A0E849B58CA}"/>
              </a:ext>
            </a:extLst>
          </p:cNvPr>
          <p:cNvSpPr>
            <a:spLocks noGrp="1"/>
          </p:cNvSpPr>
          <p:nvPr>
            <p:ph type="title"/>
          </p:nvPr>
        </p:nvSpPr>
        <p:spPr/>
        <p:txBody>
          <a:bodyPr>
            <a:normAutofit/>
          </a:bodyPr>
          <a:lstStyle/>
          <a:p>
            <a:r>
              <a:rPr lang="en-GB" b="1" dirty="0"/>
              <a:t>Implicit Object Response</a:t>
            </a:r>
            <a:endParaRPr lang="en-GB" dirty="0"/>
          </a:p>
        </p:txBody>
      </p:sp>
      <p:sp>
        <p:nvSpPr>
          <p:cNvPr id="4" name="Date Placeholder 3">
            <a:extLst>
              <a:ext uri="{FF2B5EF4-FFF2-40B4-BE49-F238E27FC236}">
                <a16:creationId xmlns:a16="http://schemas.microsoft.com/office/drawing/2014/main" id="{53DA2321-64C2-3F4C-AB00-AD2914C7B265}"/>
              </a:ext>
            </a:extLst>
          </p:cNvPr>
          <p:cNvSpPr>
            <a:spLocks noGrp="1"/>
          </p:cNvSpPr>
          <p:nvPr>
            <p:ph type="dt" sz="half" idx="10"/>
          </p:nvPr>
        </p:nvSpPr>
        <p:spPr/>
        <p:txBody>
          <a:bodyPr/>
          <a:lstStyle/>
          <a:p>
            <a:fld id="{F2C0BE9E-7442-DD47-901A-60415DB8007F}" type="datetime2">
              <a:rPr lang="en-US" smtClean="0"/>
              <a:t>Tuesday, November 23, 2021</a:t>
            </a:fld>
            <a:endParaRPr lang="en-US"/>
          </a:p>
        </p:txBody>
      </p:sp>
      <p:sp>
        <p:nvSpPr>
          <p:cNvPr id="5" name="Slide Number Placeholder 4">
            <a:extLst>
              <a:ext uri="{FF2B5EF4-FFF2-40B4-BE49-F238E27FC236}">
                <a16:creationId xmlns:a16="http://schemas.microsoft.com/office/drawing/2014/main" id="{DC9D4205-A94A-484D-87E4-6FE42713526E}"/>
              </a:ext>
            </a:extLst>
          </p:cNvPr>
          <p:cNvSpPr>
            <a:spLocks noGrp="1"/>
          </p:cNvSpPr>
          <p:nvPr>
            <p:ph type="sldNum" sz="quarter" idx="12"/>
          </p:nvPr>
        </p:nvSpPr>
        <p:spPr/>
        <p:txBody>
          <a:bodyPr/>
          <a:lstStyle/>
          <a:p>
            <a:fld id="{B6F15528-21DE-4FAA-801E-634DDDAF4B2B}" type="slidenum">
              <a:rPr lang="en-US" smtClean="0"/>
              <a:pPr/>
              <a:t>12</a:t>
            </a:fld>
            <a:endParaRPr lang="en-US"/>
          </a:p>
        </p:txBody>
      </p:sp>
      <p:sp>
        <p:nvSpPr>
          <p:cNvPr id="6" name="Content Placeholder 5">
            <a:extLst>
              <a:ext uri="{FF2B5EF4-FFF2-40B4-BE49-F238E27FC236}">
                <a16:creationId xmlns:a16="http://schemas.microsoft.com/office/drawing/2014/main" id="{91F8C978-6108-B84C-BDAF-8D6700C6F49E}"/>
              </a:ext>
            </a:extLst>
          </p:cNvPr>
          <p:cNvSpPr>
            <a:spLocks noGrp="1"/>
          </p:cNvSpPr>
          <p:nvPr>
            <p:ph idx="1"/>
          </p:nvPr>
        </p:nvSpPr>
        <p:spPr>
          <a:xfrm>
            <a:off x="457200" y="1295400"/>
            <a:ext cx="8229600" cy="4830763"/>
          </a:xfrm>
        </p:spPr>
        <p:txBody>
          <a:bodyPr>
            <a:normAutofit fontScale="85000" lnSpcReduction="20000"/>
          </a:bodyPr>
          <a:lstStyle/>
          <a:p>
            <a:r>
              <a:rPr lang="en-GB" dirty="0"/>
              <a:t>It is an instance of </a:t>
            </a:r>
            <a:r>
              <a:rPr lang="en-GB" b="1" dirty="0" err="1"/>
              <a:t>javax.servlet.http.HttpServletRequest</a:t>
            </a:r>
            <a:r>
              <a:rPr lang="en-GB" dirty="0"/>
              <a:t> and mainly used for modifying the response which is being sent to the browser after processing the client’s request.</a:t>
            </a:r>
          </a:p>
          <a:p>
            <a:r>
              <a:rPr lang="en-GB" b="1" dirty="0"/>
              <a:t>void </a:t>
            </a:r>
            <a:r>
              <a:rPr lang="en-GB" b="1" dirty="0" err="1"/>
              <a:t>setContentType</a:t>
            </a:r>
            <a:r>
              <a:rPr lang="en-GB" b="1" dirty="0"/>
              <a:t>(String type) – </a:t>
            </a:r>
            <a:r>
              <a:rPr lang="en-GB" dirty="0"/>
              <a:t>This method tells browser, the type of response data by setting up the MIME type and character encoding. The information sets by this method helps browser to interpret the response. Example </a:t>
            </a:r>
          </a:p>
          <a:p>
            <a:pPr lvl="1"/>
            <a:r>
              <a:rPr lang="en-GB" dirty="0" err="1">
                <a:solidFill>
                  <a:srgbClr val="FF0000"/>
                </a:solidFill>
              </a:rPr>
              <a:t>response.setContentType</a:t>
            </a:r>
            <a:r>
              <a:rPr lang="en-GB" dirty="0">
                <a:solidFill>
                  <a:srgbClr val="FF0000"/>
                </a:solidFill>
              </a:rPr>
              <a:t>("text/html");</a:t>
            </a:r>
          </a:p>
          <a:p>
            <a:pPr lvl="1"/>
            <a:r>
              <a:rPr lang="en-GB" dirty="0" err="1">
                <a:solidFill>
                  <a:srgbClr val="FF0000"/>
                </a:solidFill>
              </a:rPr>
              <a:t>response.setContentType</a:t>
            </a:r>
            <a:r>
              <a:rPr lang="en-GB" dirty="0">
                <a:solidFill>
                  <a:srgbClr val="FF0000"/>
                </a:solidFill>
              </a:rPr>
              <a:t>("image/gif");</a:t>
            </a:r>
          </a:p>
          <a:p>
            <a:pPr lvl="1"/>
            <a:r>
              <a:rPr lang="en-GB" dirty="0" err="1">
                <a:solidFill>
                  <a:srgbClr val="FF0000"/>
                </a:solidFill>
              </a:rPr>
              <a:t>response.setContentType</a:t>
            </a:r>
            <a:r>
              <a:rPr lang="en-GB" dirty="0">
                <a:solidFill>
                  <a:srgbClr val="FF0000"/>
                </a:solidFill>
              </a:rPr>
              <a:t>("image/</a:t>
            </a:r>
            <a:r>
              <a:rPr lang="en-GB" dirty="0" err="1">
                <a:solidFill>
                  <a:srgbClr val="FF0000"/>
                </a:solidFill>
              </a:rPr>
              <a:t>png</a:t>
            </a:r>
            <a:r>
              <a:rPr lang="en-GB" dirty="0">
                <a:solidFill>
                  <a:srgbClr val="FF0000"/>
                </a:solidFill>
              </a:rPr>
              <a:t>");</a:t>
            </a:r>
          </a:p>
          <a:p>
            <a:pPr lvl="1"/>
            <a:r>
              <a:rPr lang="en-GB" dirty="0" err="1">
                <a:solidFill>
                  <a:srgbClr val="FF0000"/>
                </a:solidFill>
              </a:rPr>
              <a:t>response.setContentType</a:t>
            </a:r>
            <a:r>
              <a:rPr lang="en-GB" dirty="0">
                <a:solidFill>
                  <a:srgbClr val="FF0000"/>
                </a:solidFill>
              </a:rPr>
              <a:t>("application/pdf"); </a:t>
            </a:r>
          </a:p>
        </p:txBody>
      </p:sp>
    </p:spTree>
    <p:extLst>
      <p:ext uri="{BB962C8B-B14F-4D97-AF65-F5344CB8AC3E}">
        <p14:creationId xmlns:p14="http://schemas.microsoft.com/office/powerpoint/2010/main" val="38468882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5275B-72DA-9B4E-8D09-1A0E849B58CA}"/>
              </a:ext>
            </a:extLst>
          </p:cNvPr>
          <p:cNvSpPr>
            <a:spLocks noGrp="1"/>
          </p:cNvSpPr>
          <p:nvPr>
            <p:ph type="title"/>
          </p:nvPr>
        </p:nvSpPr>
        <p:spPr/>
        <p:txBody>
          <a:bodyPr>
            <a:normAutofit/>
          </a:bodyPr>
          <a:lstStyle/>
          <a:p>
            <a:r>
              <a:rPr lang="en-GB" b="1" dirty="0"/>
              <a:t>Implicit Object Response</a:t>
            </a:r>
            <a:endParaRPr lang="en-GB" dirty="0"/>
          </a:p>
        </p:txBody>
      </p:sp>
      <p:sp>
        <p:nvSpPr>
          <p:cNvPr id="4" name="Date Placeholder 3">
            <a:extLst>
              <a:ext uri="{FF2B5EF4-FFF2-40B4-BE49-F238E27FC236}">
                <a16:creationId xmlns:a16="http://schemas.microsoft.com/office/drawing/2014/main" id="{53DA2321-64C2-3F4C-AB00-AD2914C7B265}"/>
              </a:ext>
            </a:extLst>
          </p:cNvPr>
          <p:cNvSpPr>
            <a:spLocks noGrp="1"/>
          </p:cNvSpPr>
          <p:nvPr>
            <p:ph type="dt" sz="half" idx="10"/>
          </p:nvPr>
        </p:nvSpPr>
        <p:spPr/>
        <p:txBody>
          <a:bodyPr/>
          <a:lstStyle/>
          <a:p>
            <a:fld id="{F2C0BE9E-7442-DD47-901A-60415DB8007F}" type="datetime2">
              <a:rPr lang="en-US" smtClean="0"/>
              <a:t>Tuesday, November 23, 2021</a:t>
            </a:fld>
            <a:endParaRPr lang="en-US"/>
          </a:p>
        </p:txBody>
      </p:sp>
      <p:sp>
        <p:nvSpPr>
          <p:cNvPr id="5" name="Slide Number Placeholder 4">
            <a:extLst>
              <a:ext uri="{FF2B5EF4-FFF2-40B4-BE49-F238E27FC236}">
                <a16:creationId xmlns:a16="http://schemas.microsoft.com/office/drawing/2014/main" id="{DC9D4205-A94A-484D-87E4-6FE42713526E}"/>
              </a:ext>
            </a:extLst>
          </p:cNvPr>
          <p:cNvSpPr>
            <a:spLocks noGrp="1"/>
          </p:cNvSpPr>
          <p:nvPr>
            <p:ph type="sldNum" sz="quarter" idx="12"/>
          </p:nvPr>
        </p:nvSpPr>
        <p:spPr/>
        <p:txBody>
          <a:bodyPr/>
          <a:lstStyle/>
          <a:p>
            <a:fld id="{B6F15528-21DE-4FAA-801E-634DDDAF4B2B}" type="slidenum">
              <a:rPr lang="en-US" smtClean="0"/>
              <a:pPr/>
              <a:t>13</a:t>
            </a:fld>
            <a:endParaRPr lang="en-US"/>
          </a:p>
        </p:txBody>
      </p:sp>
      <p:sp>
        <p:nvSpPr>
          <p:cNvPr id="6" name="Content Placeholder 5">
            <a:extLst>
              <a:ext uri="{FF2B5EF4-FFF2-40B4-BE49-F238E27FC236}">
                <a16:creationId xmlns:a16="http://schemas.microsoft.com/office/drawing/2014/main" id="{91F8C978-6108-B84C-BDAF-8D6700C6F49E}"/>
              </a:ext>
            </a:extLst>
          </p:cNvPr>
          <p:cNvSpPr>
            <a:spLocks noGrp="1"/>
          </p:cNvSpPr>
          <p:nvPr>
            <p:ph idx="1"/>
          </p:nvPr>
        </p:nvSpPr>
        <p:spPr>
          <a:xfrm>
            <a:off x="457200" y="1295400"/>
            <a:ext cx="8229600" cy="4830763"/>
          </a:xfrm>
        </p:spPr>
        <p:txBody>
          <a:bodyPr>
            <a:normAutofit fontScale="70000" lnSpcReduction="20000"/>
          </a:bodyPr>
          <a:lstStyle/>
          <a:p>
            <a:r>
              <a:rPr lang="en-GB" b="1" dirty="0"/>
              <a:t>void </a:t>
            </a:r>
            <a:r>
              <a:rPr lang="en-GB" b="1" dirty="0" err="1"/>
              <a:t>sendRedirect</a:t>
            </a:r>
            <a:r>
              <a:rPr lang="en-GB" b="1" dirty="0"/>
              <a:t>(String address) – </a:t>
            </a:r>
            <a:r>
              <a:rPr lang="en-GB" dirty="0"/>
              <a:t>It redirects the control to a new JSP page. For example, When the browser would detect the below statement, it would be redirected to the </a:t>
            </a:r>
            <a:r>
              <a:rPr lang="en-GB" dirty="0" err="1"/>
              <a:t>beginnersbook.com</a:t>
            </a:r>
            <a:r>
              <a:rPr lang="en-GB" dirty="0"/>
              <a:t> from the current JSP page.</a:t>
            </a:r>
          </a:p>
          <a:p>
            <a:pPr lvl="1"/>
            <a:r>
              <a:rPr lang="en-GB" dirty="0" err="1">
                <a:solidFill>
                  <a:srgbClr val="FF0000"/>
                </a:solidFill>
              </a:rPr>
              <a:t>response.sendRedirect</a:t>
            </a:r>
            <a:r>
              <a:rPr lang="en-GB" dirty="0">
                <a:solidFill>
                  <a:srgbClr val="FF0000"/>
                </a:solidFill>
              </a:rPr>
              <a:t>("http://</a:t>
            </a:r>
            <a:r>
              <a:rPr lang="en-GB" dirty="0" err="1">
                <a:solidFill>
                  <a:srgbClr val="FF0000"/>
                </a:solidFill>
              </a:rPr>
              <a:t>beginnersbook.com</a:t>
            </a:r>
            <a:r>
              <a:rPr lang="en-GB" dirty="0">
                <a:solidFill>
                  <a:srgbClr val="FF0000"/>
                </a:solidFill>
              </a:rPr>
              <a:t>"); </a:t>
            </a:r>
          </a:p>
          <a:p>
            <a:r>
              <a:rPr lang="en-GB" b="1" dirty="0"/>
              <a:t>void </a:t>
            </a:r>
            <a:r>
              <a:rPr lang="en-GB" b="1" dirty="0" err="1"/>
              <a:t>addHeader</a:t>
            </a:r>
            <a:r>
              <a:rPr lang="en-GB" b="1" dirty="0"/>
              <a:t>(String name, String value) – </a:t>
            </a:r>
            <a:r>
              <a:rPr lang="en-GB" dirty="0" err="1"/>
              <a:t>addHeader</a:t>
            </a:r>
            <a:r>
              <a:rPr lang="en-GB" dirty="0"/>
              <a:t> method adds a header to the response, basically it includes a header name and it’s value. For example – The below statement will include a header “Site” in the response with value “</a:t>
            </a:r>
            <a:r>
              <a:rPr lang="en-GB" dirty="0" err="1"/>
              <a:t>BeginnersBook.com</a:t>
            </a:r>
            <a:r>
              <a:rPr lang="en-GB" dirty="0"/>
              <a:t>”. </a:t>
            </a:r>
          </a:p>
          <a:p>
            <a:pPr lvl="1"/>
            <a:r>
              <a:rPr lang="en-GB" dirty="0" err="1">
                <a:solidFill>
                  <a:srgbClr val="FF0000"/>
                </a:solidFill>
              </a:rPr>
              <a:t>response.addHeader</a:t>
            </a:r>
            <a:r>
              <a:rPr lang="en-GB" dirty="0">
                <a:solidFill>
                  <a:srgbClr val="FF0000"/>
                </a:solidFill>
              </a:rPr>
              <a:t>("Site", "</a:t>
            </a:r>
            <a:r>
              <a:rPr lang="en-GB" dirty="0" err="1">
                <a:solidFill>
                  <a:srgbClr val="FF0000"/>
                </a:solidFill>
              </a:rPr>
              <a:t>BeginnersBook.com</a:t>
            </a:r>
            <a:r>
              <a:rPr lang="en-GB" dirty="0">
                <a:solidFill>
                  <a:srgbClr val="FF0000"/>
                </a:solidFill>
              </a:rPr>
              <a:t>"); </a:t>
            </a:r>
          </a:p>
          <a:p>
            <a:r>
              <a:rPr lang="en-GB" b="1" dirty="0"/>
              <a:t>void </a:t>
            </a:r>
            <a:r>
              <a:rPr lang="en-GB" b="1" dirty="0" err="1"/>
              <a:t>setHeader</a:t>
            </a:r>
            <a:r>
              <a:rPr lang="en-GB" b="1" dirty="0"/>
              <a:t>(String name, String value) – </a:t>
            </a:r>
            <a:r>
              <a:rPr lang="en-GB" dirty="0"/>
              <a:t>It sets the header value. This method overrides the current value of header with the new value.  Let’s say I’m modifying the value of Header “</a:t>
            </a:r>
            <a:r>
              <a:rPr lang="en-GB" b="1" dirty="0"/>
              <a:t>Site</a:t>
            </a:r>
            <a:r>
              <a:rPr lang="en-GB" dirty="0"/>
              <a:t>“. The below statement would modify the current value </a:t>
            </a:r>
            <a:r>
              <a:rPr lang="en-GB" dirty="0" err="1"/>
              <a:t>BeginnersBook.com</a:t>
            </a:r>
            <a:r>
              <a:rPr lang="en-GB" dirty="0"/>
              <a:t> to a new value </a:t>
            </a:r>
            <a:r>
              <a:rPr lang="en-GB" dirty="0" err="1"/>
              <a:t>BB.com</a:t>
            </a:r>
            <a:endParaRPr lang="en-GB" dirty="0"/>
          </a:p>
          <a:p>
            <a:pPr lvl="1"/>
            <a:r>
              <a:rPr lang="en-GB" dirty="0" err="1">
                <a:solidFill>
                  <a:srgbClr val="FF0000"/>
                </a:solidFill>
              </a:rPr>
              <a:t>response.setHeader</a:t>
            </a:r>
            <a:r>
              <a:rPr lang="en-GB" dirty="0">
                <a:solidFill>
                  <a:srgbClr val="FF0000"/>
                </a:solidFill>
              </a:rPr>
              <a:t>("Site", "</a:t>
            </a:r>
            <a:r>
              <a:rPr lang="en-GB" dirty="0" err="1">
                <a:solidFill>
                  <a:srgbClr val="FF0000"/>
                </a:solidFill>
              </a:rPr>
              <a:t>BB.com</a:t>
            </a:r>
            <a:r>
              <a:rPr lang="en-GB" dirty="0">
                <a:solidFill>
                  <a:srgbClr val="FF0000"/>
                </a:solidFill>
              </a:rPr>
              <a:t>"); </a:t>
            </a:r>
          </a:p>
        </p:txBody>
      </p:sp>
    </p:spTree>
    <p:extLst>
      <p:ext uri="{BB962C8B-B14F-4D97-AF65-F5344CB8AC3E}">
        <p14:creationId xmlns:p14="http://schemas.microsoft.com/office/powerpoint/2010/main" val="32061955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5275B-72DA-9B4E-8D09-1A0E849B58CA}"/>
              </a:ext>
            </a:extLst>
          </p:cNvPr>
          <p:cNvSpPr>
            <a:spLocks noGrp="1"/>
          </p:cNvSpPr>
          <p:nvPr>
            <p:ph type="title"/>
          </p:nvPr>
        </p:nvSpPr>
        <p:spPr/>
        <p:txBody>
          <a:bodyPr>
            <a:normAutofit/>
          </a:bodyPr>
          <a:lstStyle/>
          <a:p>
            <a:r>
              <a:rPr lang="en-GB" b="1" dirty="0"/>
              <a:t>Implicit Object Response</a:t>
            </a:r>
            <a:endParaRPr lang="en-GB" dirty="0"/>
          </a:p>
        </p:txBody>
      </p:sp>
      <p:sp>
        <p:nvSpPr>
          <p:cNvPr id="4" name="Date Placeholder 3">
            <a:extLst>
              <a:ext uri="{FF2B5EF4-FFF2-40B4-BE49-F238E27FC236}">
                <a16:creationId xmlns:a16="http://schemas.microsoft.com/office/drawing/2014/main" id="{53DA2321-64C2-3F4C-AB00-AD2914C7B265}"/>
              </a:ext>
            </a:extLst>
          </p:cNvPr>
          <p:cNvSpPr>
            <a:spLocks noGrp="1"/>
          </p:cNvSpPr>
          <p:nvPr>
            <p:ph type="dt" sz="half" idx="10"/>
          </p:nvPr>
        </p:nvSpPr>
        <p:spPr/>
        <p:txBody>
          <a:bodyPr/>
          <a:lstStyle/>
          <a:p>
            <a:fld id="{F2C0BE9E-7442-DD47-901A-60415DB8007F}" type="datetime2">
              <a:rPr lang="en-US" smtClean="0"/>
              <a:t>Tuesday, November 23, 2021</a:t>
            </a:fld>
            <a:endParaRPr lang="en-US"/>
          </a:p>
        </p:txBody>
      </p:sp>
      <p:sp>
        <p:nvSpPr>
          <p:cNvPr id="5" name="Slide Number Placeholder 4">
            <a:extLst>
              <a:ext uri="{FF2B5EF4-FFF2-40B4-BE49-F238E27FC236}">
                <a16:creationId xmlns:a16="http://schemas.microsoft.com/office/drawing/2014/main" id="{DC9D4205-A94A-484D-87E4-6FE42713526E}"/>
              </a:ext>
            </a:extLst>
          </p:cNvPr>
          <p:cNvSpPr>
            <a:spLocks noGrp="1"/>
          </p:cNvSpPr>
          <p:nvPr>
            <p:ph type="sldNum" sz="quarter" idx="12"/>
          </p:nvPr>
        </p:nvSpPr>
        <p:spPr/>
        <p:txBody>
          <a:bodyPr/>
          <a:lstStyle/>
          <a:p>
            <a:fld id="{B6F15528-21DE-4FAA-801E-634DDDAF4B2B}" type="slidenum">
              <a:rPr lang="en-US" smtClean="0"/>
              <a:pPr/>
              <a:t>14</a:t>
            </a:fld>
            <a:endParaRPr lang="en-US"/>
          </a:p>
        </p:txBody>
      </p:sp>
      <p:sp>
        <p:nvSpPr>
          <p:cNvPr id="6" name="Content Placeholder 5">
            <a:extLst>
              <a:ext uri="{FF2B5EF4-FFF2-40B4-BE49-F238E27FC236}">
                <a16:creationId xmlns:a16="http://schemas.microsoft.com/office/drawing/2014/main" id="{91F8C978-6108-B84C-BDAF-8D6700C6F49E}"/>
              </a:ext>
            </a:extLst>
          </p:cNvPr>
          <p:cNvSpPr>
            <a:spLocks noGrp="1"/>
          </p:cNvSpPr>
          <p:nvPr>
            <p:ph idx="1"/>
          </p:nvPr>
        </p:nvSpPr>
        <p:spPr>
          <a:xfrm>
            <a:off x="457200" y="1295400"/>
            <a:ext cx="8229600" cy="4830763"/>
          </a:xfrm>
        </p:spPr>
        <p:txBody>
          <a:bodyPr>
            <a:normAutofit fontScale="70000" lnSpcReduction="20000"/>
          </a:bodyPr>
          <a:lstStyle/>
          <a:p>
            <a:r>
              <a:rPr lang="en-GB" b="1" dirty="0" err="1"/>
              <a:t>boolean</a:t>
            </a:r>
            <a:r>
              <a:rPr lang="en-GB" b="1" dirty="0"/>
              <a:t> </a:t>
            </a:r>
            <a:r>
              <a:rPr lang="en-GB" b="1" dirty="0" err="1"/>
              <a:t>containsHeader</a:t>
            </a:r>
            <a:r>
              <a:rPr lang="en-GB" b="1" dirty="0"/>
              <a:t>(String name) – </a:t>
            </a:r>
            <a:r>
              <a:rPr lang="en-GB" dirty="0"/>
              <a:t>It returns a Boolean value true/false. It basically checks the whether the header is present in the response or not. For example – Above, in the </a:t>
            </a:r>
            <a:r>
              <a:rPr lang="en-GB" dirty="0" err="1"/>
              <a:t>addHeader</a:t>
            </a:r>
            <a:r>
              <a:rPr lang="en-GB" dirty="0"/>
              <a:t> method example we have added a </a:t>
            </a:r>
            <a:r>
              <a:rPr lang="en-GB" b="1" dirty="0"/>
              <a:t>Site</a:t>
            </a:r>
            <a:r>
              <a:rPr lang="en-GB" dirty="0"/>
              <a:t> Header in response so the below statement would return true. </a:t>
            </a:r>
          </a:p>
          <a:p>
            <a:pPr lvl="1"/>
            <a:r>
              <a:rPr lang="en-GB" dirty="0" err="1">
                <a:solidFill>
                  <a:srgbClr val="FF0000"/>
                </a:solidFill>
              </a:rPr>
              <a:t>response.containsHeader</a:t>
            </a:r>
            <a:r>
              <a:rPr lang="en-GB" dirty="0">
                <a:solidFill>
                  <a:srgbClr val="FF0000"/>
                </a:solidFill>
              </a:rPr>
              <a:t>("Site"); </a:t>
            </a:r>
          </a:p>
          <a:p>
            <a:r>
              <a:rPr lang="en-GB" b="1" dirty="0"/>
              <a:t>void </a:t>
            </a:r>
            <a:r>
              <a:rPr lang="en-GB" b="1" dirty="0" err="1"/>
              <a:t>addCookie</a:t>
            </a:r>
            <a:r>
              <a:rPr lang="en-GB" b="1" dirty="0"/>
              <a:t>(Cookie cookie) – </a:t>
            </a:r>
            <a:r>
              <a:rPr lang="en-GB" dirty="0"/>
              <a:t>This method adds a cookie to the response. The below statements would add 2 Cookies </a:t>
            </a:r>
            <a:r>
              <a:rPr lang="en-GB" b="1" dirty="0"/>
              <a:t>Author </a:t>
            </a:r>
            <a:r>
              <a:rPr lang="en-GB" dirty="0"/>
              <a:t>and</a:t>
            </a:r>
            <a:r>
              <a:rPr lang="en-GB" b="1" dirty="0"/>
              <a:t> </a:t>
            </a:r>
            <a:r>
              <a:rPr lang="en-GB" b="1" dirty="0" err="1"/>
              <a:t>Siteinfo</a:t>
            </a:r>
            <a:r>
              <a:rPr lang="en-GB" b="1" dirty="0"/>
              <a:t> </a:t>
            </a:r>
            <a:r>
              <a:rPr lang="en-GB" dirty="0"/>
              <a:t>to the response.</a:t>
            </a:r>
          </a:p>
          <a:p>
            <a:pPr lvl="1"/>
            <a:r>
              <a:rPr lang="en-GB" dirty="0" err="1">
                <a:solidFill>
                  <a:srgbClr val="FF0000"/>
                </a:solidFill>
              </a:rPr>
              <a:t>response.addCookie</a:t>
            </a:r>
            <a:r>
              <a:rPr lang="en-GB" dirty="0">
                <a:solidFill>
                  <a:srgbClr val="FF0000"/>
                </a:solidFill>
              </a:rPr>
              <a:t>(Cookie Author);</a:t>
            </a:r>
          </a:p>
          <a:p>
            <a:pPr lvl="1"/>
            <a:r>
              <a:rPr lang="en-GB" dirty="0" err="1">
                <a:solidFill>
                  <a:srgbClr val="FF0000"/>
                </a:solidFill>
              </a:rPr>
              <a:t>response.addCookie</a:t>
            </a:r>
            <a:r>
              <a:rPr lang="en-GB" dirty="0">
                <a:solidFill>
                  <a:srgbClr val="FF0000"/>
                </a:solidFill>
              </a:rPr>
              <a:t>(Cookie </a:t>
            </a:r>
            <a:r>
              <a:rPr lang="en-GB" dirty="0" err="1">
                <a:solidFill>
                  <a:srgbClr val="FF0000"/>
                </a:solidFill>
              </a:rPr>
              <a:t>Siteinfo</a:t>
            </a:r>
            <a:r>
              <a:rPr lang="en-GB" dirty="0">
                <a:solidFill>
                  <a:srgbClr val="FF0000"/>
                </a:solidFill>
              </a:rPr>
              <a:t>); </a:t>
            </a:r>
          </a:p>
          <a:p>
            <a:r>
              <a:rPr lang="en-GB" b="1" dirty="0"/>
              <a:t>void </a:t>
            </a:r>
            <a:r>
              <a:rPr lang="en-GB" b="1" dirty="0" err="1"/>
              <a:t>sendError</a:t>
            </a:r>
            <a:r>
              <a:rPr lang="en-GB" b="1" dirty="0"/>
              <a:t>(int </a:t>
            </a:r>
            <a:r>
              <a:rPr lang="en-GB" b="1" dirty="0" err="1"/>
              <a:t>status_code</a:t>
            </a:r>
            <a:r>
              <a:rPr lang="en-GB" b="1" dirty="0"/>
              <a:t>, String message) – </a:t>
            </a:r>
            <a:r>
              <a:rPr lang="en-GB" dirty="0"/>
              <a:t>It is used to send error response with a code and an error message. For example –</a:t>
            </a:r>
          </a:p>
          <a:p>
            <a:pPr lvl="1"/>
            <a:r>
              <a:rPr lang="en-GB" dirty="0" err="1">
                <a:solidFill>
                  <a:srgbClr val="FF0000"/>
                </a:solidFill>
              </a:rPr>
              <a:t>response.sendError</a:t>
            </a:r>
            <a:r>
              <a:rPr lang="en-GB" dirty="0">
                <a:solidFill>
                  <a:srgbClr val="FF0000"/>
                </a:solidFill>
              </a:rPr>
              <a:t>(404, "Page not found error"); </a:t>
            </a:r>
          </a:p>
        </p:txBody>
      </p:sp>
    </p:spTree>
    <p:extLst>
      <p:ext uri="{BB962C8B-B14F-4D97-AF65-F5344CB8AC3E}">
        <p14:creationId xmlns:p14="http://schemas.microsoft.com/office/powerpoint/2010/main" val="8494461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5275B-72DA-9B4E-8D09-1A0E849B58CA}"/>
              </a:ext>
            </a:extLst>
          </p:cNvPr>
          <p:cNvSpPr>
            <a:spLocks noGrp="1"/>
          </p:cNvSpPr>
          <p:nvPr>
            <p:ph type="title"/>
          </p:nvPr>
        </p:nvSpPr>
        <p:spPr/>
        <p:txBody>
          <a:bodyPr>
            <a:normAutofit/>
          </a:bodyPr>
          <a:lstStyle/>
          <a:p>
            <a:r>
              <a:rPr lang="en-GB" b="1" dirty="0"/>
              <a:t>Implicit Object Response</a:t>
            </a:r>
            <a:endParaRPr lang="en-GB" dirty="0"/>
          </a:p>
        </p:txBody>
      </p:sp>
      <p:sp>
        <p:nvSpPr>
          <p:cNvPr id="4" name="Date Placeholder 3">
            <a:extLst>
              <a:ext uri="{FF2B5EF4-FFF2-40B4-BE49-F238E27FC236}">
                <a16:creationId xmlns:a16="http://schemas.microsoft.com/office/drawing/2014/main" id="{53DA2321-64C2-3F4C-AB00-AD2914C7B265}"/>
              </a:ext>
            </a:extLst>
          </p:cNvPr>
          <p:cNvSpPr>
            <a:spLocks noGrp="1"/>
          </p:cNvSpPr>
          <p:nvPr>
            <p:ph type="dt" sz="half" idx="10"/>
          </p:nvPr>
        </p:nvSpPr>
        <p:spPr/>
        <p:txBody>
          <a:bodyPr/>
          <a:lstStyle/>
          <a:p>
            <a:fld id="{F2C0BE9E-7442-DD47-901A-60415DB8007F}" type="datetime2">
              <a:rPr lang="en-US" smtClean="0"/>
              <a:t>Tuesday, November 23, 2021</a:t>
            </a:fld>
            <a:endParaRPr lang="en-US"/>
          </a:p>
        </p:txBody>
      </p:sp>
      <p:sp>
        <p:nvSpPr>
          <p:cNvPr id="5" name="Slide Number Placeholder 4">
            <a:extLst>
              <a:ext uri="{FF2B5EF4-FFF2-40B4-BE49-F238E27FC236}">
                <a16:creationId xmlns:a16="http://schemas.microsoft.com/office/drawing/2014/main" id="{DC9D4205-A94A-484D-87E4-6FE42713526E}"/>
              </a:ext>
            </a:extLst>
          </p:cNvPr>
          <p:cNvSpPr>
            <a:spLocks noGrp="1"/>
          </p:cNvSpPr>
          <p:nvPr>
            <p:ph type="sldNum" sz="quarter" idx="12"/>
          </p:nvPr>
        </p:nvSpPr>
        <p:spPr/>
        <p:txBody>
          <a:bodyPr/>
          <a:lstStyle/>
          <a:p>
            <a:fld id="{B6F15528-21DE-4FAA-801E-634DDDAF4B2B}" type="slidenum">
              <a:rPr lang="en-US" smtClean="0"/>
              <a:pPr/>
              <a:t>15</a:t>
            </a:fld>
            <a:endParaRPr lang="en-US"/>
          </a:p>
        </p:txBody>
      </p:sp>
      <p:sp>
        <p:nvSpPr>
          <p:cNvPr id="6" name="Content Placeholder 5">
            <a:extLst>
              <a:ext uri="{FF2B5EF4-FFF2-40B4-BE49-F238E27FC236}">
                <a16:creationId xmlns:a16="http://schemas.microsoft.com/office/drawing/2014/main" id="{91F8C978-6108-B84C-BDAF-8D6700C6F49E}"/>
              </a:ext>
            </a:extLst>
          </p:cNvPr>
          <p:cNvSpPr>
            <a:spLocks noGrp="1"/>
          </p:cNvSpPr>
          <p:nvPr>
            <p:ph idx="1"/>
          </p:nvPr>
        </p:nvSpPr>
        <p:spPr>
          <a:xfrm>
            <a:off x="457200" y="1295400"/>
            <a:ext cx="8229600" cy="4830763"/>
          </a:xfrm>
        </p:spPr>
        <p:txBody>
          <a:bodyPr>
            <a:normAutofit fontScale="92500" lnSpcReduction="10000"/>
          </a:bodyPr>
          <a:lstStyle/>
          <a:p>
            <a:r>
              <a:rPr lang="en-GB" b="1" dirty="0" err="1"/>
              <a:t>boolean</a:t>
            </a:r>
            <a:r>
              <a:rPr lang="en-GB" b="1" dirty="0"/>
              <a:t> </a:t>
            </a:r>
            <a:r>
              <a:rPr lang="en-GB" b="1" dirty="0" err="1"/>
              <a:t>isCommitted</a:t>
            </a:r>
            <a:r>
              <a:rPr lang="en-GB" b="1" dirty="0"/>
              <a:t>()</a:t>
            </a:r>
            <a:r>
              <a:rPr lang="en-GB" dirty="0"/>
              <a:t> -It checks whether the Http Response has been sent to the client, if yes then it returns true else it gives false. </a:t>
            </a:r>
          </a:p>
          <a:p>
            <a:pPr lvl="1"/>
            <a:r>
              <a:rPr lang="en-GB" dirty="0">
                <a:solidFill>
                  <a:srgbClr val="FF0000"/>
                </a:solidFill>
              </a:rPr>
              <a:t>&lt;% if(</a:t>
            </a:r>
            <a:r>
              <a:rPr lang="en-GB" dirty="0" err="1">
                <a:solidFill>
                  <a:srgbClr val="FF0000"/>
                </a:solidFill>
              </a:rPr>
              <a:t>response.isCommited</a:t>
            </a:r>
            <a:r>
              <a:rPr lang="en-GB" dirty="0">
                <a:solidFill>
                  <a:srgbClr val="FF0000"/>
                </a:solidFill>
              </a:rPr>
              <a:t>()) { </a:t>
            </a:r>
          </a:p>
          <a:p>
            <a:pPr lvl="1"/>
            <a:r>
              <a:rPr lang="en-GB" dirty="0">
                <a:solidFill>
                  <a:srgbClr val="FF0000"/>
                </a:solidFill>
              </a:rPr>
              <a:t>&lt;%--do something --%&gt; </a:t>
            </a:r>
          </a:p>
          <a:p>
            <a:pPr lvl="1"/>
            <a:r>
              <a:rPr lang="en-GB" dirty="0">
                <a:solidFill>
                  <a:srgbClr val="FF0000"/>
                </a:solidFill>
              </a:rPr>
              <a:t>}else { &lt;%--do something else --%&gt; } %&gt; </a:t>
            </a:r>
          </a:p>
          <a:p>
            <a:r>
              <a:rPr lang="en-GB" b="1" dirty="0"/>
              <a:t>void </a:t>
            </a:r>
            <a:r>
              <a:rPr lang="en-GB" b="1" dirty="0" err="1"/>
              <a:t>setStatus</a:t>
            </a:r>
            <a:r>
              <a:rPr lang="en-GB" b="1" dirty="0"/>
              <a:t>(int </a:t>
            </a:r>
            <a:r>
              <a:rPr lang="en-GB" b="1" dirty="0" err="1"/>
              <a:t>statuscode</a:t>
            </a:r>
            <a:r>
              <a:rPr lang="en-GB" b="1" dirty="0"/>
              <a:t>)</a:t>
            </a:r>
            <a:r>
              <a:rPr lang="en-GB" dirty="0"/>
              <a:t> – This method is used to set the HTTP status to a given value. For example, the below statement would set HTTP response code to 404 (Page not found).</a:t>
            </a:r>
          </a:p>
          <a:p>
            <a:pPr lvl="1"/>
            <a:r>
              <a:rPr lang="en-GB" dirty="0" err="1">
                <a:solidFill>
                  <a:srgbClr val="FF0000"/>
                </a:solidFill>
              </a:rPr>
              <a:t>response.setStatus</a:t>
            </a:r>
            <a:r>
              <a:rPr lang="en-GB" dirty="0">
                <a:solidFill>
                  <a:srgbClr val="FF0000"/>
                </a:solidFill>
              </a:rPr>
              <a:t>(404); </a:t>
            </a:r>
            <a:endParaRPr lang="en-GB" b="1" dirty="0">
              <a:solidFill>
                <a:srgbClr val="FF0000"/>
              </a:solidFill>
            </a:endParaRPr>
          </a:p>
        </p:txBody>
      </p:sp>
    </p:spTree>
    <p:extLst>
      <p:ext uri="{BB962C8B-B14F-4D97-AF65-F5344CB8AC3E}">
        <p14:creationId xmlns:p14="http://schemas.microsoft.com/office/powerpoint/2010/main" val="3587038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5275B-72DA-9B4E-8D09-1A0E849B58CA}"/>
              </a:ext>
            </a:extLst>
          </p:cNvPr>
          <p:cNvSpPr>
            <a:spLocks noGrp="1"/>
          </p:cNvSpPr>
          <p:nvPr>
            <p:ph type="title"/>
          </p:nvPr>
        </p:nvSpPr>
        <p:spPr/>
        <p:txBody>
          <a:bodyPr>
            <a:normAutofit/>
          </a:bodyPr>
          <a:lstStyle/>
          <a:p>
            <a:r>
              <a:rPr lang="en-GB" b="1" dirty="0"/>
              <a:t>Practice Example</a:t>
            </a:r>
            <a:endParaRPr lang="en-GB" dirty="0"/>
          </a:p>
        </p:txBody>
      </p:sp>
      <p:sp>
        <p:nvSpPr>
          <p:cNvPr id="4" name="Date Placeholder 3">
            <a:extLst>
              <a:ext uri="{FF2B5EF4-FFF2-40B4-BE49-F238E27FC236}">
                <a16:creationId xmlns:a16="http://schemas.microsoft.com/office/drawing/2014/main" id="{53DA2321-64C2-3F4C-AB00-AD2914C7B265}"/>
              </a:ext>
            </a:extLst>
          </p:cNvPr>
          <p:cNvSpPr>
            <a:spLocks noGrp="1"/>
          </p:cNvSpPr>
          <p:nvPr>
            <p:ph type="dt" sz="half" idx="10"/>
          </p:nvPr>
        </p:nvSpPr>
        <p:spPr/>
        <p:txBody>
          <a:bodyPr/>
          <a:lstStyle/>
          <a:p>
            <a:fld id="{F2C0BE9E-7442-DD47-901A-60415DB8007F}" type="datetime2">
              <a:rPr lang="en-US" smtClean="0"/>
              <a:t>Tuesday, November 23, 2021</a:t>
            </a:fld>
            <a:endParaRPr lang="en-US"/>
          </a:p>
        </p:txBody>
      </p:sp>
      <p:sp>
        <p:nvSpPr>
          <p:cNvPr id="5" name="Slide Number Placeholder 4">
            <a:extLst>
              <a:ext uri="{FF2B5EF4-FFF2-40B4-BE49-F238E27FC236}">
                <a16:creationId xmlns:a16="http://schemas.microsoft.com/office/drawing/2014/main" id="{DC9D4205-A94A-484D-87E4-6FE42713526E}"/>
              </a:ext>
            </a:extLst>
          </p:cNvPr>
          <p:cNvSpPr>
            <a:spLocks noGrp="1"/>
          </p:cNvSpPr>
          <p:nvPr>
            <p:ph type="sldNum" sz="quarter" idx="12"/>
          </p:nvPr>
        </p:nvSpPr>
        <p:spPr/>
        <p:txBody>
          <a:bodyPr/>
          <a:lstStyle/>
          <a:p>
            <a:fld id="{B6F15528-21DE-4FAA-801E-634DDDAF4B2B}" type="slidenum">
              <a:rPr lang="en-US" smtClean="0"/>
              <a:pPr/>
              <a:t>16</a:t>
            </a:fld>
            <a:endParaRPr lang="en-US"/>
          </a:p>
        </p:txBody>
      </p:sp>
      <p:sp>
        <p:nvSpPr>
          <p:cNvPr id="6" name="Content Placeholder 5">
            <a:extLst>
              <a:ext uri="{FF2B5EF4-FFF2-40B4-BE49-F238E27FC236}">
                <a16:creationId xmlns:a16="http://schemas.microsoft.com/office/drawing/2014/main" id="{91F8C978-6108-B84C-BDAF-8D6700C6F49E}"/>
              </a:ext>
            </a:extLst>
          </p:cNvPr>
          <p:cNvSpPr>
            <a:spLocks noGrp="1"/>
          </p:cNvSpPr>
          <p:nvPr>
            <p:ph idx="1"/>
          </p:nvPr>
        </p:nvSpPr>
        <p:spPr>
          <a:xfrm>
            <a:off x="457200" y="1295400"/>
            <a:ext cx="8229600" cy="4830763"/>
          </a:xfrm>
        </p:spPr>
        <p:txBody>
          <a:bodyPr>
            <a:normAutofit fontScale="85000" lnSpcReduction="20000"/>
          </a:bodyPr>
          <a:lstStyle/>
          <a:p>
            <a:r>
              <a:rPr lang="en-GB" dirty="0" err="1"/>
              <a:t>Index.html</a:t>
            </a:r>
            <a:endParaRPr lang="en-GB" dirty="0"/>
          </a:p>
          <a:p>
            <a:pPr lvl="1"/>
            <a:r>
              <a:rPr lang="en-GB" dirty="0"/>
              <a:t>&lt;html&gt; &lt;head&gt; &lt;title&gt;Login Page&lt;/title&gt; &lt;/head&gt; &lt;body&gt; &lt;form action="</a:t>
            </a:r>
            <a:r>
              <a:rPr lang="en-GB" dirty="0" err="1"/>
              <a:t>checkdetails.jsp</a:t>
            </a:r>
            <a:r>
              <a:rPr lang="en-GB" dirty="0"/>
              <a:t>"&gt; </a:t>
            </a:r>
            <a:r>
              <a:rPr lang="en-GB" dirty="0" err="1"/>
              <a:t>UserId</a:t>
            </a:r>
            <a:r>
              <a:rPr lang="en-GB" dirty="0"/>
              <a:t>: &lt;input type="text" name="id" /&gt; &lt;</a:t>
            </a:r>
            <a:r>
              <a:rPr lang="en-GB" dirty="0" err="1"/>
              <a:t>br</a:t>
            </a:r>
            <a:r>
              <a:rPr lang="en-GB" dirty="0"/>
              <a:t>&gt;&lt;</a:t>
            </a:r>
            <a:r>
              <a:rPr lang="en-GB" dirty="0" err="1"/>
              <a:t>br</a:t>
            </a:r>
            <a:r>
              <a:rPr lang="en-GB" dirty="0"/>
              <a:t>&gt; Password: &lt;input type="text" name="pass" /&gt; &lt;</a:t>
            </a:r>
            <a:r>
              <a:rPr lang="en-GB" dirty="0" err="1"/>
              <a:t>br</a:t>
            </a:r>
            <a:r>
              <a:rPr lang="en-GB" dirty="0"/>
              <a:t>&gt;&lt;</a:t>
            </a:r>
            <a:r>
              <a:rPr lang="en-GB" dirty="0" err="1"/>
              <a:t>br</a:t>
            </a:r>
            <a:r>
              <a:rPr lang="en-GB" dirty="0"/>
              <a:t>&gt; &lt;input type="submit" value="Sign In!!"/&gt; &lt;/form&gt; &lt;/body&gt; &lt;/html&gt;</a:t>
            </a:r>
          </a:p>
          <a:p>
            <a:r>
              <a:rPr lang="en-GB" b="1" dirty="0" err="1">
                <a:solidFill>
                  <a:srgbClr val="FF0000"/>
                </a:solidFill>
              </a:rPr>
              <a:t>Checkdetails.jsp</a:t>
            </a:r>
            <a:endParaRPr lang="en-GB" b="1" dirty="0">
              <a:solidFill>
                <a:srgbClr val="FF0000"/>
              </a:solidFill>
            </a:endParaRPr>
          </a:p>
          <a:p>
            <a:pPr lvl="1"/>
            <a:r>
              <a:rPr lang="en-GB" dirty="0"/>
              <a:t>&lt;html&gt; &lt;head&gt;&lt;title&gt;Check Credentials&lt;/title&gt; &lt;/head&gt; &lt;body&gt; &lt;% String </a:t>
            </a:r>
            <a:r>
              <a:rPr lang="en-GB" dirty="0" err="1"/>
              <a:t>uid</a:t>
            </a:r>
            <a:r>
              <a:rPr lang="en-GB" dirty="0"/>
              <a:t>=</a:t>
            </a:r>
            <a:r>
              <a:rPr lang="en-GB" dirty="0" err="1"/>
              <a:t>request.getParameter</a:t>
            </a:r>
            <a:r>
              <a:rPr lang="en-GB" dirty="0"/>
              <a:t>("id"); String password=</a:t>
            </a:r>
            <a:r>
              <a:rPr lang="en-GB" dirty="0" err="1"/>
              <a:t>request.getParameter</a:t>
            </a:r>
            <a:r>
              <a:rPr lang="en-GB" dirty="0"/>
              <a:t>("pass"); </a:t>
            </a:r>
            <a:r>
              <a:rPr lang="en-GB" dirty="0" err="1"/>
              <a:t>session.setAttribute</a:t>
            </a:r>
            <a:r>
              <a:rPr lang="en-GB" dirty="0"/>
              <a:t>("session-</a:t>
            </a:r>
            <a:r>
              <a:rPr lang="en-GB" dirty="0" err="1"/>
              <a:t>uid</a:t>
            </a:r>
            <a:r>
              <a:rPr lang="en-GB" dirty="0"/>
              <a:t>", </a:t>
            </a:r>
            <a:r>
              <a:rPr lang="en-GB" dirty="0" err="1"/>
              <a:t>uid</a:t>
            </a:r>
            <a:r>
              <a:rPr lang="en-GB" dirty="0"/>
              <a:t>); if(</a:t>
            </a:r>
            <a:r>
              <a:rPr lang="en-GB" dirty="0" err="1"/>
              <a:t>uid.equals</a:t>
            </a:r>
            <a:r>
              <a:rPr lang="en-GB" dirty="0"/>
              <a:t>(”</a:t>
            </a:r>
            <a:r>
              <a:rPr lang="en-GB" dirty="0" err="1"/>
              <a:t>qaiser</a:t>
            </a:r>
            <a:r>
              <a:rPr lang="en-GB" dirty="0"/>
              <a:t>") &amp;&amp; </a:t>
            </a:r>
            <a:r>
              <a:rPr lang="en-GB" dirty="0" err="1"/>
              <a:t>password.equals</a:t>
            </a:r>
            <a:r>
              <a:rPr lang="en-GB" dirty="0"/>
              <a:t>(”</a:t>
            </a:r>
            <a:r>
              <a:rPr lang="en-GB" dirty="0" err="1"/>
              <a:t>jspbook</a:t>
            </a:r>
            <a:r>
              <a:rPr lang="en-GB" dirty="0"/>
              <a:t>")) { </a:t>
            </a:r>
            <a:r>
              <a:rPr lang="en-GB" dirty="0" err="1"/>
              <a:t>response.sendRedirect</a:t>
            </a:r>
            <a:r>
              <a:rPr lang="en-GB" dirty="0"/>
              <a:t>("</a:t>
            </a:r>
            <a:r>
              <a:rPr lang="en-GB" dirty="0" err="1"/>
              <a:t>success.jsp</a:t>
            </a:r>
            <a:r>
              <a:rPr lang="en-GB" dirty="0"/>
              <a:t>"); } else { </a:t>
            </a:r>
            <a:r>
              <a:rPr lang="en-GB" dirty="0" err="1"/>
              <a:t>response.sendRedirect</a:t>
            </a:r>
            <a:r>
              <a:rPr lang="en-GB" dirty="0"/>
              <a:t>("</a:t>
            </a:r>
            <a:r>
              <a:rPr lang="en-GB" dirty="0" err="1"/>
              <a:t>failed.jsp</a:t>
            </a:r>
            <a:r>
              <a:rPr lang="en-GB" dirty="0"/>
              <a:t>"); } %&gt; &lt;/body&gt; &lt;/html&gt;</a:t>
            </a:r>
            <a:endParaRPr lang="en-GB" b="1" dirty="0">
              <a:solidFill>
                <a:srgbClr val="FF0000"/>
              </a:solidFill>
            </a:endParaRPr>
          </a:p>
        </p:txBody>
      </p:sp>
    </p:spTree>
    <p:extLst>
      <p:ext uri="{BB962C8B-B14F-4D97-AF65-F5344CB8AC3E}">
        <p14:creationId xmlns:p14="http://schemas.microsoft.com/office/powerpoint/2010/main" val="35417434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5275B-72DA-9B4E-8D09-1A0E849B58CA}"/>
              </a:ext>
            </a:extLst>
          </p:cNvPr>
          <p:cNvSpPr>
            <a:spLocks noGrp="1"/>
          </p:cNvSpPr>
          <p:nvPr>
            <p:ph type="title"/>
          </p:nvPr>
        </p:nvSpPr>
        <p:spPr/>
        <p:txBody>
          <a:bodyPr>
            <a:normAutofit/>
          </a:bodyPr>
          <a:lstStyle/>
          <a:p>
            <a:r>
              <a:rPr lang="en-GB" b="1" dirty="0"/>
              <a:t>Practice Example</a:t>
            </a:r>
            <a:endParaRPr lang="en-GB" dirty="0"/>
          </a:p>
        </p:txBody>
      </p:sp>
      <p:sp>
        <p:nvSpPr>
          <p:cNvPr id="4" name="Date Placeholder 3">
            <a:extLst>
              <a:ext uri="{FF2B5EF4-FFF2-40B4-BE49-F238E27FC236}">
                <a16:creationId xmlns:a16="http://schemas.microsoft.com/office/drawing/2014/main" id="{53DA2321-64C2-3F4C-AB00-AD2914C7B265}"/>
              </a:ext>
            </a:extLst>
          </p:cNvPr>
          <p:cNvSpPr>
            <a:spLocks noGrp="1"/>
          </p:cNvSpPr>
          <p:nvPr>
            <p:ph type="dt" sz="half" idx="10"/>
          </p:nvPr>
        </p:nvSpPr>
        <p:spPr/>
        <p:txBody>
          <a:bodyPr/>
          <a:lstStyle/>
          <a:p>
            <a:fld id="{F2C0BE9E-7442-DD47-901A-60415DB8007F}" type="datetime2">
              <a:rPr lang="en-US" smtClean="0"/>
              <a:t>Tuesday, November 23, 2021</a:t>
            </a:fld>
            <a:endParaRPr lang="en-US"/>
          </a:p>
        </p:txBody>
      </p:sp>
      <p:sp>
        <p:nvSpPr>
          <p:cNvPr id="5" name="Slide Number Placeholder 4">
            <a:extLst>
              <a:ext uri="{FF2B5EF4-FFF2-40B4-BE49-F238E27FC236}">
                <a16:creationId xmlns:a16="http://schemas.microsoft.com/office/drawing/2014/main" id="{DC9D4205-A94A-484D-87E4-6FE42713526E}"/>
              </a:ext>
            </a:extLst>
          </p:cNvPr>
          <p:cNvSpPr>
            <a:spLocks noGrp="1"/>
          </p:cNvSpPr>
          <p:nvPr>
            <p:ph type="sldNum" sz="quarter" idx="12"/>
          </p:nvPr>
        </p:nvSpPr>
        <p:spPr/>
        <p:txBody>
          <a:bodyPr/>
          <a:lstStyle/>
          <a:p>
            <a:fld id="{B6F15528-21DE-4FAA-801E-634DDDAF4B2B}" type="slidenum">
              <a:rPr lang="en-US" smtClean="0"/>
              <a:pPr/>
              <a:t>17</a:t>
            </a:fld>
            <a:endParaRPr lang="en-US"/>
          </a:p>
        </p:txBody>
      </p:sp>
      <p:sp>
        <p:nvSpPr>
          <p:cNvPr id="6" name="Content Placeholder 5">
            <a:extLst>
              <a:ext uri="{FF2B5EF4-FFF2-40B4-BE49-F238E27FC236}">
                <a16:creationId xmlns:a16="http://schemas.microsoft.com/office/drawing/2014/main" id="{91F8C978-6108-B84C-BDAF-8D6700C6F49E}"/>
              </a:ext>
            </a:extLst>
          </p:cNvPr>
          <p:cNvSpPr>
            <a:spLocks noGrp="1"/>
          </p:cNvSpPr>
          <p:nvPr>
            <p:ph idx="1"/>
          </p:nvPr>
        </p:nvSpPr>
        <p:spPr>
          <a:xfrm>
            <a:off x="457200" y="1295400"/>
            <a:ext cx="8229600" cy="4830763"/>
          </a:xfrm>
        </p:spPr>
        <p:txBody>
          <a:bodyPr>
            <a:normAutofit fontScale="92500" lnSpcReduction="10000"/>
          </a:bodyPr>
          <a:lstStyle/>
          <a:p>
            <a:r>
              <a:rPr lang="en-GB" b="1" dirty="0" err="1">
                <a:solidFill>
                  <a:srgbClr val="FF0000"/>
                </a:solidFill>
              </a:rPr>
              <a:t>Success.jsp</a:t>
            </a:r>
            <a:endParaRPr lang="en-GB" b="1" dirty="0">
              <a:solidFill>
                <a:srgbClr val="FF0000"/>
              </a:solidFill>
            </a:endParaRPr>
          </a:p>
          <a:p>
            <a:pPr lvl="1"/>
            <a:r>
              <a:rPr lang="en-GB" dirty="0"/>
              <a:t>&lt;html&gt; &lt;head&gt;&lt;title&gt;Success Page&lt;/title&gt; &lt;/head&gt; &lt;body&gt; &lt;% String data=(String)</a:t>
            </a:r>
            <a:r>
              <a:rPr lang="en-GB" dirty="0" err="1"/>
              <a:t>session.getAttribute</a:t>
            </a:r>
            <a:r>
              <a:rPr lang="en-GB" dirty="0"/>
              <a:t>("session-</a:t>
            </a:r>
            <a:r>
              <a:rPr lang="en-GB" dirty="0" err="1"/>
              <a:t>uid</a:t>
            </a:r>
            <a:r>
              <a:rPr lang="en-GB" dirty="0"/>
              <a:t>"); </a:t>
            </a:r>
            <a:r>
              <a:rPr lang="en-GB" dirty="0" err="1"/>
              <a:t>out.println</a:t>
            </a:r>
            <a:r>
              <a:rPr lang="en-GB" dirty="0"/>
              <a:t>("Welcome "+ data+"!!"); %&gt; &lt;/body&gt; &lt;/html&gt;</a:t>
            </a:r>
          </a:p>
          <a:p>
            <a:r>
              <a:rPr lang="en-GB" b="1" dirty="0" err="1">
                <a:solidFill>
                  <a:srgbClr val="FF0000"/>
                </a:solidFill>
              </a:rPr>
              <a:t>Failed.jsp</a:t>
            </a:r>
            <a:endParaRPr lang="en-GB" b="1" dirty="0">
              <a:solidFill>
                <a:srgbClr val="FF0000"/>
              </a:solidFill>
            </a:endParaRPr>
          </a:p>
          <a:p>
            <a:pPr lvl="1"/>
            <a:r>
              <a:rPr lang="en-GB" dirty="0"/>
              <a:t>&lt;html&gt; &lt;head&gt;&lt;title&gt;Sign-in Failed Page&lt;/title&gt; &lt;/head&gt; &lt;body&gt; &lt;% String data2=(String)</a:t>
            </a:r>
            <a:r>
              <a:rPr lang="en-GB" dirty="0" err="1"/>
              <a:t>session.getAttribute</a:t>
            </a:r>
            <a:r>
              <a:rPr lang="en-GB" dirty="0"/>
              <a:t>("session-</a:t>
            </a:r>
            <a:r>
              <a:rPr lang="en-GB" dirty="0" err="1"/>
              <a:t>uid</a:t>
            </a:r>
            <a:r>
              <a:rPr lang="en-GB" dirty="0"/>
              <a:t>"); </a:t>
            </a:r>
            <a:r>
              <a:rPr lang="en-GB" dirty="0" err="1"/>
              <a:t>out.println</a:t>
            </a:r>
            <a:r>
              <a:rPr lang="en-GB" dirty="0"/>
              <a:t>("Hi "+ data2+". Id/Password are wrong. Please try Again."); %&gt; &lt;/body&gt; &lt;/html&gt;</a:t>
            </a:r>
            <a:endParaRPr lang="en-GB" b="1" dirty="0">
              <a:solidFill>
                <a:srgbClr val="FF0000"/>
              </a:solidFill>
            </a:endParaRPr>
          </a:p>
        </p:txBody>
      </p:sp>
    </p:spTree>
    <p:extLst>
      <p:ext uri="{BB962C8B-B14F-4D97-AF65-F5344CB8AC3E}">
        <p14:creationId xmlns:p14="http://schemas.microsoft.com/office/powerpoint/2010/main" val="1390443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5275B-72DA-9B4E-8D09-1A0E849B58CA}"/>
              </a:ext>
            </a:extLst>
          </p:cNvPr>
          <p:cNvSpPr>
            <a:spLocks noGrp="1"/>
          </p:cNvSpPr>
          <p:nvPr>
            <p:ph type="title"/>
          </p:nvPr>
        </p:nvSpPr>
        <p:spPr/>
        <p:txBody>
          <a:bodyPr/>
          <a:lstStyle/>
          <a:p>
            <a:r>
              <a:rPr lang="en-PK" b="1" dirty="0"/>
              <a:t>JSP Implicit Objects</a:t>
            </a:r>
          </a:p>
        </p:txBody>
      </p:sp>
      <p:sp>
        <p:nvSpPr>
          <p:cNvPr id="3" name="Content Placeholder 2">
            <a:extLst>
              <a:ext uri="{FF2B5EF4-FFF2-40B4-BE49-F238E27FC236}">
                <a16:creationId xmlns:a16="http://schemas.microsoft.com/office/drawing/2014/main" id="{88D055F5-F086-8F4B-9E06-50F17A0BB450}"/>
              </a:ext>
            </a:extLst>
          </p:cNvPr>
          <p:cNvSpPr>
            <a:spLocks noGrp="1"/>
          </p:cNvSpPr>
          <p:nvPr>
            <p:ph idx="1"/>
          </p:nvPr>
        </p:nvSpPr>
        <p:spPr/>
        <p:txBody>
          <a:bodyPr/>
          <a:lstStyle/>
          <a:p>
            <a:r>
              <a:rPr lang="en-GB" dirty="0"/>
              <a:t>These objects are created by JSP Engine during translation phase (while translating JSP to Servlet). They are being created inside service method so we can directly use them within </a:t>
            </a:r>
            <a:r>
              <a:rPr lang="en-GB" b="1" dirty="0" err="1"/>
              <a:t>Scriptlet</a:t>
            </a:r>
            <a:r>
              <a:rPr lang="en-GB" b="1" dirty="0"/>
              <a:t> </a:t>
            </a:r>
            <a:r>
              <a:rPr lang="en-GB" dirty="0"/>
              <a:t>without initializing and declaring them. There are total 9 implicit objects available in JSP.</a:t>
            </a:r>
            <a:endParaRPr lang="en-PK" dirty="0"/>
          </a:p>
        </p:txBody>
      </p:sp>
      <p:sp>
        <p:nvSpPr>
          <p:cNvPr id="4" name="Date Placeholder 3">
            <a:extLst>
              <a:ext uri="{FF2B5EF4-FFF2-40B4-BE49-F238E27FC236}">
                <a16:creationId xmlns:a16="http://schemas.microsoft.com/office/drawing/2014/main" id="{53DA2321-64C2-3F4C-AB00-AD2914C7B265}"/>
              </a:ext>
            </a:extLst>
          </p:cNvPr>
          <p:cNvSpPr>
            <a:spLocks noGrp="1"/>
          </p:cNvSpPr>
          <p:nvPr>
            <p:ph type="dt" sz="half" idx="10"/>
          </p:nvPr>
        </p:nvSpPr>
        <p:spPr/>
        <p:txBody>
          <a:bodyPr/>
          <a:lstStyle/>
          <a:p>
            <a:fld id="{F2C0BE9E-7442-DD47-901A-60415DB8007F}" type="datetime2">
              <a:rPr lang="en-US" smtClean="0"/>
              <a:t>Tuesday, November 23, 2021</a:t>
            </a:fld>
            <a:endParaRPr lang="en-US"/>
          </a:p>
        </p:txBody>
      </p:sp>
      <p:sp>
        <p:nvSpPr>
          <p:cNvPr id="5" name="Slide Number Placeholder 4">
            <a:extLst>
              <a:ext uri="{FF2B5EF4-FFF2-40B4-BE49-F238E27FC236}">
                <a16:creationId xmlns:a16="http://schemas.microsoft.com/office/drawing/2014/main" id="{DC9D4205-A94A-484D-87E4-6FE42713526E}"/>
              </a:ext>
            </a:extLst>
          </p:cNvPr>
          <p:cNvSpPr>
            <a:spLocks noGrp="1"/>
          </p:cNvSpPr>
          <p:nvPr>
            <p:ph type="sldNum" sz="quarter" idx="12"/>
          </p:nvPr>
        </p:nvSpPr>
        <p:spPr/>
        <p:txBody>
          <a:bodyPr/>
          <a:lstStyle/>
          <a:p>
            <a:fld id="{B6F15528-21DE-4FAA-801E-634DDDAF4B2B}" type="slidenum">
              <a:rPr lang="en-US" smtClean="0"/>
              <a:pPr/>
              <a:t>2</a:t>
            </a:fld>
            <a:endParaRPr lang="en-US"/>
          </a:p>
        </p:txBody>
      </p:sp>
    </p:spTree>
    <p:extLst>
      <p:ext uri="{BB962C8B-B14F-4D97-AF65-F5344CB8AC3E}">
        <p14:creationId xmlns:p14="http://schemas.microsoft.com/office/powerpoint/2010/main" val="28294359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5275B-72DA-9B4E-8D09-1A0E849B58CA}"/>
              </a:ext>
            </a:extLst>
          </p:cNvPr>
          <p:cNvSpPr>
            <a:spLocks noGrp="1"/>
          </p:cNvSpPr>
          <p:nvPr>
            <p:ph type="title"/>
          </p:nvPr>
        </p:nvSpPr>
        <p:spPr/>
        <p:txBody>
          <a:bodyPr>
            <a:normAutofit fontScale="90000"/>
          </a:bodyPr>
          <a:lstStyle/>
          <a:p>
            <a:r>
              <a:rPr lang="en-GB" b="1" dirty="0"/>
              <a:t>Implicit Objects and their corresponding classes:</a:t>
            </a:r>
            <a:endParaRPr lang="en-GB" dirty="0"/>
          </a:p>
        </p:txBody>
      </p:sp>
      <p:sp>
        <p:nvSpPr>
          <p:cNvPr id="4" name="Date Placeholder 3">
            <a:extLst>
              <a:ext uri="{FF2B5EF4-FFF2-40B4-BE49-F238E27FC236}">
                <a16:creationId xmlns:a16="http://schemas.microsoft.com/office/drawing/2014/main" id="{53DA2321-64C2-3F4C-AB00-AD2914C7B265}"/>
              </a:ext>
            </a:extLst>
          </p:cNvPr>
          <p:cNvSpPr>
            <a:spLocks noGrp="1"/>
          </p:cNvSpPr>
          <p:nvPr>
            <p:ph type="dt" sz="half" idx="10"/>
          </p:nvPr>
        </p:nvSpPr>
        <p:spPr/>
        <p:txBody>
          <a:bodyPr/>
          <a:lstStyle/>
          <a:p>
            <a:fld id="{F2C0BE9E-7442-DD47-901A-60415DB8007F}" type="datetime2">
              <a:rPr lang="en-US" smtClean="0"/>
              <a:t>Tuesday, November 23, 2021</a:t>
            </a:fld>
            <a:endParaRPr lang="en-US"/>
          </a:p>
        </p:txBody>
      </p:sp>
      <p:sp>
        <p:nvSpPr>
          <p:cNvPr id="5" name="Slide Number Placeholder 4">
            <a:extLst>
              <a:ext uri="{FF2B5EF4-FFF2-40B4-BE49-F238E27FC236}">
                <a16:creationId xmlns:a16="http://schemas.microsoft.com/office/drawing/2014/main" id="{DC9D4205-A94A-484D-87E4-6FE42713526E}"/>
              </a:ext>
            </a:extLst>
          </p:cNvPr>
          <p:cNvSpPr>
            <a:spLocks noGrp="1"/>
          </p:cNvSpPr>
          <p:nvPr>
            <p:ph type="sldNum" sz="quarter" idx="12"/>
          </p:nvPr>
        </p:nvSpPr>
        <p:spPr/>
        <p:txBody>
          <a:bodyPr/>
          <a:lstStyle/>
          <a:p>
            <a:fld id="{B6F15528-21DE-4FAA-801E-634DDDAF4B2B}" type="slidenum">
              <a:rPr lang="en-US" smtClean="0"/>
              <a:pPr/>
              <a:t>3</a:t>
            </a:fld>
            <a:endParaRPr lang="en-US"/>
          </a:p>
        </p:txBody>
      </p:sp>
      <p:graphicFrame>
        <p:nvGraphicFramePr>
          <p:cNvPr id="9" name="Content Placeholder 8">
            <a:extLst>
              <a:ext uri="{FF2B5EF4-FFF2-40B4-BE49-F238E27FC236}">
                <a16:creationId xmlns:a16="http://schemas.microsoft.com/office/drawing/2014/main" id="{008E8A93-176B-3B43-A6C4-093F9A2E8321}"/>
              </a:ext>
            </a:extLst>
          </p:cNvPr>
          <p:cNvGraphicFramePr>
            <a:graphicFrameLocks noGrp="1"/>
          </p:cNvGraphicFramePr>
          <p:nvPr>
            <p:ph idx="1"/>
          </p:nvPr>
        </p:nvGraphicFramePr>
        <p:xfrm>
          <a:off x="1533525" y="2354421"/>
          <a:ext cx="6076950" cy="3017520"/>
        </p:xfrm>
        <a:graphic>
          <a:graphicData uri="http://schemas.openxmlformats.org/drawingml/2006/table">
            <a:tbl>
              <a:tblPr/>
              <a:tblGrid>
                <a:gridCol w="3038475">
                  <a:extLst>
                    <a:ext uri="{9D8B030D-6E8A-4147-A177-3AD203B41FA5}">
                      <a16:colId xmlns:a16="http://schemas.microsoft.com/office/drawing/2014/main" val="1937275057"/>
                    </a:ext>
                  </a:extLst>
                </a:gridCol>
                <a:gridCol w="3038475">
                  <a:extLst>
                    <a:ext uri="{9D8B030D-6E8A-4147-A177-3AD203B41FA5}">
                      <a16:colId xmlns:a16="http://schemas.microsoft.com/office/drawing/2014/main" val="3568809650"/>
                    </a:ext>
                  </a:extLst>
                </a:gridCol>
              </a:tblGrid>
              <a:tr h="0">
                <a:tc>
                  <a:txBody>
                    <a:bodyPr/>
                    <a:lstStyle/>
                    <a:p>
                      <a:r>
                        <a:rPr lang="en-GB"/>
                        <a:t>out</a:t>
                      </a:r>
                    </a:p>
                  </a:txBody>
                  <a:tcPr marL="0" marR="0" marT="0" marB="0">
                    <a:lnL>
                      <a:noFill/>
                    </a:lnL>
                    <a:lnR>
                      <a:noFill/>
                    </a:lnR>
                    <a:lnT>
                      <a:noFill/>
                    </a:lnT>
                    <a:lnB>
                      <a:noFill/>
                    </a:lnB>
                  </a:tcPr>
                </a:tc>
                <a:tc>
                  <a:txBody>
                    <a:bodyPr/>
                    <a:lstStyle/>
                    <a:p>
                      <a:r>
                        <a:rPr lang="en-GB"/>
                        <a:t>javax.servlet.jsp.JspWriter</a:t>
                      </a:r>
                    </a:p>
                  </a:txBody>
                  <a:tcPr marL="0" marR="0" marT="0" marB="0">
                    <a:lnL>
                      <a:noFill/>
                    </a:lnL>
                    <a:lnR>
                      <a:noFill/>
                    </a:lnR>
                    <a:lnT>
                      <a:noFill/>
                    </a:lnT>
                    <a:lnB>
                      <a:noFill/>
                    </a:lnB>
                  </a:tcPr>
                </a:tc>
                <a:extLst>
                  <a:ext uri="{0D108BD9-81ED-4DB2-BD59-A6C34878D82A}">
                    <a16:rowId xmlns:a16="http://schemas.microsoft.com/office/drawing/2014/main" val="1038310302"/>
                  </a:ext>
                </a:extLst>
              </a:tr>
              <a:tr h="0">
                <a:tc>
                  <a:txBody>
                    <a:bodyPr/>
                    <a:lstStyle/>
                    <a:p>
                      <a:r>
                        <a:rPr lang="en-GB"/>
                        <a:t>request</a:t>
                      </a:r>
                    </a:p>
                  </a:txBody>
                  <a:tcPr marL="0" marR="0" marT="0" marB="0">
                    <a:lnL>
                      <a:noFill/>
                    </a:lnL>
                    <a:lnR>
                      <a:noFill/>
                    </a:lnR>
                    <a:lnT>
                      <a:noFill/>
                    </a:lnT>
                    <a:lnB>
                      <a:noFill/>
                    </a:lnB>
                  </a:tcPr>
                </a:tc>
                <a:tc>
                  <a:txBody>
                    <a:bodyPr/>
                    <a:lstStyle/>
                    <a:p>
                      <a:r>
                        <a:rPr lang="en-GB"/>
                        <a:t>javax.servlet.http.HttpServletRequest</a:t>
                      </a:r>
                    </a:p>
                  </a:txBody>
                  <a:tcPr marL="0" marR="0" marT="0" marB="0">
                    <a:lnL>
                      <a:noFill/>
                    </a:lnL>
                    <a:lnR>
                      <a:noFill/>
                    </a:lnR>
                    <a:lnT>
                      <a:noFill/>
                    </a:lnT>
                    <a:lnB>
                      <a:noFill/>
                    </a:lnB>
                  </a:tcPr>
                </a:tc>
                <a:extLst>
                  <a:ext uri="{0D108BD9-81ED-4DB2-BD59-A6C34878D82A}">
                    <a16:rowId xmlns:a16="http://schemas.microsoft.com/office/drawing/2014/main" val="3045680439"/>
                  </a:ext>
                </a:extLst>
              </a:tr>
              <a:tr h="0">
                <a:tc>
                  <a:txBody>
                    <a:bodyPr/>
                    <a:lstStyle/>
                    <a:p>
                      <a:r>
                        <a:rPr lang="en-GB"/>
                        <a:t>response</a:t>
                      </a:r>
                    </a:p>
                  </a:txBody>
                  <a:tcPr marL="0" marR="0" marT="0" marB="0">
                    <a:lnL>
                      <a:noFill/>
                    </a:lnL>
                    <a:lnR>
                      <a:noFill/>
                    </a:lnR>
                    <a:lnT>
                      <a:noFill/>
                    </a:lnT>
                    <a:lnB>
                      <a:noFill/>
                    </a:lnB>
                  </a:tcPr>
                </a:tc>
                <a:tc>
                  <a:txBody>
                    <a:bodyPr/>
                    <a:lstStyle/>
                    <a:p>
                      <a:r>
                        <a:rPr lang="en-GB"/>
                        <a:t>javax.servlet.http.HttpServletResponse</a:t>
                      </a:r>
                    </a:p>
                  </a:txBody>
                  <a:tcPr marL="0" marR="0" marT="0" marB="0">
                    <a:lnL>
                      <a:noFill/>
                    </a:lnL>
                    <a:lnR>
                      <a:noFill/>
                    </a:lnR>
                    <a:lnT>
                      <a:noFill/>
                    </a:lnT>
                    <a:lnB>
                      <a:noFill/>
                    </a:lnB>
                  </a:tcPr>
                </a:tc>
                <a:extLst>
                  <a:ext uri="{0D108BD9-81ED-4DB2-BD59-A6C34878D82A}">
                    <a16:rowId xmlns:a16="http://schemas.microsoft.com/office/drawing/2014/main" val="4191363614"/>
                  </a:ext>
                </a:extLst>
              </a:tr>
              <a:tr h="0">
                <a:tc>
                  <a:txBody>
                    <a:bodyPr/>
                    <a:lstStyle/>
                    <a:p>
                      <a:r>
                        <a:rPr lang="en-GB"/>
                        <a:t>session</a:t>
                      </a:r>
                    </a:p>
                  </a:txBody>
                  <a:tcPr marL="0" marR="0" marT="0" marB="0">
                    <a:lnL>
                      <a:noFill/>
                    </a:lnL>
                    <a:lnR>
                      <a:noFill/>
                    </a:lnR>
                    <a:lnT>
                      <a:noFill/>
                    </a:lnT>
                    <a:lnB>
                      <a:noFill/>
                    </a:lnB>
                  </a:tcPr>
                </a:tc>
                <a:tc>
                  <a:txBody>
                    <a:bodyPr/>
                    <a:lstStyle/>
                    <a:p>
                      <a:r>
                        <a:rPr lang="en-GB"/>
                        <a:t>javax.servlet.http.HttpSession</a:t>
                      </a:r>
                    </a:p>
                  </a:txBody>
                  <a:tcPr marL="0" marR="0" marT="0" marB="0">
                    <a:lnL>
                      <a:noFill/>
                    </a:lnL>
                    <a:lnR>
                      <a:noFill/>
                    </a:lnR>
                    <a:lnT>
                      <a:noFill/>
                    </a:lnT>
                    <a:lnB>
                      <a:noFill/>
                    </a:lnB>
                  </a:tcPr>
                </a:tc>
                <a:extLst>
                  <a:ext uri="{0D108BD9-81ED-4DB2-BD59-A6C34878D82A}">
                    <a16:rowId xmlns:a16="http://schemas.microsoft.com/office/drawing/2014/main" val="3790427111"/>
                  </a:ext>
                </a:extLst>
              </a:tr>
              <a:tr h="0">
                <a:tc>
                  <a:txBody>
                    <a:bodyPr/>
                    <a:lstStyle/>
                    <a:p>
                      <a:r>
                        <a:rPr lang="en-GB"/>
                        <a:t>application</a:t>
                      </a:r>
                    </a:p>
                  </a:txBody>
                  <a:tcPr marL="0" marR="0" marT="0" marB="0">
                    <a:lnL>
                      <a:noFill/>
                    </a:lnL>
                    <a:lnR>
                      <a:noFill/>
                    </a:lnR>
                    <a:lnT>
                      <a:noFill/>
                    </a:lnT>
                    <a:lnB>
                      <a:noFill/>
                    </a:lnB>
                  </a:tcPr>
                </a:tc>
                <a:tc>
                  <a:txBody>
                    <a:bodyPr/>
                    <a:lstStyle/>
                    <a:p>
                      <a:r>
                        <a:rPr lang="en-GB"/>
                        <a:t>javax.servlet.ServletContext</a:t>
                      </a:r>
                    </a:p>
                  </a:txBody>
                  <a:tcPr marL="0" marR="0" marT="0" marB="0">
                    <a:lnL>
                      <a:noFill/>
                    </a:lnL>
                    <a:lnR>
                      <a:noFill/>
                    </a:lnR>
                    <a:lnT>
                      <a:noFill/>
                    </a:lnT>
                    <a:lnB>
                      <a:noFill/>
                    </a:lnB>
                  </a:tcPr>
                </a:tc>
                <a:extLst>
                  <a:ext uri="{0D108BD9-81ED-4DB2-BD59-A6C34878D82A}">
                    <a16:rowId xmlns:a16="http://schemas.microsoft.com/office/drawing/2014/main" val="2622997528"/>
                  </a:ext>
                </a:extLst>
              </a:tr>
              <a:tr h="0">
                <a:tc>
                  <a:txBody>
                    <a:bodyPr/>
                    <a:lstStyle/>
                    <a:p>
                      <a:r>
                        <a:rPr lang="en-GB"/>
                        <a:t>exception</a:t>
                      </a:r>
                    </a:p>
                  </a:txBody>
                  <a:tcPr marL="0" marR="0" marT="0" marB="0">
                    <a:lnL>
                      <a:noFill/>
                    </a:lnL>
                    <a:lnR>
                      <a:noFill/>
                    </a:lnR>
                    <a:lnT>
                      <a:noFill/>
                    </a:lnT>
                    <a:lnB>
                      <a:noFill/>
                    </a:lnB>
                  </a:tcPr>
                </a:tc>
                <a:tc>
                  <a:txBody>
                    <a:bodyPr/>
                    <a:lstStyle/>
                    <a:p>
                      <a:r>
                        <a:rPr lang="en-GB"/>
                        <a:t>javax.servlet.jsp.JspException</a:t>
                      </a:r>
                    </a:p>
                  </a:txBody>
                  <a:tcPr marL="0" marR="0" marT="0" marB="0">
                    <a:lnL>
                      <a:noFill/>
                    </a:lnL>
                    <a:lnR>
                      <a:noFill/>
                    </a:lnR>
                    <a:lnT>
                      <a:noFill/>
                    </a:lnT>
                    <a:lnB>
                      <a:noFill/>
                    </a:lnB>
                  </a:tcPr>
                </a:tc>
                <a:extLst>
                  <a:ext uri="{0D108BD9-81ED-4DB2-BD59-A6C34878D82A}">
                    <a16:rowId xmlns:a16="http://schemas.microsoft.com/office/drawing/2014/main" val="540987896"/>
                  </a:ext>
                </a:extLst>
              </a:tr>
              <a:tr h="0">
                <a:tc>
                  <a:txBody>
                    <a:bodyPr/>
                    <a:lstStyle/>
                    <a:p>
                      <a:r>
                        <a:rPr lang="en-GB"/>
                        <a:t>page</a:t>
                      </a:r>
                    </a:p>
                  </a:txBody>
                  <a:tcPr marL="0" marR="0" marT="0" marB="0">
                    <a:lnL>
                      <a:noFill/>
                    </a:lnL>
                    <a:lnR>
                      <a:noFill/>
                    </a:lnR>
                    <a:lnT>
                      <a:noFill/>
                    </a:lnT>
                    <a:lnB>
                      <a:noFill/>
                    </a:lnB>
                  </a:tcPr>
                </a:tc>
                <a:tc>
                  <a:txBody>
                    <a:bodyPr/>
                    <a:lstStyle/>
                    <a:p>
                      <a:r>
                        <a:rPr lang="en-GB"/>
                        <a:t>java.lang.Object</a:t>
                      </a:r>
                    </a:p>
                  </a:txBody>
                  <a:tcPr marL="0" marR="0" marT="0" marB="0">
                    <a:lnL>
                      <a:noFill/>
                    </a:lnL>
                    <a:lnR>
                      <a:noFill/>
                    </a:lnR>
                    <a:lnT>
                      <a:noFill/>
                    </a:lnT>
                    <a:lnB>
                      <a:noFill/>
                    </a:lnB>
                  </a:tcPr>
                </a:tc>
                <a:extLst>
                  <a:ext uri="{0D108BD9-81ED-4DB2-BD59-A6C34878D82A}">
                    <a16:rowId xmlns:a16="http://schemas.microsoft.com/office/drawing/2014/main" val="36769542"/>
                  </a:ext>
                </a:extLst>
              </a:tr>
              <a:tr h="0">
                <a:tc>
                  <a:txBody>
                    <a:bodyPr/>
                    <a:lstStyle/>
                    <a:p>
                      <a:r>
                        <a:rPr lang="en-GB"/>
                        <a:t>pageContext</a:t>
                      </a:r>
                    </a:p>
                  </a:txBody>
                  <a:tcPr marL="0" marR="0" marT="0" marB="0">
                    <a:lnL>
                      <a:noFill/>
                    </a:lnL>
                    <a:lnR>
                      <a:noFill/>
                    </a:lnR>
                    <a:lnT>
                      <a:noFill/>
                    </a:lnT>
                    <a:lnB>
                      <a:noFill/>
                    </a:lnB>
                  </a:tcPr>
                </a:tc>
                <a:tc>
                  <a:txBody>
                    <a:bodyPr/>
                    <a:lstStyle/>
                    <a:p>
                      <a:r>
                        <a:rPr lang="en-GB"/>
                        <a:t>javax.servlet.jsp.PageContext</a:t>
                      </a:r>
                    </a:p>
                  </a:txBody>
                  <a:tcPr marL="0" marR="0" marT="0" marB="0">
                    <a:lnL>
                      <a:noFill/>
                    </a:lnL>
                    <a:lnR>
                      <a:noFill/>
                    </a:lnR>
                    <a:lnT>
                      <a:noFill/>
                    </a:lnT>
                    <a:lnB>
                      <a:noFill/>
                    </a:lnB>
                  </a:tcPr>
                </a:tc>
                <a:extLst>
                  <a:ext uri="{0D108BD9-81ED-4DB2-BD59-A6C34878D82A}">
                    <a16:rowId xmlns:a16="http://schemas.microsoft.com/office/drawing/2014/main" val="3961832849"/>
                  </a:ext>
                </a:extLst>
              </a:tr>
              <a:tr h="0">
                <a:tc>
                  <a:txBody>
                    <a:bodyPr/>
                    <a:lstStyle/>
                    <a:p>
                      <a:r>
                        <a:rPr lang="en-GB"/>
                        <a:t>config</a:t>
                      </a:r>
                    </a:p>
                  </a:txBody>
                  <a:tcPr marL="0" marR="0" marT="0" marB="0">
                    <a:lnL>
                      <a:noFill/>
                    </a:lnL>
                    <a:lnR>
                      <a:noFill/>
                    </a:lnR>
                    <a:lnT>
                      <a:noFill/>
                    </a:lnT>
                    <a:lnB>
                      <a:noFill/>
                    </a:lnB>
                  </a:tcPr>
                </a:tc>
                <a:tc>
                  <a:txBody>
                    <a:bodyPr/>
                    <a:lstStyle/>
                    <a:p>
                      <a:r>
                        <a:rPr lang="en-GB" dirty="0" err="1"/>
                        <a:t>javax.servlet.ServletConfig</a:t>
                      </a:r>
                      <a:endParaRPr lang="en-GB" dirty="0"/>
                    </a:p>
                  </a:txBody>
                  <a:tcPr marL="0" marR="0" marT="0" marB="0">
                    <a:lnL>
                      <a:noFill/>
                    </a:lnL>
                    <a:lnR>
                      <a:noFill/>
                    </a:lnR>
                    <a:lnT>
                      <a:noFill/>
                    </a:lnT>
                    <a:lnB>
                      <a:noFill/>
                    </a:lnB>
                  </a:tcPr>
                </a:tc>
                <a:extLst>
                  <a:ext uri="{0D108BD9-81ED-4DB2-BD59-A6C34878D82A}">
                    <a16:rowId xmlns:a16="http://schemas.microsoft.com/office/drawing/2014/main" val="1408227703"/>
                  </a:ext>
                </a:extLst>
              </a:tr>
            </a:tbl>
          </a:graphicData>
        </a:graphic>
      </p:graphicFrame>
    </p:spTree>
    <p:extLst>
      <p:ext uri="{BB962C8B-B14F-4D97-AF65-F5344CB8AC3E}">
        <p14:creationId xmlns:p14="http://schemas.microsoft.com/office/powerpoint/2010/main" val="29524477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5275B-72DA-9B4E-8D09-1A0E849B58CA}"/>
              </a:ext>
            </a:extLst>
          </p:cNvPr>
          <p:cNvSpPr>
            <a:spLocks noGrp="1"/>
          </p:cNvSpPr>
          <p:nvPr>
            <p:ph type="title"/>
          </p:nvPr>
        </p:nvSpPr>
        <p:spPr/>
        <p:txBody>
          <a:bodyPr>
            <a:normAutofit/>
          </a:bodyPr>
          <a:lstStyle/>
          <a:p>
            <a:r>
              <a:rPr lang="en-GB" b="1" dirty="0"/>
              <a:t>Implicit Object Out</a:t>
            </a:r>
            <a:endParaRPr lang="en-GB" dirty="0"/>
          </a:p>
        </p:txBody>
      </p:sp>
      <p:sp>
        <p:nvSpPr>
          <p:cNvPr id="4" name="Date Placeholder 3">
            <a:extLst>
              <a:ext uri="{FF2B5EF4-FFF2-40B4-BE49-F238E27FC236}">
                <a16:creationId xmlns:a16="http://schemas.microsoft.com/office/drawing/2014/main" id="{53DA2321-64C2-3F4C-AB00-AD2914C7B265}"/>
              </a:ext>
            </a:extLst>
          </p:cNvPr>
          <p:cNvSpPr>
            <a:spLocks noGrp="1"/>
          </p:cNvSpPr>
          <p:nvPr>
            <p:ph type="dt" sz="half" idx="10"/>
          </p:nvPr>
        </p:nvSpPr>
        <p:spPr/>
        <p:txBody>
          <a:bodyPr/>
          <a:lstStyle/>
          <a:p>
            <a:fld id="{F2C0BE9E-7442-DD47-901A-60415DB8007F}" type="datetime2">
              <a:rPr lang="en-US" smtClean="0"/>
              <a:t>Tuesday, November 23, 2021</a:t>
            </a:fld>
            <a:endParaRPr lang="en-US"/>
          </a:p>
        </p:txBody>
      </p:sp>
      <p:sp>
        <p:nvSpPr>
          <p:cNvPr id="5" name="Slide Number Placeholder 4">
            <a:extLst>
              <a:ext uri="{FF2B5EF4-FFF2-40B4-BE49-F238E27FC236}">
                <a16:creationId xmlns:a16="http://schemas.microsoft.com/office/drawing/2014/main" id="{DC9D4205-A94A-484D-87E4-6FE42713526E}"/>
              </a:ext>
            </a:extLst>
          </p:cNvPr>
          <p:cNvSpPr>
            <a:spLocks noGrp="1"/>
          </p:cNvSpPr>
          <p:nvPr>
            <p:ph type="sldNum" sz="quarter" idx="12"/>
          </p:nvPr>
        </p:nvSpPr>
        <p:spPr/>
        <p:txBody>
          <a:bodyPr/>
          <a:lstStyle/>
          <a:p>
            <a:fld id="{B6F15528-21DE-4FAA-801E-634DDDAF4B2B}" type="slidenum">
              <a:rPr lang="en-US" smtClean="0"/>
              <a:pPr/>
              <a:t>4</a:t>
            </a:fld>
            <a:endParaRPr lang="en-US"/>
          </a:p>
        </p:txBody>
      </p:sp>
      <p:sp>
        <p:nvSpPr>
          <p:cNvPr id="6" name="Content Placeholder 5">
            <a:extLst>
              <a:ext uri="{FF2B5EF4-FFF2-40B4-BE49-F238E27FC236}">
                <a16:creationId xmlns:a16="http://schemas.microsoft.com/office/drawing/2014/main" id="{91F8C978-6108-B84C-BDAF-8D6700C6F49E}"/>
              </a:ext>
            </a:extLst>
          </p:cNvPr>
          <p:cNvSpPr>
            <a:spLocks noGrp="1"/>
          </p:cNvSpPr>
          <p:nvPr>
            <p:ph idx="1"/>
          </p:nvPr>
        </p:nvSpPr>
        <p:spPr/>
        <p:txBody>
          <a:bodyPr>
            <a:normAutofit fontScale="77500" lnSpcReduction="20000"/>
          </a:bodyPr>
          <a:lstStyle/>
          <a:p>
            <a:r>
              <a:rPr lang="en-GB" dirty="0"/>
              <a:t>This is used for writing content to the client (browser). It has several methods which can be used for properly formatting output message to the browser and for dealing with the buffer.</a:t>
            </a:r>
          </a:p>
          <a:p>
            <a:r>
              <a:rPr lang="en-GB" b="1" dirty="0"/>
              <a:t>Methods of OUT Implicit Object</a:t>
            </a:r>
          </a:p>
          <a:p>
            <a:pPr lvl="1"/>
            <a:r>
              <a:rPr lang="en-GB" dirty="0"/>
              <a:t>void print()	</a:t>
            </a:r>
            <a:br>
              <a:rPr lang="en-GB" dirty="0"/>
            </a:br>
            <a:r>
              <a:rPr lang="en-GB" dirty="0"/>
              <a:t>void </a:t>
            </a:r>
            <a:r>
              <a:rPr lang="en-GB" dirty="0" err="1"/>
              <a:t>println</a:t>
            </a:r>
            <a:r>
              <a:rPr lang="en-GB" dirty="0"/>
              <a:t>()</a:t>
            </a:r>
            <a:br>
              <a:rPr lang="en-GB" dirty="0"/>
            </a:br>
            <a:r>
              <a:rPr lang="en-GB" dirty="0"/>
              <a:t>void </a:t>
            </a:r>
            <a:r>
              <a:rPr lang="en-GB" dirty="0" err="1"/>
              <a:t>newLine</a:t>
            </a:r>
            <a:r>
              <a:rPr lang="en-GB" dirty="0"/>
              <a:t>()</a:t>
            </a:r>
            <a:br>
              <a:rPr lang="en-GB" dirty="0"/>
            </a:br>
            <a:r>
              <a:rPr lang="en-GB" dirty="0"/>
              <a:t>void clear()</a:t>
            </a:r>
            <a:br>
              <a:rPr lang="en-GB" dirty="0"/>
            </a:br>
            <a:r>
              <a:rPr lang="en-GB" dirty="0"/>
              <a:t>void </a:t>
            </a:r>
            <a:r>
              <a:rPr lang="en-GB" dirty="0" err="1"/>
              <a:t>clearBuffer</a:t>
            </a:r>
            <a:r>
              <a:rPr lang="en-GB" dirty="0"/>
              <a:t>()</a:t>
            </a:r>
            <a:br>
              <a:rPr lang="en-GB" dirty="0"/>
            </a:br>
            <a:r>
              <a:rPr lang="en-GB" dirty="0"/>
              <a:t>void flush()</a:t>
            </a:r>
            <a:br>
              <a:rPr lang="en-GB" dirty="0"/>
            </a:br>
            <a:r>
              <a:rPr lang="en-GB" dirty="0" err="1"/>
              <a:t>boolean</a:t>
            </a:r>
            <a:r>
              <a:rPr lang="en-GB" dirty="0"/>
              <a:t> </a:t>
            </a:r>
            <a:r>
              <a:rPr lang="en-GB" dirty="0" err="1"/>
              <a:t>isAutoFlush</a:t>
            </a:r>
            <a:r>
              <a:rPr lang="en-GB" dirty="0"/>
              <a:t>()</a:t>
            </a:r>
            <a:br>
              <a:rPr lang="en-GB" dirty="0"/>
            </a:br>
            <a:r>
              <a:rPr lang="en-GB" dirty="0"/>
              <a:t>int </a:t>
            </a:r>
            <a:r>
              <a:rPr lang="en-GB" dirty="0" err="1"/>
              <a:t>getBufferSize</a:t>
            </a:r>
            <a:r>
              <a:rPr lang="en-GB" dirty="0"/>
              <a:t>()</a:t>
            </a:r>
            <a:br>
              <a:rPr lang="en-GB" dirty="0"/>
            </a:br>
            <a:r>
              <a:rPr lang="en-GB" dirty="0"/>
              <a:t>int </a:t>
            </a:r>
            <a:r>
              <a:rPr lang="en-GB" dirty="0" err="1"/>
              <a:t>getRemaining</a:t>
            </a:r>
            <a:r>
              <a:rPr lang="en-GB" dirty="0"/>
              <a:t>()</a:t>
            </a:r>
            <a:endParaRPr lang="en-PK" dirty="0"/>
          </a:p>
        </p:txBody>
      </p:sp>
    </p:spTree>
    <p:extLst>
      <p:ext uri="{BB962C8B-B14F-4D97-AF65-F5344CB8AC3E}">
        <p14:creationId xmlns:p14="http://schemas.microsoft.com/office/powerpoint/2010/main" val="29765777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5275B-72DA-9B4E-8D09-1A0E849B58CA}"/>
              </a:ext>
            </a:extLst>
          </p:cNvPr>
          <p:cNvSpPr>
            <a:spLocks noGrp="1"/>
          </p:cNvSpPr>
          <p:nvPr>
            <p:ph type="title"/>
          </p:nvPr>
        </p:nvSpPr>
        <p:spPr/>
        <p:txBody>
          <a:bodyPr>
            <a:normAutofit/>
          </a:bodyPr>
          <a:lstStyle/>
          <a:p>
            <a:r>
              <a:rPr lang="en-GB" b="1" dirty="0"/>
              <a:t>Implicit Object Out</a:t>
            </a:r>
            <a:endParaRPr lang="en-GB" dirty="0"/>
          </a:p>
        </p:txBody>
      </p:sp>
      <p:sp>
        <p:nvSpPr>
          <p:cNvPr id="4" name="Date Placeholder 3">
            <a:extLst>
              <a:ext uri="{FF2B5EF4-FFF2-40B4-BE49-F238E27FC236}">
                <a16:creationId xmlns:a16="http://schemas.microsoft.com/office/drawing/2014/main" id="{53DA2321-64C2-3F4C-AB00-AD2914C7B265}"/>
              </a:ext>
            </a:extLst>
          </p:cNvPr>
          <p:cNvSpPr>
            <a:spLocks noGrp="1"/>
          </p:cNvSpPr>
          <p:nvPr>
            <p:ph type="dt" sz="half" idx="10"/>
          </p:nvPr>
        </p:nvSpPr>
        <p:spPr/>
        <p:txBody>
          <a:bodyPr/>
          <a:lstStyle/>
          <a:p>
            <a:fld id="{F2C0BE9E-7442-DD47-901A-60415DB8007F}" type="datetime2">
              <a:rPr lang="en-US" smtClean="0"/>
              <a:t>Tuesday, November 23, 2021</a:t>
            </a:fld>
            <a:endParaRPr lang="en-US"/>
          </a:p>
        </p:txBody>
      </p:sp>
      <p:sp>
        <p:nvSpPr>
          <p:cNvPr id="5" name="Slide Number Placeholder 4">
            <a:extLst>
              <a:ext uri="{FF2B5EF4-FFF2-40B4-BE49-F238E27FC236}">
                <a16:creationId xmlns:a16="http://schemas.microsoft.com/office/drawing/2014/main" id="{DC9D4205-A94A-484D-87E4-6FE42713526E}"/>
              </a:ext>
            </a:extLst>
          </p:cNvPr>
          <p:cNvSpPr>
            <a:spLocks noGrp="1"/>
          </p:cNvSpPr>
          <p:nvPr>
            <p:ph type="sldNum" sz="quarter" idx="12"/>
          </p:nvPr>
        </p:nvSpPr>
        <p:spPr/>
        <p:txBody>
          <a:bodyPr/>
          <a:lstStyle/>
          <a:p>
            <a:fld id="{B6F15528-21DE-4FAA-801E-634DDDAF4B2B}" type="slidenum">
              <a:rPr lang="en-US" smtClean="0"/>
              <a:pPr/>
              <a:t>5</a:t>
            </a:fld>
            <a:endParaRPr lang="en-US"/>
          </a:p>
        </p:txBody>
      </p:sp>
      <p:sp>
        <p:nvSpPr>
          <p:cNvPr id="6" name="Content Placeholder 5">
            <a:extLst>
              <a:ext uri="{FF2B5EF4-FFF2-40B4-BE49-F238E27FC236}">
                <a16:creationId xmlns:a16="http://schemas.microsoft.com/office/drawing/2014/main" id="{91F8C978-6108-B84C-BDAF-8D6700C6F49E}"/>
              </a:ext>
            </a:extLst>
          </p:cNvPr>
          <p:cNvSpPr>
            <a:spLocks noGrp="1"/>
          </p:cNvSpPr>
          <p:nvPr>
            <p:ph idx="1"/>
          </p:nvPr>
        </p:nvSpPr>
        <p:spPr/>
        <p:txBody>
          <a:bodyPr>
            <a:normAutofit fontScale="85000" lnSpcReduction="20000"/>
          </a:bodyPr>
          <a:lstStyle/>
          <a:p>
            <a:r>
              <a:rPr lang="en-GB" b="1" dirty="0"/>
              <a:t>void </a:t>
            </a:r>
            <a:r>
              <a:rPr lang="en-GB" b="1" dirty="0" err="1"/>
              <a:t>newLine</a:t>
            </a:r>
            <a:r>
              <a:rPr lang="en-GB" b="1" dirty="0"/>
              <a:t>()</a:t>
            </a:r>
            <a:r>
              <a:rPr lang="en-GB" dirty="0"/>
              <a:t>: This method adds a new line to the output. Example – </a:t>
            </a:r>
            <a:r>
              <a:rPr lang="en-GB" dirty="0" err="1">
                <a:solidFill>
                  <a:srgbClr val="FF0000"/>
                </a:solidFill>
              </a:rPr>
              <a:t>out.print</a:t>
            </a:r>
            <a:r>
              <a:rPr lang="en-GB" dirty="0">
                <a:solidFill>
                  <a:srgbClr val="FF0000"/>
                </a:solidFill>
              </a:rPr>
              <a:t>(“This will write content without a new line”); </a:t>
            </a:r>
            <a:r>
              <a:rPr lang="en-GB" dirty="0" err="1">
                <a:solidFill>
                  <a:srgbClr val="FF0000"/>
                </a:solidFill>
              </a:rPr>
              <a:t>out.newLine</a:t>
            </a:r>
            <a:r>
              <a:rPr lang="en-GB" dirty="0">
                <a:solidFill>
                  <a:srgbClr val="FF0000"/>
                </a:solidFill>
              </a:rPr>
              <a:t>(); </a:t>
            </a:r>
            <a:r>
              <a:rPr lang="en-GB" dirty="0" err="1">
                <a:solidFill>
                  <a:srgbClr val="FF0000"/>
                </a:solidFill>
              </a:rPr>
              <a:t>out.print</a:t>
            </a:r>
            <a:r>
              <a:rPr lang="en-GB" dirty="0">
                <a:solidFill>
                  <a:srgbClr val="FF0000"/>
                </a:solidFill>
              </a:rPr>
              <a:t>(“I’m just an another print statement”);</a:t>
            </a:r>
          </a:p>
          <a:p>
            <a:r>
              <a:rPr lang="en-GB" b="1" dirty="0"/>
              <a:t>void clear()</a:t>
            </a:r>
            <a:r>
              <a:rPr lang="en-GB" dirty="0"/>
              <a:t>: It clears the output buffer without even letting it write the buffer content to the client. . This is how it can be called: </a:t>
            </a:r>
            <a:r>
              <a:rPr lang="en-GB" dirty="0" err="1">
                <a:solidFill>
                  <a:srgbClr val="FF0000"/>
                </a:solidFill>
              </a:rPr>
              <a:t>out.clear</a:t>
            </a:r>
            <a:r>
              <a:rPr lang="en-GB" dirty="0">
                <a:solidFill>
                  <a:srgbClr val="FF0000"/>
                </a:solidFill>
              </a:rPr>
              <a:t>(); </a:t>
            </a:r>
          </a:p>
          <a:p>
            <a:r>
              <a:rPr lang="en-GB" b="1" dirty="0"/>
              <a:t>void </a:t>
            </a:r>
            <a:r>
              <a:rPr lang="en-GB" b="1" dirty="0" err="1"/>
              <a:t>clearBuffer</a:t>
            </a:r>
            <a:r>
              <a:rPr lang="en-GB" b="1" dirty="0"/>
              <a:t>()</a:t>
            </a:r>
            <a:r>
              <a:rPr lang="en-GB" dirty="0"/>
              <a:t>: This method is similar to the clear() method. The only difference between them is that when we invoke </a:t>
            </a:r>
            <a:r>
              <a:rPr lang="en-GB" dirty="0" err="1"/>
              <a:t>out.clear</a:t>
            </a:r>
            <a:r>
              <a:rPr lang="en-GB" dirty="0"/>
              <a:t>() on an already flushed buffer it throws an exception, however </a:t>
            </a:r>
            <a:r>
              <a:rPr lang="en-GB" dirty="0" err="1">
                <a:solidFill>
                  <a:srgbClr val="FF0000"/>
                </a:solidFill>
              </a:rPr>
              <a:t>out.clearBuffer</a:t>
            </a:r>
            <a:r>
              <a:rPr lang="en-GB" dirty="0">
                <a:solidFill>
                  <a:srgbClr val="FF0000"/>
                </a:solidFill>
              </a:rPr>
              <a:t>()</a:t>
            </a:r>
            <a:r>
              <a:rPr lang="en-GB" dirty="0"/>
              <a:t> doesn’t.</a:t>
            </a:r>
          </a:p>
        </p:txBody>
      </p:sp>
    </p:spTree>
    <p:extLst>
      <p:ext uri="{BB962C8B-B14F-4D97-AF65-F5344CB8AC3E}">
        <p14:creationId xmlns:p14="http://schemas.microsoft.com/office/powerpoint/2010/main" val="6956172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5275B-72DA-9B4E-8D09-1A0E849B58CA}"/>
              </a:ext>
            </a:extLst>
          </p:cNvPr>
          <p:cNvSpPr>
            <a:spLocks noGrp="1"/>
          </p:cNvSpPr>
          <p:nvPr>
            <p:ph type="title"/>
          </p:nvPr>
        </p:nvSpPr>
        <p:spPr/>
        <p:txBody>
          <a:bodyPr>
            <a:normAutofit/>
          </a:bodyPr>
          <a:lstStyle/>
          <a:p>
            <a:r>
              <a:rPr lang="en-GB" b="1" dirty="0"/>
              <a:t>Implicit Object Out</a:t>
            </a:r>
            <a:endParaRPr lang="en-GB" dirty="0"/>
          </a:p>
        </p:txBody>
      </p:sp>
      <p:sp>
        <p:nvSpPr>
          <p:cNvPr id="4" name="Date Placeholder 3">
            <a:extLst>
              <a:ext uri="{FF2B5EF4-FFF2-40B4-BE49-F238E27FC236}">
                <a16:creationId xmlns:a16="http://schemas.microsoft.com/office/drawing/2014/main" id="{53DA2321-64C2-3F4C-AB00-AD2914C7B265}"/>
              </a:ext>
            </a:extLst>
          </p:cNvPr>
          <p:cNvSpPr>
            <a:spLocks noGrp="1"/>
          </p:cNvSpPr>
          <p:nvPr>
            <p:ph type="dt" sz="half" idx="10"/>
          </p:nvPr>
        </p:nvSpPr>
        <p:spPr/>
        <p:txBody>
          <a:bodyPr/>
          <a:lstStyle/>
          <a:p>
            <a:fld id="{F2C0BE9E-7442-DD47-901A-60415DB8007F}" type="datetime2">
              <a:rPr lang="en-US" smtClean="0"/>
              <a:t>Tuesday, November 23, 2021</a:t>
            </a:fld>
            <a:endParaRPr lang="en-US"/>
          </a:p>
        </p:txBody>
      </p:sp>
      <p:sp>
        <p:nvSpPr>
          <p:cNvPr id="5" name="Slide Number Placeholder 4">
            <a:extLst>
              <a:ext uri="{FF2B5EF4-FFF2-40B4-BE49-F238E27FC236}">
                <a16:creationId xmlns:a16="http://schemas.microsoft.com/office/drawing/2014/main" id="{DC9D4205-A94A-484D-87E4-6FE42713526E}"/>
              </a:ext>
            </a:extLst>
          </p:cNvPr>
          <p:cNvSpPr>
            <a:spLocks noGrp="1"/>
          </p:cNvSpPr>
          <p:nvPr>
            <p:ph type="sldNum" sz="quarter" idx="12"/>
          </p:nvPr>
        </p:nvSpPr>
        <p:spPr/>
        <p:txBody>
          <a:bodyPr/>
          <a:lstStyle/>
          <a:p>
            <a:fld id="{B6F15528-21DE-4FAA-801E-634DDDAF4B2B}" type="slidenum">
              <a:rPr lang="en-US" smtClean="0"/>
              <a:pPr/>
              <a:t>6</a:t>
            </a:fld>
            <a:endParaRPr lang="en-US"/>
          </a:p>
        </p:txBody>
      </p:sp>
      <p:sp>
        <p:nvSpPr>
          <p:cNvPr id="6" name="Content Placeholder 5">
            <a:extLst>
              <a:ext uri="{FF2B5EF4-FFF2-40B4-BE49-F238E27FC236}">
                <a16:creationId xmlns:a16="http://schemas.microsoft.com/office/drawing/2014/main" id="{91F8C978-6108-B84C-BDAF-8D6700C6F49E}"/>
              </a:ext>
            </a:extLst>
          </p:cNvPr>
          <p:cNvSpPr>
            <a:spLocks noGrp="1"/>
          </p:cNvSpPr>
          <p:nvPr>
            <p:ph idx="1"/>
          </p:nvPr>
        </p:nvSpPr>
        <p:spPr/>
        <p:txBody>
          <a:bodyPr>
            <a:normAutofit fontScale="92500" lnSpcReduction="10000"/>
          </a:bodyPr>
          <a:lstStyle/>
          <a:p>
            <a:r>
              <a:rPr lang="en-GB" b="1" dirty="0"/>
              <a:t>void flush()</a:t>
            </a:r>
            <a:r>
              <a:rPr lang="en-GB" dirty="0"/>
              <a:t> :  This method also clears the buffer just like clear() method but it forces it to write the content to the output before flushing it. </a:t>
            </a:r>
          </a:p>
          <a:p>
            <a:r>
              <a:rPr lang="en-GB" b="1" dirty="0" err="1"/>
              <a:t>boolean</a:t>
            </a:r>
            <a:r>
              <a:rPr lang="en-GB" b="1" dirty="0"/>
              <a:t> </a:t>
            </a:r>
            <a:r>
              <a:rPr lang="en-GB" b="1" dirty="0" err="1"/>
              <a:t>isAutoFlush</a:t>
            </a:r>
            <a:r>
              <a:rPr lang="en-GB" b="1" dirty="0"/>
              <a:t>()</a:t>
            </a:r>
            <a:r>
              <a:rPr lang="en-GB" dirty="0"/>
              <a:t> :  It returns a Boolean value true/false. It is used to check whether the buffer is automatically flushed or not. </a:t>
            </a:r>
          </a:p>
          <a:p>
            <a:r>
              <a:rPr lang="en-GB" b="1" dirty="0"/>
              <a:t>int </a:t>
            </a:r>
            <a:r>
              <a:rPr lang="en-GB" b="1" dirty="0" err="1"/>
              <a:t>getBufferSize</a:t>
            </a:r>
            <a:r>
              <a:rPr lang="en-GB" b="1" dirty="0"/>
              <a:t>()</a:t>
            </a:r>
            <a:r>
              <a:rPr lang="en-GB" dirty="0"/>
              <a:t>: This method returns the size of output buffer in bytes. </a:t>
            </a:r>
            <a:r>
              <a:rPr lang="en-GB" b="1" dirty="0"/>
              <a:t>int </a:t>
            </a:r>
            <a:r>
              <a:rPr lang="en-GB" b="1" dirty="0" err="1"/>
              <a:t>getRemaining</a:t>
            </a:r>
            <a:r>
              <a:rPr lang="en-GB" b="1" dirty="0"/>
              <a:t>()</a:t>
            </a:r>
            <a:r>
              <a:rPr lang="en-GB" dirty="0"/>
              <a:t>: It returns the number of bytes remaining before hitting the buffer overflow condition.</a:t>
            </a:r>
          </a:p>
        </p:txBody>
      </p:sp>
    </p:spTree>
    <p:extLst>
      <p:ext uri="{BB962C8B-B14F-4D97-AF65-F5344CB8AC3E}">
        <p14:creationId xmlns:p14="http://schemas.microsoft.com/office/powerpoint/2010/main" val="30795076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5275B-72DA-9B4E-8D09-1A0E849B58CA}"/>
              </a:ext>
            </a:extLst>
          </p:cNvPr>
          <p:cNvSpPr>
            <a:spLocks noGrp="1"/>
          </p:cNvSpPr>
          <p:nvPr>
            <p:ph type="title"/>
          </p:nvPr>
        </p:nvSpPr>
        <p:spPr/>
        <p:txBody>
          <a:bodyPr>
            <a:normAutofit/>
          </a:bodyPr>
          <a:lstStyle/>
          <a:p>
            <a:r>
              <a:rPr lang="en-GB" b="1" dirty="0"/>
              <a:t>Implicit Object Request</a:t>
            </a:r>
            <a:endParaRPr lang="en-GB" dirty="0"/>
          </a:p>
        </p:txBody>
      </p:sp>
      <p:sp>
        <p:nvSpPr>
          <p:cNvPr id="4" name="Date Placeholder 3">
            <a:extLst>
              <a:ext uri="{FF2B5EF4-FFF2-40B4-BE49-F238E27FC236}">
                <a16:creationId xmlns:a16="http://schemas.microsoft.com/office/drawing/2014/main" id="{53DA2321-64C2-3F4C-AB00-AD2914C7B265}"/>
              </a:ext>
            </a:extLst>
          </p:cNvPr>
          <p:cNvSpPr>
            <a:spLocks noGrp="1"/>
          </p:cNvSpPr>
          <p:nvPr>
            <p:ph type="dt" sz="half" idx="10"/>
          </p:nvPr>
        </p:nvSpPr>
        <p:spPr/>
        <p:txBody>
          <a:bodyPr/>
          <a:lstStyle/>
          <a:p>
            <a:fld id="{F2C0BE9E-7442-DD47-901A-60415DB8007F}" type="datetime2">
              <a:rPr lang="en-US" smtClean="0"/>
              <a:t>Tuesday, November 23, 2021</a:t>
            </a:fld>
            <a:endParaRPr lang="en-US"/>
          </a:p>
        </p:txBody>
      </p:sp>
      <p:sp>
        <p:nvSpPr>
          <p:cNvPr id="5" name="Slide Number Placeholder 4">
            <a:extLst>
              <a:ext uri="{FF2B5EF4-FFF2-40B4-BE49-F238E27FC236}">
                <a16:creationId xmlns:a16="http://schemas.microsoft.com/office/drawing/2014/main" id="{DC9D4205-A94A-484D-87E4-6FE42713526E}"/>
              </a:ext>
            </a:extLst>
          </p:cNvPr>
          <p:cNvSpPr>
            <a:spLocks noGrp="1"/>
          </p:cNvSpPr>
          <p:nvPr>
            <p:ph type="sldNum" sz="quarter" idx="12"/>
          </p:nvPr>
        </p:nvSpPr>
        <p:spPr/>
        <p:txBody>
          <a:bodyPr/>
          <a:lstStyle/>
          <a:p>
            <a:fld id="{B6F15528-21DE-4FAA-801E-634DDDAF4B2B}" type="slidenum">
              <a:rPr lang="en-US" smtClean="0"/>
              <a:pPr/>
              <a:t>7</a:t>
            </a:fld>
            <a:endParaRPr lang="en-US"/>
          </a:p>
        </p:txBody>
      </p:sp>
      <p:sp>
        <p:nvSpPr>
          <p:cNvPr id="6" name="Content Placeholder 5">
            <a:extLst>
              <a:ext uri="{FF2B5EF4-FFF2-40B4-BE49-F238E27FC236}">
                <a16:creationId xmlns:a16="http://schemas.microsoft.com/office/drawing/2014/main" id="{91F8C978-6108-B84C-BDAF-8D6700C6F49E}"/>
              </a:ext>
            </a:extLst>
          </p:cNvPr>
          <p:cNvSpPr>
            <a:spLocks noGrp="1"/>
          </p:cNvSpPr>
          <p:nvPr>
            <p:ph idx="1"/>
          </p:nvPr>
        </p:nvSpPr>
        <p:spPr/>
        <p:txBody>
          <a:bodyPr>
            <a:normAutofit/>
          </a:bodyPr>
          <a:lstStyle/>
          <a:p>
            <a:pPr marL="0" indent="0">
              <a:buNone/>
            </a:pPr>
            <a:r>
              <a:rPr lang="en-GB" dirty="0"/>
              <a:t>The main purpose of request implicit object is to get the data on a JSP page which has been entered by user on the previous JSP page. While dealing with login and signup forms in JSP we often prompts user to fill in those details, this object is then used to get those entered details on an another JSP page (action page) for validation and other purposes.</a:t>
            </a:r>
            <a:endParaRPr lang="en-GB" dirty="0">
              <a:solidFill>
                <a:srgbClr val="FF0000"/>
              </a:solidFill>
            </a:endParaRPr>
          </a:p>
        </p:txBody>
      </p:sp>
    </p:spTree>
    <p:extLst>
      <p:ext uri="{BB962C8B-B14F-4D97-AF65-F5344CB8AC3E}">
        <p14:creationId xmlns:p14="http://schemas.microsoft.com/office/powerpoint/2010/main" val="36305123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5275B-72DA-9B4E-8D09-1A0E849B58CA}"/>
              </a:ext>
            </a:extLst>
          </p:cNvPr>
          <p:cNvSpPr>
            <a:spLocks noGrp="1"/>
          </p:cNvSpPr>
          <p:nvPr>
            <p:ph type="title"/>
          </p:nvPr>
        </p:nvSpPr>
        <p:spPr/>
        <p:txBody>
          <a:bodyPr>
            <a:normAutofit/>
          </a:bodyPr>
          <a:lstStyle/>
          <a:p>
            <a:r>
              <a:rPr lang="en-GB" b="1" dirty="0"/>
              <a:t>Implicit Object Request</a:t>
            </a:r>
            <a:endParaRPr lang="en-GB" dirty="0"/>
          </a:p>
        </p:txBody>
      </p:sp>
      <p:sp>
        <p:nvSpPr>
          <p:cNvPr id="4" name="Date Placeholder 3">
            <a:extLst>
              <a:ext uri="{FF2B5EF4-FFF2-40B4-BE49-F238E27FC236}">
                <a16:creationId xmlns:a16="http://schemas.microsoft.com/office/drawing/2014/main" id="{53DA2321-64C2-3F4C-AB00-AD2914C7B265}"/>
              </a:ext>
            </a:extLst>
          </p:cNvPr>
          <p:cNvSpPr>
            <a:spLocks noGrp="1"/>
          </p:cNvSpPr>
          <p:nvPr>
            <p:ph type="dt" sz="half" idx="10"/>
          </p:nvPr>
        </p:nvSpPr>
        <p:spPr/>
        <p:txBody>
          <a:bodyPr/>
          <a:lstStyle/>
          <a:p>
            <a:fld id="{F2C0BE9E-7442-DD47-901A-60415DB8007F}" type="datetime2">
              <a:rPr lang="en-US" smtClean="0"/>
              <a:t>Tuesday, November 23, 2021</a:t>
            </a:fld>
            <a:endParaRPr lang="en-US"/>
          </a:p>
        </p:txBody>
      </p:sp>
      <p:sp>
        <p:nvSpPr>
          <p:cNvPr id="5" name="Slide Number Placeholder 4">
            <a:extLst>
              <a:ext uri="{FF2B5EF4-FFF2-40B4-BE49-F238E27FC236}">
                <a16:creationId xmlns:a16="http://schemas.microsoft.com/office/drawing/2014/main" id="{DC9D4205-A94A-484D-87E4-6FE42713526E}"/>
              </a:ext>
            </a:extLst>
          </p:cNvPr>
          <p:cNvSpPr>
            <a:spLocks noGrp="1"/>
          </p:cNvSpPr>
          <p:nvPr>
            <p:ph type="sldNum" sz="quarter" idx="12"/>
          </p:nvPr>
        </p:nvSpPr>
        <p:spPr/>
        <p:txBody>
          <a:bodyPr/>
          <a:lstStyle/>
          <a:p>
            <a:fld id="{B6F15528-21DE-4FAA-801E-634DDDAF4B2B}" type="slidenum">
              <a:rPr lang="en-US" smtClean="0"/>
              <a:pPr/>
              <a:t>8</a:t>
            </a:fld>
            <a:endParaRPr lang="en-US"/>
          </a:p>
        </p:txBody>
      </p:sp>
      <p:sp>
        <p:nvSpPr>
          <p:cNvPr id="6" name="Content Placeholder 5">
            <a:extLst>
              <a:ext uri="{FF2B5EF4-FFF2-40B4-BE49-F238E27FC236}">
                <a16:creationId xmlns:a16="http://schemas.microsoft.com/office/drawing/2014/main" id="{91F8C978-6108-B84C-BDAF-8D6700C6F49E}"/>
              </a:ext>
            </a:extLst>
          </p:cNvPr>
          <p:cNvSpPr>
            <a:spLocks noGrp="1"/>
          </p:cNvSpPr>
          <p:nvPr>
            <p:ph idx="1"/>
          </p:nvPr>
        </p:nvSpPr>
        <p:spPr/>
        <p:txBody>
          <a:bodyPr>
            <a:normAutofit fontScale="70000" lnSpcReduction="20000"/>
          </a:bodyPr>
          <a:lstStyle/>
          <a:p>
            <a:pPr marL="514350" indent="-514350">
              <a:buFont typeface="+mj-lt"/>
              <a:buAutoNum type="arabicPeriod"/>
            </a:pPr>
            <a:r>
              <a:rPr lang="en-GB" b="1" dirty="0" err="1"/>
              <a:t>getParameter</a:t>
            </a:r>
            <a:r>
              <a:rPr lang="en-GB" b="1" dirty="0"/>
              <a:t>(String name) </a:t>
            </a:r>
            <a:r>
              <a:rPr lang="en-GB" dirty="0"/>
              <a:t>– This method is used to get the value of a request’s parameter. For example at login page user enters user-id and password and the login page gets redirected to user information page, then using </a:t>
            </a:r>
            <a:r>
              <a:rPr lang="en-GB" dirty="0" err="1"/>
              <a:t>request.getParameter</a:t>
            </a:r>
            <a:r>
              <a:rPr lang="en-GB" dirty="0"/>
              <a:t> we can get the value of user-id and password which user has input at the login page. </a:t>
            </a:r>
          </a:p>
          <a:p>
            <a:pPr lvl="1"/>
            <a:r>
              <a:rPr lang="en-GB" dirty="0">
                <a:solidFill>
                  <a:srgbClr val="FF0000"/>
                </a:solidFill>
              </a:rPr>
              <a:t>String </a:t>
            </a:r>
            <a:r>
              <a:rPr lang="en-GB" dirty="0" err="1">
                <a:solidFill>
                  <a:srgbClr val="FF0000"/>
                </a:solidFill>
              </a:rPr>
              <a:t>Uid</a:t>
            </a:r>
            <a:r>
              <a:rPr lang="en-GB" dirty="0">
                <a:solidFill>
                  <a:srgbClr val="FF0000"/>
                </a:solidFill>
              </a:rPr>
              <a:t>= </a:t>
            </a:r>
            <a:r>
              <a:rPr lang="en-GB" dirty="0" err="1">
                <a:solidFill>
                  <a:srgbClr val="FF0000"/>
                </a:solidFill>
              </a:rPr>
              <a:t>request.getParameter</a:t>
            </a:r>
            <a:r>
              <a:rPr lang="en-GB" dirty="0">
                <a:solidFill>
                  <a:srgbClr val="FF0000"/>
                </a:solidFill>
              </a:rPr>
              <a:t>("user-id"); </a:t>
            </a:r>
          </a:p>
          <a:p>
            <a:pPr lvl="1"/>
            <a:r>
              <a:rPr lang="en-GB" dirty="0">
                <a:solidFill>
                  <a:srgbClr val="FF0000"/>
                </a:solidFill>
              </a:rPr>
              <a:t>String Pass= </a:t>
            </a:r>
            <a:r>
              <a:rPr lang="en-GB" dirty="0" err="1">
                <a:solidFill>
                  <a:srgbClr val="FF0000"/>
                </a:solidFill>
              </a:rPr>
              <a:t>request.getParameter</a:t>
            </a:r>
            <a:r>
              <a:rPr lang="en-GB" dirty="0">
                <a:solidFill>
                  <a:srgbClr val="FF0000"/>
                </a:solidFill>
              </a:rPr>
              <a:t>("password");</a:t>
            </a:r>
          </a:p>
          <a:p>
            <a:pPr marL="514350" indent="-514350">
              <a:buFont typeface="+mj-lt"/>
              <a:buAutoNum type="arabicPeriod"/>
            </a:pPr>
            <a:r>
              <a:rPr lang="en-GB" b="1" dirty="0" err="1"/>
              <a:t>getParameterNames</a:t>
            </a:r>
            <a:r>
              <a:rPr lang="en-GB" b="1" dirty="0"/>
              <a:t>() –</a:t>
            </a:r>
            <a:r>
              <a:rPr lang="en-GB" dirty="0"/>
              <a:t> It returns enumeration of all the parameter names associated to the request. </a:t>
            </a:r>
          </a:p>
          <a:p>
            <a:pPr lvl="1"/>
            <a:r>
              <a:rPr lang="en-GB" dirty="0">
                <a:solidFill>
                  <a:srgbClr val="FF0000"/>
                </a:solidFill>
              </a:rPr>
              <a:t>Enumeration e= </a:t>
            </a:r>
            <a:r>
              <a:rPr lang="en-GB" dirty="0" err="1">
                <a:solidFill>
                  <a:srgbClr val="FF0000"/>
                </a:solidFill>
              </a:rPr>
              <a:t>request.getParameterNames</a:t>
            </a:r>
            <a:r>
              <a:rPr lang="en-GB" dirty="0">
                <a:solidFill>
                  <a:srgbClr val="FF0000"/>
                </a:solidFill>
              </a:rPr>
              <a:t>();</a:t>
            </a:r>
          </a:p>
          <a:p>
            <a:pPr marL="514350" indent="-514350">
              <a:buFont typeface="+mj-lt"/>
              <a:buAutoNum type="arabicPeriod"/>
            </a:pPr>
            <a:r>
              <a:rPr lang="en-GB" b="1" dirty="0" err="1"/>
              <a:t>getParameterValues</a:t>
            </a:r>
            <a:r>
              <a:rPr lang="en-GB" b="1" dirty="0"/>
              <a:t>(String name) – </a:t>
            </a:r>
            <a:r>
              <a:rPr lang="en-GB" dirty="0"/>
              <a:t>It returns the array of parameter values. </a:t>
            </a:r>
          </a:p>
          <a:p>
            <a:pPr lvl="1"/>
            <a:r>
              <a:rPr lang="en-GB" dirty="0">
                <a:solidFill>
                  <a:srgbClr val="FF0000"/>
                </a:solidFill>
              </a:rPr>
              <a:t>String[] </a:t>
            </a:r>
            <a:r>
              <a:rPr lang="en-GB" dirty="0" err="1">
                <a:solidFill>
                  <a:srgbClr val="FF0000"/>
                </a:solidFill>
              </a:rPr>
              <a:t>allpasswords</a:t>
            </a:r>
            <a:r>
              <a:rPr lang="en-GB" dirty="0">
                <a:solidFill>
                  <a:srgbClr val="FF0000"/>
                </a:solidFill>
              </a:rPr>
              <a:t> = </a:t>
            </a:r>
            <a:r>
              <a:rPr lang="en-GB" dirty="0" err="1">
                <a:solidFill>
                  <a:srgbClr val="FF0000"/>
                </a:solidFill>
              </a:rPr>
              <a:t>request.getParameterValues</a:t>
            </a:r>
            <a:r>
              <a:rPr lang="en-GB" dirty="0">
                <a:solidFill>
                  <a:srgbClr val="FF0000"/>
                </a:solidFill>
              </a:rPr>
              <a:t>("password"); </a:t>
            </a:r>
          </a:p>
        </p:txBody>
      </p:sp>
    </p:spTree>
    <p:extLst>
      <p:ext uri="{BB962C8B-B14F-4D97-AF65-F5344CB8AC3E}">
        <p14:creationId xmlns:p14="http://schemas.microsoft.com/office/powerpoint/2010/main" val="42869841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5275B-72DA-9B4E-8D09-1A0E849B58CA}"/>
              </a:ext>
            </a:extLst>
          </p:cNvPr>
          <p:cNvSpPr>
            <a:spLocks noGrp="1"/>
          </p:cNvSpPr>
          <p:nvPr>
            <p:ph type="title"/>
          </p:nvPr>
        </p:nvSpPr>
        <p:spPr/>
        <p:txBody>
          <a:bodyPr>
            <a:normAutofit/>
          </a:bodyPr>
          <a:lstStyle/>
          <a:p>
            <a:r>
              <a:rPr lang="en-GB" b="1" dirty="0"/>
              <a:t>Implicit Object Request</a:t>
            </a:r>
            <a:endParaRPr lang="en-GB" dirty="0"/>
          </a:p>
        </p:txBody>
      </p:sp>
      <p:sp>
        <p:nvSpPr>
          <p:cNvPr id="4" name="Date Placeholder 3">
            <a:extLst>
              <a:ext uri="{FF2B5EF4-FFF2-40B4-BE49-F238E27FC236}">
                <a16:creationId xmlns:a16="http://schemas.microsoft.com/office/drawing/2014/main" id="{53DA2321-64C2-3F4C-AB00-AD2914C7B265}"/>
              </a:ext>
            </a:extLst>
          </p:cNvPr>
          <p:cNvSpPr>
            <a:spLocks noGrp="1"/>
          </p:cNvSpPr>
          <p:nvPr>
            <p:ph type="dt" sz="half" idx="10"/>
          </p:nvPr>
        </p:nvSpPr>
        <p:spPr/>
        <p:txBody>
          <a:bodyPr/>
          <a:lstStyle/>
          <a:p>
            <a:fld id="{F2C0BE9E-7442-DD47-901A-60415DB8007F}" type="datetime2">
              <a:rPr lang="en-US" smtClean="0"/>
              <a:t>Tuesday, November 23, 2021</a:t>
            </a:fld>
            <a:endParaRPr lang="en-US"/>
          </a:p>
        </p:txBody>
      </p:sp>
      <p:sp>
        <p:nvSpPr>
          <p:cNvPr id="5" name="Slide Number Placeholder 4">
            <a:extLst>
              <a:ext uri="{FF2B5EF4-FFF2-40B4-BE49-F238E27FC236}">
                <a16:creationId xmlns:a16="http://schemas.microsoft.com/office/drawing/2014/main" id="{DC9D4205-A94A-484D-87E4-6FE42713526E}"/>
              </a:ext>
            </a:extLst>
          </p:cNvPr>
          <p:cNvSpPr>
            <a:spLocks noGrp="1"/>
          </p:cNvSpPr>
          <p:nvPr>
            <p:ph type="sldNum" sz="quarter" idx="12"/>
          </p:nvPr>
        </p:nvSpPr>
        <p:spPr/>
        <p:txBody>
          <a:bodyPr/>
          <a:lstStyle/>
          <a:p>
            <a:fld id="{B6F15528-21DE-4FAA-801E-634DDDAF4B2B}" type="slidenum">
              <a:rPr lang="en-US" smtClean="0"/>
              <a:pPr/>
              <a:t>9</a:t>
            </a:fld>
            <a:endParaRPr lang="en-US"/>
          </a:p>
        </p:txBody>
      </p:sp>
      <p:sp>
        <p:nvSpPr>
          <p:cNvPr id="6" name="Content Placeholder 5">
            <a:extLst>
              <a:ext uri="{FF2B5EF4-FFF2-40B4-BE49-F238E27FC236}">
                <a16:creationId xmlns:a16="http://schemas.microsoft.com/office/drawing/2014/main" id="{91F8C978-6108-B84C-BDAF-8D6700C6F49E}"/>
              </a:ext>
            </a:extLst>
          </p:cNvPr>
          <p:cNvSpPr>
            <a:spLocks noGrp="1"/>
          </p:cNvSpPr>
          <p:nvPr>
            <p:ph idx="1"/>
          </p:nvPr>
        </p:nvSpPr>
        <p:spPr/>
        <p:txBody>
          <a:bodyPr>
            <a:normAutofit fontScale="55000" lnSpcReduction="20000"/>
          </a:bodyPr>
          <a:lstStyle/>
          <a:p>
            <a:pPr marL="514350" indent="-514350">
              <a:buFont typeface="+mj-lt"/>
              <a:buAutoNum type="arabicPeriod"/>
            </a:pPr>
            <a:r>
              <a:rPr lang="en-GB" b="1" dirty="0" err="1"/>
              <a:t>getAttribute</a:t>
            </a:r>
            <a:r>
              <a:rPr lang="en-GB" b="1" dirty="0"/>
              <a:t>(String name) – </a:t>
            </a:r>
            <a:r>
              <a:rPr lang="en-GB" dirty="0"/>
              <a:t>Used to get the attribute value.  </a:t>
            </a:r>
          </a:p>
          <a:p>
            <a:pPr lvl="1"/>
            <a:r>
              <a:rPr lang="en-GB" dirty="0" err="1"/>
              <a:t>request.getAttribute</a:t>
            </a:r>
            <a:r>
              <a:rPr lang="en-GB" dirty="0"/>
              <a:t>(“admin”) would give you the value of attribute admin. </a:t>
            </a:r>
          </a:p>
          <a:p>
            <a:pPr marL="514350" indent="-514350">
              <a:buFont typeface="+mj-lt"/>
              <a:buAutoNum type="arabicPeriod"/>
            </a:pPr>
            <a:r>
              <a:rPr lang="en-GB" b="1" dirty="0" err="1"/>
              <a:t>getAttributeNames</a:t>
            </a:r>
            <a:r>
              <a:rPr lang="en-GB" b="1" dirty="0"/>
              <a:t>() – </a:t>
            </a:r>
            <a:r>
              <a:rPr lang="en-GB" dirty="0"/>
              <a:t>It is generally used to get the attribute names associated to the current session. It returns the enumeration of attribute names present in session. </a:t>
            </a:r>
          </a:p>
          <a:p>
            <a:pPr lvl="1"/>
            <a:r>
              <a:rPr lang="en-GB" dirty="0"/>
              <a:t>Enumerator e = </a:t>
            </a:r>
            <a:r>
              <a:rPr lang="en-GB" dirty="0" err="1"/>
              <a:t>request.getAttributeNames</a:t>
            </a:r>
            <a:r>
              <a:rPr lang="en-GB" dirty="0"/>
              <a:t>(); </a:t>
            </a:r>
          </a:p>
          <a:p>
            <a:pPr marL="514350" indent="-514350">
              <a:buFont typeface="+mj-lt"/>
              <a:buAutoNum type="arabicPeriod"/>
            </a:pPr>
            <a:r>
              <a:rPr lang="en-GB" b="1" dirty="0" err="1"/>
              <a:t>setAttribute</a:t>
            </a:r>
            <a:r>
              <a:rPr lang="en-GB" b="1" dirty="0"/>
              <a:t>(</a:t>
            </a:r>
            <a:r>
              <a:rPr lang="en-GB" b="1" dirty="0" err="1"/>
              <a:t>String,Object</a:t>
            </a:r>
            <a:r>
              <a:rPr lang="en-GB" b="1" dirty="0"/>
              <a:t>) – </a:t>
            </a:r>
            <a:r>
              <a:rPr lang="en-GB" dirty="0"/>
              <a:t>It assigns an object’s value to the attribute. For example I have an attribute </a:t>
            </a:r>
            <a:r>
              <a:rPr lang="en-GB" b="1" dirty="0"/>
              <a:t>password </a:t>
            </a:r>
            <a:r>
              <a:rPr lang="en-GB" dirty="0"/>
              <a:t>and a String object str which has a value </a:t>
            </a:r>
            <a:r>
              <a:rPr lang="en-GB" b="1" dirty="0"/>
              <a:t>“admin” </a:t>
            </a:r>
            <a:r>
              <a:rPr lang="en-GB" dirty="0"/>
              <a:t>then calling </a:t>
            </a:r>
            <a:r>
              <a:rPr lang="en-GB" dirty="0" err="1"/>
              <a:t>request.setAttribute</a:t>
            </a:r>
            <a:r>
              <a:rPr lang="en-GB" dirty="0"/>
              <a:t>(“password”, str) would assign a value </a:t>
            </a:r>
            <a:r>
              <a:rPr lang="en-GB" b="1" dirty="0"/>
              <a:t>admin</a:t>
            </a:r>
            <a:r>
              <a:rPr lang="en-GB" dirty="0"/>
              <a:t> to the attribute </a:t>
            </a:r>
            <a:r>
              <a:rPr lang="en-GB" b="1" dirty="0"/>
              <a:t>password</a:t>
            </a:r>
            <a:r>
              <a:rPr lang="en-GB" dirty="0"/>
              <a:t>. </a:t>
            </a:r>
          </a:p>
          <a:p>
            <a:pPr marL="514350" indent="-514350">
              <a:buFont typeface="+mj-lt"/>
              <a:buAutoNum type="arabicPeriod"/>
            </a:pPr>
            <a:r>
              <a:rPr lang="en-GB" b="1" dirty="0" err="1"/>
              <a:t>removeAttribute</a:t>
            </a:r>
            <a:r>
              <a:rPr lang="en-GB" b="1" dirty="0"/>
              <a:t>(String) – </a:t>
            </a:r>
            <a:r>
              <a:rPr lang="en-GB" dirty="0"/>
              <a:t>By using this method a attribute can be removed and cannot be used further. For example If you have a statement </a:t>
            </a:r>
            <a:r>
              <a:rPr lang="en-GB" dirty="0" err="1"/>
              <a:t>request.removeAttribute</a:t>
            </a:r>
            <a:r>
              <a:rPr lang="en-GB" dirty="0"/>
              <a:t>(“</a:t>
            </a:r>
            <a:r>
              <a:rPr lang="en-GB" dirty="0" err="1"/>
              <a:t>userid</a:t>
            </a:r>
            <a:r>
              <a:rPr lang="en-GB" dirty="0"/>
              <a:t>”) on a JSP page then the </a:t>
            </a:r>
            <a:r>
              <a:rPr lang="en-GB" dirty="0" err="1"/>
              <a:t>userid</a:t>
            </a:r>
            <a:r>
              <a:rPr lang="en-GB" dirty="0"/>
              <a:t> attribute would be completely removed and </a:t>
            </a:r>
            <a:r>
              <a:rPr lang="en-GB" dirty="0" err="1"/>
              <a:t>request.getAttribute</a:t>
            </a:r>
            <a:r>
              <a:rPr lang="en-GB" dirty="0"/>
              <a:t>(“</a:t>
            </a:r>
            <a:r>
              <a:rPr lang="en-GB" dirty="0" err="1"/>
              <a:t>userid</a:t>
            </a:r>
            <a:r>
              <a:rPr lang="en-GB" dirty="0"/>
              <a:t>”) would return </a:t>
            </a:r>
            <a:r>
              <a:rPr lang="en-GB" b="1" dirty="0"/>
              <a:t>NULL</a:t>
            </a:r>
            <a:r>
              <a:rPr lang="en-GB" dirty="0"/>
              <a:t> if used after the </a:t>
            </a:r>
            <a:r>
              <a:rPr lang="en-GB" dirty="0" err="1"/>
              <a:t>removeAttribute</a:t>
            </a:r>
            <a:r>
              <a:rPr lang="en-GB" dirty="0"/>
              <a:t> method.</a:t>
            </a:r>
          </a:p>
          <a:p>
            <a:pPr marL="514350" indent="-514350">
              <a:buFont typeface="+mj-lt"/>
              <a:buAutoNum type="arabicPeriod"/>
            </a:pPr>
            <a:r>
              <a:rPr lang="en-GB" b="1" dirty="0" err="1"/>
              <a:t>getCookies</a:t>
            </a:r>
            <a:r>
              <a:rPr lang="en-GB" b="1" dirty="0"/>
              <a:t>() – </a:t>
            </a:r>
            <a:r>
              <a:rPr lang="en-GB" dirty="0"/>
              <a:t>It returns an array of cookie objects received from the client. This method is mainly used when dealing with cookies in JSP. </a:t>
            </a:r>
          </a:p>
        </p:txBody>
      </p:sp>
    </p:spTree>
    <p:extLst>
      <p:ext uri="{BB962C8B-B14F-4D97-AF65-F5344CB8AC3E}">
        <p14:creationId xmlns:p14="http://schemas.microsoft.com/office/powerpoint/2010/main" val="19443424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7677</TotalTime>
  <Words>2044</Words>
  <Application>Microsoft Macintosh PowerPoint</Application>
  <PresentationFormat>On-screen Show (4:3)</PresentationFormat>
  <Paragraphs>144</Paragraphs>
  <Slides>17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Enterprise Application Development With Java EE</vt:lpstr>
      <vt:lpstr>JSP Implicit Objects</vt:lpstr>
      <vt:lpstr>Implicit Objects and their corresponding classes:</vt:lpstr>
      <vt:lpstr>Implicit Object Out</vt:lpstr>
      <vt:lpstr>Implicit Object Out</vt:lpstr>
      <vt:lpstr>Implicit Object Out</vt:lpstr>
      <vt:lpstr>Implicit Object Request</vt:lpstr>
      <vt:lpstr>Implicit Object Request</vt:lpstr>
      <vt:lpstr>Implicit Object Request</vt:lpstr>
      <vt:lpstr>Implicit Object Request</vt:lpstr>
      <vt:lpstr>Practice Example</vt:lpstr>
      <vt:lpstr>Implicit Object Response</vt:lpstr>
      <vt:lpstr>Implicit Object Response</vt:lpstr>
      <vt:lpstr>Implicit Object Response</vt:lpstr>
      <vt:lpstr>Implicit Object Response</vt:lpstr>
      <vt:lpstr>Practice Example</vt:lpstr>
      <vt:lpstr>Practice Example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Advanced Analysis of Algorithms</dc:title>
  <dc:creator>Genius Computers</dc:creator>
  <cp:lastModifiedBy>Qaiser Abbas</cp:lastModifiedBy>
  <cp:revision>678</cp:revision>
  <dcterms:created xsi:type="dcterms:W3CDTF">2006-08-16T00:00:00Z</dcterms:created>
  <dcterms:modified xsi:type="dcterms:W3CDTF">2021-11-23T17:54:17Z</dcterms:modified>
</cp:coreProperties>
</file>