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480"/>
    <p:restoredTop sz="94653" autoAdjust="0"/>
  </p:normalViewPr>
  <p:slideViewPr>
    <p:cSldViewPr>
      <p:cViewPr varScale="1">
        <p:scale>
          <a:sx n="87" d="100"/>
          <a:sy n="87" d="100"/>
        </p:scale>
        <p:origin x="680" y="192"/>
      </p:cViewPr>
      <p:guideLst>
        <p:guide orient="horz" pos="2160"/>
        <p:guide pos="2880"/>
      </p:guideLst>
    </p:cSldViewPr>
  </p:slideViewPr>
  <p:outlineViewPr>
    <p:cViewPr>
      <p:scale>
        <a:sx n="33" d="100"/>
        <a:sy n="33" d="100"/>
      </p:scale>
      <p:origin x="0" y="-1828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A1DE33CF-03D2-D845-9B66-54C183F57706}" type="datetimeFigureOut">
              <a:rPr lang="en-US" smtClean="0"/>
              <a:t>11/10/21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DF3E3F1-998E-B844-BAD5-044FB21D975A}" type="slidenum">
              <a:rPr lang="en-US" smtClean="0"/>
              <a:t>‹#›</a:t>
            </a:fld>
            <a:endParaRPr lang="en-US"/>
          </a:p>
        </p:txBody>
      </p:sp>
    </p:spTree>
    <p:extLst>
      <p:ext uri="{BB962C8B-B14F-4D97-AF65-F5344CB8AC3E}">
        <p14:creationId xmlns:p14="http://schemas.microsoft.com/office/powerpoint/2010/main" val="30929824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AFD456A-16B3-4F42-BA03-71460D57CD9B}" type="datetimeFigureOut">
              <a:rPr lang="en-US" smtClean="0"/>
              <a:t>11/10/21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17379E-8C79-4604-8348-0A0E201435DF}" type="slidenum">
              <a:rPr lang="en-US" smtClean="0"/>
              <a:t>‹#›</a:t>
            </a:fld>
            <a:endParaRPr lang="en-US"/>
          </a:p>
        </p:txBody>
      </p:sp>
    </p:spTree>
    <p:extLst>
      <p:ext uri="{BB962C8B-B14F-4D97-AF65-F5344CB8AC3E}">
        <p14:creationId xmlns:p14="http://schemas.microsoft.com/office/powerpoint/2010/main" val="352281147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82EA272-B6C1-4E48-86F0-6C7444639983}" type="datetime2">
              <a:rPr lang="en-US" smtClean="0"/>
              <a:t>Wednesday, November 10,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0C40D09-82E4-EE43-BFE6-B18579467EA1}" type="datetime2">
              <a:rPr lang="en-US" smtClean="0"/>
              <a:t>Wednesday, November 10,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15BDD94-F764-5F40-972D-3C0E93D5626B}" type="datetime2">
              <a:rPr lang="en-US" smtClean="0"/>
              <a:t>Wednesday, November 10,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D78031-9569-8145-B561-C60B2B040D50}" type="datetime2">
              <a:rPr lang="en-US" smtClean="0"/>
              <a:t>Wednesday, November 10, 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1E8B3F-4022-2C49-A661-2419051C5B86}" type="datetime2">
              <a:rPr lang="en-US" smtClean="0"/>
              <a:t>Wednesday, November 10,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F33F4A0-3335-9F4F-8D37-C6441CE065F1}" type="datetime2">
              <a:rPr lang="en-US" smtClean="0"/>
              <a:t>Wednesday, November 10, 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6CE245C-807E-BD42-92A0-8AFB59B09CB5}" type="datetime2">
              <a:rPr lang="en-US" smtClean="0"/>
              <a:t>Wednesday, November 10, 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20A583-F39A-B14C-9229-557053239F88}" type="datetime2">
              <a:rPr lang="en-US" smtClean="0"/>
              <a:t>Wednesday, November 10, 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51EDCBF-8BBA-A845-A69C-7248DAC6C6B2}" type="datetime2">
              <a:rPr lang="en-US" smtClean="0"/>
              <a:t>Wednesday, November 10,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0588D5-F09C-5F42-9CBE-BB77FBDF424A}" type="datetime2">
              <a:rPr lang="en-US" smtClean="0"/>
              <a:t>Wednesday, November 10, 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288239-A63A-8048-AE18-2AA0D3A4A4E8}" type="datetime2">
              <a:rPr lang="en-US" smtClean="0"/>
              <a:t>Wednesday, November 10, 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t>Enterprise Application Development With Java EE</a:t>
            </a:r>
            <a:endParaRPr lang="en-US" dirty="0"/>
          </a:p>
        </p:txBody>
      </p:sp>
      <p:sp>
        <p:nvSpPr>
          <p:cNvPr id="3" name="Subtitle 2"/>
          <p:cNvSpPr>
            <a:spLocks noGrp="1"/>
          </p:cNvSpPr>
          <p:nvPr>
            <p:ph type="subTitle" idx="1"/>
          </p:nvPr>
        </p:nvSpPr>
        <p:spPr/>
        <p:txBody>
          <a:bodyPr>
            <a:normAutofit fontScale="85000" lnSpcReduction="20000"/>
          </a:bodyPr>
          <a:lstStyle/>
          <a:p>
            <a:r>
              <a:rPr lang="en-US" dirty="0"/>
              <a:t>Dr. Qaiser Abbas</a:t>
            </a:r>
          </a:p>
          <a:p>
            <a:r>
              <a:rPr lang="en-US" dirty="0"/>
              <a:t>Department of Computer Science &amp; IT, </a:t>
            </a:r>
          </a:p>
          <a:p>
            <a:r>
              <a:rPr lang="en-US" dirty="0"/>
              <a:t>University of Sargodha</a:t>
            </a:r>
          </a:p>
          <a:p>
            <a:r>
              <a:rPr lang="en-US" dirty="0"/>
              <a:t>qaiser.abbas@uos.edu.pk</a:t>
            </a:r>
          </a:p>
          <a:p>
            <a:endParaRPr lang="en-US" dirty="0"/>
          </a:p>
        </p:txBody>
      </p:sp>
      <p:sp>
        <p:nvSpPr>
          <p:cNvPr id="4" name="Date Placeholder 3"/>
          <p:cNvSpPr>
            <a:spLocks noGrp="1"/>
          </p:cNvSpPr>
          <p:nvPr>
            <p:ph type="dt" sz="half" idx="10"/>
          </p:nvPr>
        </p:nvSpPr>
        <p:spPr/>
        <p:txBody>
          <a:bodyPr/>
          <a:lstStyle/>
          <a:p>
            <a:fld id="{57854261-F0AE-F040-B763-8912A9D7B3E8}" type="datetime2">
              <a:rPr lang="en-US" smtClean="0"/>
              <a:t>Wednesday, November 10, 2021</a:t>
            </a:fld>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38067257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err="1"/>
              <a:t>welcome.jsp</a:t>
            </a:r>
            <a:endParaRPr lang="en-GB" b="1" dirty="0"/>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8229600" cy="4525963"/>
          </a:xfrm>
        </p:spPr>
        <p:txBody>
          <a:bodyPr>
            <a:normAutofit fontScale="92500" lnSpcReduction="20000"/>
          </a:bodyPr>
          <a:lstStyle/>
          <a:p>
            <a:r>
              <a:rPr lang="en-GB" dirty="0"/>
              <a:t>&lt;html&gt;  </a:t>
            </a:r>
          </a:p>
          <a:p>
            <a:r>
              <a:rPr lang="en-GB" dirty="0"/>
              <a:t>&lt;body&gt;  </a:t>
            </a:r>
          </a:p>
          <a:p>
            <a:r>
              <a:rPr lang="en-GB" dirty="0"/>
              <a:t>&lt;%  </a:t>
            </a:r>
          </a:p>
          <a:p>
            <a:r>
              <a:rPr lang="en-GB" dirty="0"/>
              <a:t>String name=</a:t>
            </a:r>
            <a:r>
              <a:rPr lang="en-GB" dirty="0" err="1"/>
              <a:t>request.getParameter</a:t>
            </a:r>
            <a:r>
              <a:rPr lang="en-GB" dirty="0"/>
              <a:t>("</a:t>
            </a:r>
            <a:r>
              <a:rPr lang="en-GB" dirty="0" err="1"/>
              <a:t>uname</a:t>
            </a:r>
            <a:r>
              <a:rPr lang="en-GB" dirty="0"/>
              <a:t>");  </a:t>
            </a:r>
          </a:p>
          <a:p>
            <a:r>
              <a:rPr lang="en-GB" dirty="0" err="1"/>
              <a:t>out.print</a:t>
            </a:r>
            <a:r>
              <a:rPr lang="en-GB" dirty="0"/>
              <a:t>("welcome "+name);  </a:t>
            </a:r>
          </a:p>
          <a:p>
            <a:r>
              <a:rPr lang="en-GB" dirty="0"/>
              <a:t>%&gt;  </a:t>
            </a:r>
          </a:p>
          <a:p>
            <a:r>
              <a:rPr lang="en-GB" dirty="0"/>
              <a:t>&lt;/form&gt;  </a:t>
            </a:r>
          </a:p>
          <a:p>
            <a:r>
              <a:rPr lang="en-GB" dirty="0"/>
              <a:t>&lt;/body&gt;  </a:t>
            </a:r>
          </a:p>
          <a:p>
            <a:r>
              <a:rPr lang="en-GB" dirty="0"/>
              <a:t>&lt;/html&gt;</a:t>
            </a:r>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4385864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a:t>JSP expression tag</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8229600" cy="4525963"/>
          </a:xfrm>
        </p:spPr>
        <p:txBody>
          <a:bodyPr>
            <a:normAutofit fontScale="70000" lnSpcReduction="20000"/>
          </a:bodyPr>
          <a:lstStyle/>
          <a:p>
            <a:r>
              <a:rPr lang="en-GB" dirty="0"/>
              <a:t>The code placed within </a:t>
            </a:r>
            <a:r>
              <a:rPr lang="en-GB" b="1" dirty="0"/>
              <a:t>JSP expression tag</a:t>
            </a:r>
            <a:r>
              <a:rPr lang="en-GB" dirty="0"/>
              <a:t> is </a:t>
            </a:r>
            <a:r>
              <a:rPr lang="en-GB" i="1" dirty="0"/>
              <a:t>written to the output stream of the response</a:t>
            </a:r>
            <a:r>
              <a:rPr lang="en-GB" dirty="0"/>
              <a:t>. So you need not write </a:t>
            </a:r>
            <a:r>
              <a:rPr lang="en-GB" dirty="0" err="1"/>
              <a:t>out.print</a:t>
            </a:r>
            <a:r>
              <a:rPr lang="en-GB" dirty="0"/>
              <a:t>() to write data. It is mainly used to print the values of variable or method. </a:t>
            </a:r>
          </a:p>
          <a:p>
            <a:r>
              <a:rPr lang="en-GB" b="1" dirty="0"/>
              <a:t>Syntax of JSP expression tag</a:t>
            </a:r>
          </a:p>
          <a:p>
            <a:pPr lvl="1"/>
            <a:r>
              <a:rPr lang="en-GB" dirty="0"/>
              <a:t>&lt;%=  statement %&gt;  </a:t>
            </a:r>
          </a:p>
          <a:p>
            <a:r>
              <a:rPr lang="en-GB" b="1" dirty="0"/>
              <a:t>Example of JSP expression tag that prints current time</a:t>
            </a:r>
          </a:p>
          <a:p>
            <a:r>
              <a:rPr lang="en-GB" dirty="0"/>
              <a:t>&lt;html&gt;  </a:t>
            </a:r>
          </a:p>
          <a:p>
            <a:r>
              <a:rPr lang="en-GB" dirty="0"/>
              <a:t>&lt;body&gt;  </a:t>
            </a:r>
          </a:p>
          <a:p>
            <a:r>
              <a:rPr lang="en-GB" dirty="0"/>
              <a:t>Current Time: &lt;%= </a:t>
            </a:r>
            <a:r>
              <a:rPr lang="en-GB" dirty="0" err="1"/>
              <a:t>java.util.Calendar.getInstance</a:t>
            </a:r>
            <a:r>
              <a:rPr lang="en-GB" dirty="0"/>
              <a:t>().</a:t>
            </a:r>
            <a:r>
              <a:rPr lang="en-GB" dirty="0" err="1"/>
              <a:t>getTime</a:t>
            </a:r>
            <a:r>
              <a:rPr lang="en-GB" dirty="0"/>
              <a:t>() %&gt;  </a:t>
            </a:r>
          </a:p>
          <a:p>
            <a:r>
              <a:rPr lang="en-GB" dirty="0"/>
              <a:t>&lt;/body&gt;  </a:t>
            </a:r>
          </a:p>
          <a:p>
            <a:r>
              <a:rPr lang="en-GB" dirty="0"/>
              <a:t>&lt;/html&gt; </a:t>
            </a:r>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28637401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a:t>JSP Declaration Tag</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8229600" cy="4525963"/>
          </a:xfrm>
        </p:spPr>
        <p:txBody>
          <a:bodyPr>
            <a:normAutofit/>
          </a:bodyPr>
          <a:lstStyle/>
          <a:p>
            <a:r>
              <a:rPr lang="en-GB" sz="2000" dirty="0"/>
              <a:t>The </a:t>
            </a:r>
            <a:r>
              <a:rPr lang="en-GB" sz="2000" b="1" dirty="0"/>
              <a:t>JSP declaration tag</a:t>
            </a:r>
            <a:r>
              <a:rPr lang="en-GB" sz="2000" dirty="0"/>
              <a:t> is used </a:t>
            </a:r>
            <a:r>
              <a:rPr lang="en-GB" sz="2000" i="1" dirty="0"/>
              <a:t>to declare fields and methods</a:t>
            </a:r>
            <a:r>
              <a:rPr lang="en-GB" sz="2000" dirty="0"/>
              <a:t>.</a:t>
            </a:r>
          </a:p>
          <a:p>
            <a:r>
              <a:rPr lang="en-GB" sz="2000" b="1" dirty="0"/>
              <a:t>Syntax of JSP declaration tag</a:t>
            </a:r>
          </a:p>
          <a:p>
            <a:pPr lvl="1"/>
            <a:r>
              <a:rPr lang="en-GB" sz="2000" dirty="0"/>
              <a:t>&lt;%!  field or method declaration %&gt;  </a:t>
            </a:r>
          </a:p>
          <a:p>
            <a:r>
              <a:rPr lang="en-GB" sz="2000" b="1" dirty="0"/>
              <a:t>Difference between JSP </a:t>
            </a:r>
            <a:r>
              <a:rPr lang="en-GB" sz="2000" b="1" dirty="0" err="1"/>
              <a:t>Scriptlet</a:t>
            </a:r>
            <a:r>
              <a:rPr lang="en-GB" sz="2000" b="1" dirty="0"/>
              <a:t> tag and Declaration tag</a:t>
            </a:r>
          </a:p>
          <a:p>
            <a:endParaRPr lang="en-GB" sz="2000" b="1" dirty="0"/>
          </a:p>
          <a:p>
            <a:endParaRPr lang="en-GB" sz="2000" b="1" dirty="0"/>
          </a:p>
          <a:p>
            <a:endParaRPr lang="en-GB" sz="2000" b="1" dirty="0"/>
          </a:p>
          <a:p>
            <a:endParaRPr lang="en-GB" sz="2000" b="1" dirty="0"/>
          </a:p>
          <a:p>
            <a:endParaRPr lang="en-GB" sz="2000" b="1" dirty="0"/>
          </a:p>
          <a:p>
            <a:endParaRPr lang="en-GB" sz="2000" b="1" dirty="0"/>
          </a:p>
          <a:p>
            <a:endParaRPr lang="en-GB" sz="2000" b="1" dirty="0"/>
          </a:p>
          <a:p>
            <a:endParaRPr lang="en-GB" sz="2000" dirty="0"/>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12</a:t>
            </a:fld>
            <a:endParaRPr lang="en-US"/>
          </a:p>
        </p:txBody>
      </p:sp>
      <p:graphicFrame>
        <p:nvGraphicFramePr>
          <p:cNvPr id="6" name="Table 5">
            <a:extLst>
              <a:ext uri="{FF2B5EF4-FFF2-40B4-BE49-F238E27FC236}">
                <a16:creationId xmlns:a16="http://schemas.microsoft.com/office/drawing/2014/main" id="{49DF9910-A39D-E74E-A2EB-BD86B7F11B1E}"/>
              </a:ext>
            </a:extLst>
          </p:cNvPr>
          <p:cNvGraphicFramePr>
            <a:graphicFrameLocks noGrp="1"/>
          </p:cNvGraphicFramePr>
          <p:nvPr>
            <p:extLst>
              <p:ext uri="{D42A27DB-BD31-4B8C-83A1-F6EECF244321}">
                <p14:modId xmlns:p14="http://schemas.microsoft.com/office/powerpoint/2010/main" val="2801814877"/>
              </p:ext>
            </p:extLst>
          </p:nvPr>
        </p:nvGraphicFramePr>
        <p:xfrm>
          <a:off x="762000" y="3276600"/>
          <a:ext cx="8229600" cy="1645920"/>
        </p:xfrm>
        <a:graphic>
          <a:graphicData uri="http://schemas.openxmlformats.org/drawingml/2006/table">
            <a:tbl>
              <a:tblPr/>
              <a:tblGrid>
                <a:gridCol w="4114800">
                  <a:extLst>
                    <a:ext uri="{9D8B030D-6E8A-4147-A177-3AD203B41FA5}">
                      <a16:colId xmlns:a16="http://schemas.microsoft.com/office/drawing/2014/main" val="4056296218"/>
                    </a:ext>
                  </a:extLst>
                </a:gridCol>
                <a:gridCol w="4114800">
                  <a:extLst>
                    <a:ext uri="{9D8B030D-6E8A-4147-A177-3AD203B41FA5}">
                      <a16:colId xmlns:a16="http://schemas.microsoft.com/office/drawing/2014/main" val="2556617610"/>
                    </a:ext>
                  </a:extLst>
                </a:gridCol>
              </a:tblGrid>
              <a:tr h="0">
                <a:tc>
                  <a:txBody>
                    <a:bodyPr/>
                    <a:lstStyle/>
                    <a:p>
                      <a:r>
                        <a:rPr lang="en-GB" b="1" dirty="0" err="1"/>
                        <a:t>Jsp</a:t>
                      </a:r>
                      <a:r>
                        <a:rPr lang="en-GB" b="1" dirty="0"/>
                        <a:t> </a:t>
                      </a:r>
                      <a:r>
                        <a:rPr lang="en-GB" b="1" dirty="0" err="1"/>
                        <a:t>Scriptlet</a:t>
                      </a:r>
                      <a:r>
                        <a:rPr lang="en-GB" b="1" dirty="0"/>
                        <a:t> Tag</a:t>
                      </a:r>
                    </a:p>
                  </a:txBody>
                  <a:tcPr anchor="ctr">
                    <a:lnL>
                      <a:noFill/>
                    </a:lnL>
                    <a:lnR>
                      <a:noFill/>
                    </a:lnR>
                    <a:lnT>
                      <a:noFill/>
                    </a:lnT>
                    <a:lnB>
                      <a:noFill/>
                    </a:lnB>
                  </a:tcPr>
                </a:tc>
                <a:tc>
                  <a:txBody>
                    <a:bodyPr/>
                    <a:lstStyle/>
                    <a:p>
                      <a:r>
                        <a:rPr lang="en-GB" b="1" dirty="0" err="1"/>
                        <a:t>Jsp</a:t>
                      </a:r>
                      <a:r>
                        <a:rPr lang="en-GB" b="1" dirty="0"/>
                        <a:t> Declaration Tag</a:t>
                      </a:r>
                    </a:p>
                  </a:txBody>
                  <a:tcPr anchor="ctr">
                    <a:lnL>
                      <a:noFill/>
                    </a:lnL>
                    <a:lnR>
                      <a:noFill/>
                    </a:lnR>
                    <a:lnT>
                      <a:noFill/>
                    </a:lnT>
                    <a:lnB>
                      <a:noFill/>
                    </a:lnB>
                  </a:tcPr>
                </a:tc>
                <a:extLst>
                  <a:ext uri="{0D108BD9-81ED-4DB2-BD59-A6C34878D82A}">
                    <a16:rowId xmlns:a16="http://schemas.microsoft.com/office/drawing/2014/main" val="215673601"/>
                  </a:ext>
                </a:extLst>
              </a:tr>
              <a:tr h="0">
                <a:tc>
                  <a:txBody>
                    <a:bodyPr/>
                    <a:lstStyle/>
                    <a:p>
                      <a:r>
                        <a:rPr lang="en-GB"/>
                        <a:t>The jsp scriptlet tag can only declare variables not methods.</a:t>
                      </a:r>
                    </a:p>
                  </a:txBody>
                  <a:tcPr anchor="ctr">
                    <a:lnL>
                      <a:noFill/>
                    </a:lnL>
                    <a:lnR>
                      <a:noFill/>
                    </a:lnR>
                    <a:lnT>
                      <a:noFill/>
                    </a:lnT>
                    <a:lnB>
                      <a:noFill/>
                    </a:lnB>
                  </a:tcPr>
                </a:tc>
                <a:tc>
                  <a:txBody>
                    <a:bodyPr/>
                    <a:lstStyle/>
                    <a:p>
                      <a:r>
                        <a:rPr lang="en-GB"/>
                        <a:t>The jsp declaration tag can declare variables as well as methods.</a:t>
                      </a:r>
                    </a:p>
                  </a:txBody>
                  <a:tcPr anchor="ctr">
                    <a:lnL>
                      <a:noFill/>
                    </a:lnL>
                    <a:lnR>
                      <a:noFill/>
                    </a:lnR>
                    <a:lnT>
                      <a:noFill/>
                    </a:lnT>
                    <a:lnB>
                      <a:noFill/>
                    </a:lnB>
                  </a:tcPr>
                </a:tc>
                <a:extLst>
                  <a:ext uri="{0D108BD9-81ED-4DB2-BD59-A6C34878D82A}">
                    <a16:rowId xmlns:a16="http://schemas.microsoft.com/office/drawing/2014/main" val="3164107468"/>
                  </a:ext>
                </a:extLst>
              </a:tr>
              <a:tr h="0">
                <a:tc>
                  <a:txBody>
                    <a:bodyPr/>
                    <a:lstStyle/>
                    <a:p>
                      <a:r>
                        <a:rPr lang="en-GB"/>
                        <a:t>The declaration of scriptlet tag is placed inside the _jspService() method.</a:t>
                      </a:r>
                    </a:p>
                  </a:txBody>
                  <a:tcPr anchor="ctr">
                    <a:lnL>
                      <a:noFill/>
                    </a:lnL>
                    <a:lnR>
                      <a:noFill/>
                    </a:lnR>
                    <a:lnT>
                      <a:noFill/>
                    </a:lnT>
                    <a:lnB>
                      <a:noFill/>
                    </a:lnB>
                  </a:tcPr>
                </a:tc>
                <a:tc>
                  <a:txBody>
                    <a:bodyPr/>
                    <a:lstStyle/>
                    <a:p>
                      <a:r>
                        <a:rPr lang="en-GB" dirty="0"/>
                        <a:t>The declaration of </a:t>
                      </a:r>
                      <a:r>
                        <a:rPr lang="en-GB" dirty="0" err="1"/>
                        <a:t>jsp</a:t>
                      </a:r>
                      <a:r>
                        <a:rPr lang="en-GB" dirty="0"/>
                        <a:t> declaration tag is placed outside the _</a:t>
                      </a:r>
                      <a:r>
                        <a:rPr lang="en-GB" dirty="0" err="1"/>
                        <a:t>jspService</a:t>
                      </a:r>
                      <a:r>
                        <a:rPr lang="en-GB" dirty="0"/>
                        <a:t>() method.</a:t>
                      </a:r>
                    </a:p>
                  </a:txBody>
                  <a:tcPr anchor="ctr">
                    <a:lnL>
                      <a:noFill/>
                    </a:lnL>
                    <a:lnR>
                      <a:noFill/>
                    </a:lnR>
                    <a:lnT>
                      <a:noFill/>
                    </a:lnT>
                    <a:lnB>
                      <a:noFill/>
                    </a:lnB>
                  </a:tcPr>
                </a:tc>
                <a:extLst>
                  <a:ext uri="{0D108BD9-81ED-4DB2-BD59-A6C34878D82A}">
                    <a16:rowId xmlns:a16="http://schemas.microsoft.com/office/drawing/2014/main" val="135091128"/>
                  </a:ext>
                </a:extLst>
              </a:tr>
            </a:tbl>
          </a:graphicData>
        </a:graphic>
      </p:graphicFrame>
    </p:spTree>
    <p:extLst>
      <p:ext uri="{BB962C8B-B14F-4D97-AF65-F5344CB8AC3E}">
        <p14:creationId xmlns:p14="http://schemas.microsoft.com/office/powerpoint/2010/main" val="23081549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a:t>JSP Declaration Tag</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8229600" cy="4525963"/>
          </a:xfrm>
        </p:spPr>
        <p:txBody>
          <a:bodyPr>
            <a:normAutofit/>
          </a:bodyPr>
          <a:lstStyle/>
          <a:p>
            <a:r>
              <a:rPr lang="en-GB" sz="2000" b="1" dirty="0"/>
              <a:t>Example of JSP declaration tag that declares method</a:t>
            </a:r>
          </a:p>
          <a:p>
            <a:r>
              <a:rPr lang="en-GB" sz="2000" dirty="0"/>
              <a:t>&lt;html&gt;  </a:t>
            </a:r>
          </a:p>
          <a:p>
            <a:r>
              <a:rPr lang="en-GB" sz="2000" dirty="0"/>
              <a:t>&lt;body&gt;  </a:t>
            </a:r>
          </a:p>
          <a:p>
            <a:r>
              <a:rPr lang="en-GB" sz="2000" dirty="0"/>
              <a:t>&lt;%!   </a:t>
            </a:r>
          </a:p>
          <a:p>
            <a:r>
              <a:rPr lang="en-GB" sz="2000" dirty="0"/>
              <a:t>int cube(int n){  </a:t>
            </a:r>
          </a:p>
          <a:p>
            <a:r>
              <a:rPr lang="en-GB" sz="2000" dirty="0"/>
              <a:t>return n*n*n*;  </a:t>
            </a:r>
          </a:p>
          <a:p>
            <a:r>
              <a:rPr lang="en-GB" sz="2000" dirty="0"/>
              <a:t>}  </a:t>
            </a:r>
          </a:p>
          <a:p>
            <a:r>
              <a:rPr lang="en-GB" sz="2000" dirty="0"/>
              <a:t>%&gt;  </a:t>
            </a:r>
          </a:p>
          <a:p>
            <a:r>
              <a:rPr lang="en-GB" sz="2000" dirty="0"/>
              <a:t>&lt;%= "Cube of 3 is:"+cube(3) %&gt;  </a:t>
            </a:r>
          </a:p>
          <a:p>
            <a:r>
              <a:rPr lang="en-GB" sz="2000" dirty="0"/>
              <a:t>&lt;/body&gt;  </a:t>
            </a:r>
          </a:p>
          <a:p>
            <a:r>
              <a:rPr lang="en-GB" sz="2000"/>
              <a:t>&lt;/html&gt;  </a:t>
            </a:r>
            <a:endParaRPr lang="en-GB" sz="2000" b="1" dirty="0"/>
          </a:p>
          <a:p>
            <a:endParaRPr lang="en-GB" sz="2000" dirty="0"/>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13</a:t>
            </a:fld>
            <a:endParaRPr lang="en-US"/>
          </a:p>
        </p:txBody>
      </p:sp>
    </p:spTree>
    <p:extLst>
      <p:ext uri="{BB962C8B-B14F-4D97-AF65-F5344CB8AC3E}">
        <p14:creationId xmlns:p14="http://schemas.microsoft.com/office/powerpoint/2010/main" val="1650765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PK" b="1" dirty="0"/>
              <a:t>Java Server Pages</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p:txBody>
          <a:bodyPr>
            <a:normAutofit fontScale="92500" lnSpcReduction="10000"/>
          </a:bodyPr>
          <a:lstStyle/>
          <a:p>
            <a:r>
              <a:rPr lang="en-GB" b="1" dirty="0"/>
              <a:t>JSP</a:t>
            </a:r>
            <a:r>
              <a:rPr lang="en-GB" dirty="0"/>
              <a:t> technology is used to create web application just like Servlet technology. It can be thought of as an extension to Servlet because it provides more functionality than servlet.</a:t>
            </a:r>
          </a:p>
          <a:p>
            <a:r>
              <a:rPr lang="en-GB" dirty="0"/>
              <a:t>A JSP page consists of HTML tags and JSP tags. The JSP pages are easier to maintain than Servlet because we can separate designing and development. It provides some additional features such as Expression Language, Custom Tags, etc. </a:t>
            </a:r>
            <a:endParaRPr lang="en-PK" dirty="0"/>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2025834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a:t>Advantages of JSP over Servlet</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p:txBody>
          <a:bodyPr>
            <a:normAutofit fontScale="62500" lnSpcReduction="20000"/>
          </a:bodyPr>
          <a:lstStyle/>
          <a:p>
            <a:r>
              <a:rPr lang="en-GB" b="1" dirty="0"/>
              <a:t>1) Extension to Servlet</a:t>
            </a:r>
          </a:p>
          <a:p>
            <a:pPr lvl="1"/>
            <a:r>
              <a:rPr lang="en-GB" dirty="0"/>
              <a:t>JSP technology is the extension to Servlet technology. We can use all the features of the Servlet in JSP. In addition to, we can use implicit objects, predefined tags, expression language and Custom tags in JSP, that makes JSP development easy.</a:t>
            </a:r>
            <a:endParaRPr lang="en-GB" b="1" dirty="0"/>
          </a:p>
          <a:p>
            <a:r>
              <a:rPr lang="en-GB" b="1" dirty="0"/>
              <a:t>2) Easy to maintain</a:t>
            </a:r>
          </a:p>
          <a:p>
            <a:pPr lvl="1"/>
            <a:r>
              <a:rPr lang="en-GB" dirty="0"/>
              <a:t>JSP can be easily managed because we can easily separate our business logic with presentation logic. In Servlet technology, we mix our business logic with the presentation logic.</a:t>
            </a:r>
          </a:p>
          <a:p>
            <a:r>
              <a:rPr lang="en-GB" b="1" dirty="0"/>
              <a:t>3) Fast Development: No need to recompile and redeploy</a:t>
            </a:r>
          </a:p>
          <a:p>
            <a:pPr lvl="1"/>
            <a:r>
              <a:rPr lang="en-GB" dirty="0"/>
              <a:t>If JSP page is modified, we don't need to recompile and redeploy the project. The Servlet code needs to be updated and recompiled if we have to change the look and feel of the application.</a:t>
            </a:r>
          </a:p>
          <a:p>
            <a:r>
              <a:rPr lang="en-GB" b="1" dirty="0"/>
              <a:t>4) Less code than Servlet</a:t>
            </a:r>
          </a:p>
          <a:p>
            <a:pPr lvl="1"/>
            <a:r>
              <a:rPr lang="en-GB" dirty="0"/>
              <a:t>In JSP, we can use many tags such as action tags, JSTL, custom tags, etc. that reduces the code. Moreover, we can use EL, implicit objects, etc.</a:t>
            </a:r>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3</a:t>
            </a:fld>
            <a:endParaRPr lang="en-US"/>
          </a:p>
        </p:txBody>
      </p:sp>
    </p:spTree>
    <p:extLst>
      <p:ext uri="{BB962C8B-B14F-4D97-AF65-F5344CB8AC3E}">
        <p14:creationId xmlns:p14="http://schemas.microsoft.com/office/powerpoint/2010/main" val="3506558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a:t>The Lifecycle of a JSP Page</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4114800" cy="4525963"/>
          </a:xfrm>
        </p:spPr>
        <p:txBody>
          <a:bodyPr>
            <a:normAutofit fontScale="70000" lnSpcReduction="20000"/>
          </a:bodyPr>
          <a:lstStyle/>
          <a:p>
            <a:r>
              <a:rPr lang="en-GB" dirty="0"/>
              <a:t>As depicted in the above diagram, JSP page is translated into Servlet by the help of JSP translator. The JSP translator is a part of the web server which is responsible for translating the JSP page into Servlet. After that, Servlet page is compiled by the compiler and gets converted into the class file. Moreover, all the processes that happen in Servlet are performed on JSP later like initialization, committing response to the browser and destroy.</a:t>
            </a:r>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4</a:t>
            </a:fld>
            <a:endParaRPr lang="en-US"/>
          </a:p>
        </p:txBody>
      </p:sp>
      <p:pic>
        <p:nvPicPr>
          <p:cNvPr id="1028" name="Picture 4" descr="How JSP is converted into Servlet">
            <a:extLst>
              <a:ext uri="{FF2B5EF4-FFF2-40B4-BE49-F238E27FC236}">
                <a16:creationId xmlns:a16="http://schemas.microsoft.com/office/drawing/2014/main" id="{2A412413-ACC0-3F46-B400-3198AC7D28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1695" y="1752600"/>
            <a:ext cx="4632305" cy="3638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1172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a:t>Creating a simple JSP Page</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8229600" cy="4525963"/>
          </a:xfrm>
        </p:spPr>
        <p:txBody>
          <a:bodyPr>
            <a:normAutofit/>
          </a:bodyPr>
          <a:lstStyle/>
          <a:p>
            <a:r>
              <a:rPr lang="en-GB" dirty="0"/>
              <a:t>To create the first JSP page, write some HTML code as given below, and save it by .</a:t>
            </a:r>
            <a:r>
              <a:rPr lang="en-GB" dirty="0" err="1"/>
              <a:t>jsp</a:t>
            </a:r>
            <a:r>
              <a:rPr lang="en-GB" dirty="0"/>
              <a:t> extension. It will print </a:t>
            </a:r>
            <a:r>
              <a:rPr lang="en-GB" b="1" dirty="0"/>
              <a:t>10</a:t>
            </a:r>
            <a:r>
              <a:rPr lang="en-GB" dirty="0"/>
              <a:t> on the browser.</a:t>
            </a:r>
          </a:p>
          <a:p>
            <a:pPr marL="0" indent="0" algn="ctr">
              <a:buNone/>
            </a:pPr>
            <a:r>
              <a:rPr lang="en-GB" sz="2400" dirty="0"/>
              <a:t>&lt;html&gt;  </a:t>
            </a:r>
          </a:p>
          <a:p>
            <a:pPr marL="0" indent="0" algn="ctr">
              <a:buNone/>
            </a:pPr>
            <a:r>
              <a:rPr lang="en-GB" sz="2400" dirty="0"/>
              <a:t>&lt;body&gt;  </a:t>
            </a:r>
          </a:p>
          <a:p>
            <a:pPr marL="0" indent="0" algn="ctr">
              <a:buNone/>
            </a:pPr>
            <a:r>
              <a:rPr lang="en-GB" sz="2400" dirty="0"/>
              <a:t>&lt;% </a:t>
            </a:r>
            <a:r>
              <a:rPr lang="en-GB" sz="2400" dirty="0" err="1"/>
              <a:t>out.print</a:t>
            </a:r>
            <a:r>
              <a:rPr lang="en-GB" sz="2400" dirty="0"/>
              <a:t>(2*5); %&gt;  </a:t>
            </a:r>
          </a:p>
          <a:p>
            <a:pPr marL="0" indent="0" algn="ctr">
              <a:buNone/>
            </a:pPr>
            <a:r>
              <a:rPr lang="en-GB" sz="2400" dirty="0"/>
              <a:t>&lt;/body&gt;  </a:t>
            </a:r>
          </a:p>
          <a:p>
            <a:pPr marL="0" indent="0" algn="ctr">
              <a:buNone/>
            </a:pPr>
            <a:r>
              <a:rPr lang="en-GB" sz="2400" dirty="0"/>
              <a:t>&lt;/html&gt;  </a:t>
            </a:r>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27612671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a:t>The Directory structure of JSP</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3972642" cy="4525963"/>
          </a:xfrm>
        </p:spPr>
        <p:txBody>
          <a:bodyPr>
            <a:normAutofit/>
          </a:bodyPr>
          <a:lstStyle/>
          <a:p>
            <a:r>
              <a:rPr lang="en-GB" dirty="0"/>
              <a:t>The directory structure of JSP page is same as Servlet. We contain the JSP page outside the WEB-INF folder or in any directory.</a:t>
            </a:r>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6</a:t>
            </a:fld>
            <a:endParaRPr lang="en-US"/>
          </a:p>
        </p:txBody>
      </p:sp>
      <p:pic>
        <p:nvPicPr>
          <p:cNvPr id="3074" name="Picture 2" descr="The directory structure of JSP">
            <a:extLst>
              <a:ext uri="{FF2B5EF4-FFF2-40B4-BE49-F238E27FC236}">
                <a16:creationId xmlns:a16="http://schemas.microsoft.com/office/drawing/2014/main" id="{84101D49-C06E-8E4D-B0E5-B5087C59878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29842" y="1417638"/>
            <a:ext cx="4711700" cy="4483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00494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a:t>JSP Scripting elements</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8229600" cy="4525963"/>
          </a:xfrm>
        </p:spPr>
        <p:txBody>
          <a:bodyPr>
            <a:normAutofit/>
          </a:bodyPr>
          <a:lstStyle/>
          <a:p>
            <a:r>
              <a:rPr lang="en-GB" dirty="0"/>
              <a:t>The scripting elements provides the ability to insert java code inside the </a:t>
            </a:r>
            <a:r>
              <a:rPr lang="en-GB" dirty="0" err="1"/>
              <a:t>jsp</a:t>
            </a:r>
            <a:r>
              <a:rPr lang="en-GB" dirty="0"/>
              <a:t>. There are three types of scripting elements:</a:t>
            </a:r>
          </a:p>
          <a:p>
            <a:pPr lvl="1"/>
            <a:r>
              <a:rPr lang="en-GB" dirty="0" err="1"/>
              <a:t>scriptlet</a:t>
            </a:r>
            <a:r>
              <a:rPr lang="en-GB" dirty="0"/>
              <a:t> tag</a:t>
            </a:r>
          </a:p>
          <a:p>
            <a:pPr lvl="1"/>
            <a:r>
              <a:rPr lang="en-GB" dirty="0"/>
              <a:t>expression tag</a:t>
            </a:r>
          </a:p>
          <a:p>
            <a:pPr lvl="1"/>
            <a:r>
              <a:rPr lang="en-GB" dirty="0"/>
              <a:t>declaration tag</a:t>
            </a:r>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728581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a:t>JSP </a:t>
            </a:r>
            <a:r>
              <a:rPr lang="en-GB" b="1" dirty="0" err="1"/>
              <a:t>scriptlet</a:t>
            </a:r>
            <a:r>
              <a:rPr lang="en-GB" b="1" dirty="0"/>
              <a:t> tag</a:t>
            </a:r>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8229600" cy="4525963"/>
          </a:xfrm>
        </p:spPr>
        <p:txBody>
          <a:bodyPr>
            <a:normAutofit/>
          </a:bodyPr>
          <a:lstStyle/>
          <a:p>
            <a:r>
              <a:rPr lang="en-GB" dirty="0"/>
              <a:t>A </a:t>
            </a:r>
            <a:r>
              <a:rPr lang="en-GB" dirty="0" err="1"/>
              <a:t>scriptlet</a:t>
            </a:r>
            <a:r>
              <a:rPr lang="en-GB" dirty="0"/>
              <a:t> tag is used to execute java source code in JSP. Syntax is as follows:</a:t>
            </a:r>
          </a:p>
          <a:p>
            <a:pPr lvl="1"/>
            <a:r>
              <a:rPr lang="en-GB" dirty="0"/>
              <a:t>&lt;%  java source code %&gt;  </a:t>
            </a:r>
          </a:p>
          <a:p>
            <a:r>
              <a:rPr lang="en-GB" b="1" dirty="0"/>
              <a:t>Example of JSP </a:t>
            </a:r>
            <a:r>
              <a:rPr lang="en-GB" b="1" dirty="0" err="1"/>
              <a:t>scriptlet</a:t>
            </a:r>
            <a:r>
              <a:rPr lang="en-GB" b="1" dirty="0"/>
              <a:t> tag</a:t>
            </a:r>
          </a:p>
          <a:p>
            <a:pPr lvl="1"/>
            <a:r>
              <a:rPr lang="en-GB" dirty="0"/>
              <a:t>In this example, we have created two files </a:t>
            </a:r>
            <a:r>
              <a:rPr lang="en-GB" dirty="0" err="1"/>
              <a:t>index.html</a:t>
            </a:r>
            <a:r>
              <a:rPr lang="en-GB" dirty="0"/>
              <a:t> and </a:t>
            </a:r>
            <a:r>
              <a:rPr lang="en-GB" dirty="0" err="1"/>
              <a:t>welcome.jsp</a:t>
            </a:r>
            <a:r>
              <a:rPr lang="en-GB" dirty="0"/>
              <a:t>. The </a:t>
            </a:r>
            <a:r>
              <a:rPr lang="en-GB" dirty="0" err="1"/>
              <a:t>index.html</a:t>
            </a:r>
            <a:r>
              <a:rPr lang="en-GB" dirty="0"/>
              <a:t> file gets the username from the user and the </a:t>
            </a:r>
            <a:r>
              <a:rPr lang="en-GB" dirty="0" err="1"/>
              <a:t>welcome.jsp</a:t>
            </a:r>
            <a:r>
              <a:rPr lang="en-GB" dirty="0"/>
              <a:t> file prints the username with the welcome message.</a:t>
            </a:r>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1547970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306C7-8986-3448-BC67-B5319A98067D}"/>
              </a:ext>
            </a:extLst>
          </p:cNvPr>
          <p:cNvSpPr>
            <a:spLocks noGrp="1"/>
          </p:cNvSpPr>
          <p:nvPr>
            <p:ph type="title"/>
          </p:nvPr>
        </p:nvSpPr>
        <p:spPr/>
        <p:txBody>
          <a:bodyPr/>
          <a:lstStyle/>
          <a:p>
            <a:r>
              <a:rPr lang="en-GB" b="1" dirty="0" err="1"/>
              <a:t>Index.html</a:t>
            </a:r>
            <a:endParaRPr lang="en-GB" b="1" dirty="0"/>
          </a:p>
        </p:txBody>
      </p:sp>
      <p:sp>
        <p:nvSpPr>
          <p:cNvPr id="3" name="Content Placeholder 2">
            <a:extLst>
              <a:ext uri="{FF2B5EF4-FFF2-40B4-BE49-F238E27FC236}">
                <a16:creationId xmlns:a16="http://schemas.microsoft.com/office/drawing/2014/main" id="{72A91B54-B22B-2B4B-97FE-026C20C29C2D}"/>
              </a:ext>
            </a:extLst>
          </p:cNvPr>
          <p:cNvSpPr>
            <a:spLocks noGrp="1"/>
          </p:cNvSpPr>
          <p:nvPr>
            <p:ph idx="1"/>
          </p:nvPr>
        </p:nvSpPr>
        <p:spPr>
          <a:xfrm>
            <a:off x="457200" y="1600200"/>
            <a:ext cx="8229600" cy="4525963"/>
          </a:xfrm>
        </p:spPr>
        <p:txBody>
          <a:bodyPr>
            <a:normAutofit lnSpcReduction="10000"/>
          </a:bodyPr>
          <a:lstStyle/>
          <a:p>
            <a:pPr marL="0" indent="0">
              <a:buNone/>
            </a:pPr>
            <a:r>
              <a:rPr lang="en-GB" dirty="0"/>
              <a:t>&lt;html&gt;  </a:t>
            </a:r>
          </a:p>
          <a:p>
            <a:pPr marL="0" indent="0">
              <a:buNone/>
            </a:pPr>
            <a:r>
              <a:rPr lang="en-GB" dirty="0"/>
              <a:t>&lt;body&gt;  </a:t>
            </a:r>
          </a:p>
          <a:p>
            <a:pPr marL="0" indent="0">
              <a:buNone/>
            </a:pPr>
            <a:r>
              <a:rPr lang="en-GB" dirty="0"/>
              <a:t>&lt;form action="</a:t>
            </a:r>
            <a:r>
              <a:rPr lang="en-GB" dirty="0" err="1"/>
              <a:t>welcome.jsp</a:t>
            </a:r>
            <a:r>
              <a:rPr lang="en-GB" dirty="0"/>
              <a:t>"&gt;  </a:t>
            </a:r>
          </a:p>
          <a:p>
            <a:pPr marL="0" indent="0">
              <a:buNone/>
            </a:pPr>
            <a:r>
              <a:rPr lang="en-GB" dirty="0"/>
              <a:t>&lt;input type="text" name="</a:t>
            </a:r>
            <a:r>
              <a:rPr lang="en-GB" dirty="0" err="1"/>
              <a:t>uname</a:t>
            </a:r>
            <a:r>
              <a:rPr lang="en-GB" dirty="0"/>
              <a:t>"&gt;  </a:t>
            </a:r>
          </a:p>
          <a:p>
            <a:pPr marL="0" indent="0">
              <a:buNone/>
            </a:pPr>
            <a:r>
              <a:rPr lang="en-GB" dirty="0"/>
              <a:t>&lt;input type="submit" value="go"&gt;&lt;</a:t>
            </a:r>
            <a:r>
              <a:rPr lang="en-GB" dirty="0" err="1"/>
              <a:t>br</a:t>
            </a:r>
            <a:r>
              <a:rPr lang="en-GB" dirty="0"/>
              <a:t>/&gt;  </a:t>
            </a:r>
          </a:p>
          <a:p>
            <a:pPr marL="0" indent="0">
              <a:buNone/>
            </a:pPr>
            <a:r>
              <a:rPr lang="en-GB" dirty="0"/>
              <a:t>&lt;/form&gt;  </a:t>
            </a:r>
          </a:p>
          <a:p>
            <a:pPr marL="0" indent="0">
              <a:buNone/>
            </a:pPr>
            <a:r>
              <a:rPr lang="en-GB" dirty="0"/>
              <a:t>&lt;/body&gt;  </a:t>
            </a:r>
          </a:p>
          <a:p>
            <a:pPr marL="0" indent="0">
              <a:buNone/>
            </a:pPr>
            <a:r>
              <a:rPr lang="en-GB" dirty="0"/>
              <a:t>&lt;/html&gt;</a:t>
            </a:r>
          </a:p>
        </p:txBody>
      </p:sp>
      <p:sp>
        <p:nvSpPr>
          <p:cNvPr id="4" name="Date Placeholder 3">
            <a:extLst>
              <a:ext uri="{FF2B5EF4-FFF2-40B4-BE49-F238E27FC236}">
                <a16:creationId xmlns:a16="http://schemas.microsoft.com/office/drawing/2014/main" id="{248B42D4-C718-6340-9840-148DE5095B1B}"/>
              </a:ext>
            </a:extLst>
          </p:cNvPr>
          <p:cNvSpPr>
            <a:spLocks noGrp="1"/>
          </p:cNvSpPr>
          <p:nvPr>
            <p:ph type="dt" sz="half" idx="10"/>
          </p:nvPr>
        </p:nvSpPr>
        <p:spPr/>
        <p:txBody>
          <a:bodyPr/>
          <a:lstStyle/>
          <a:p>
            <a:fld id="{F2C0BE9E-7442-DD47-901A-60415DB8007F}" type="datetime2">
              <a:rPr lang="en-US" smtClean="0"/>
              <a:t>Wednesday, November 10, 2021</a:t>
            </a:fld>
            <a:endParaRPr lang="en-US"/>
          </a:p>
        </p:txBody>
      </p:sp>
      <p:sp>
        <p:nvSpPr>
          <p:cNvPr id="5" name="Slide Number Placeholder 4">
            <a:extLst>
              <a:ext uri="{FF2B5EF4-FFF2-40B4-BE49-F238E27FC236}">
                <a16:creationId xmlns:a16="http://schemas.microsoft.com/office/drawing/2014/main" id="{40E01BCF-83C4-D14D-BE98-4F5F91583D2B}"/>
              </a:ext>
            </a:extLst>
          </p:cNvPr>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26796935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6971</TotalTime>
  <Words>916</Words>
  <Application>Microsoft Macintosh PowerPoint</Application>
  <PresentationFormat>On-screen Show (4:3)</PresentationFormat>
  <Paragraphs>122</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Enterprise Application Development With Java EE</vt:lpstr>
      <vt:lpstr>Java Server Pages</vt:lpstr>
      <vt:lpstr>Advantages of JSP over Servlet</vt:lpstr>
      <vt:lpstr>The Lifecycle of a JSP Page</vt:lpstr>
      <vt:lpstr>Creating a simple JSP Page</vt:lpstr>
      <vt:lpstr>The Directory structure of JSP</vt:lpstr>
      <vt:lpstr>JSP Scripting elements</vt:lpstr>
      <vt:lpstr>JSP scriptlet tag</vt:lpstr>
      <vt:lpstr>Index.html</vt:lpstr>
      <vt:lpstr>welcome.jsp</vt:lpstr>
      <vt:lpstr>JSP expression tag</vt:lpstr>
      <vt:lpstr>JSP Declaration Tag</vt:lpstr>
      <vt:lpstr>JSP Declaration Tag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Advanced Analysis of Algorithms</dc:title>
  <dc:creator>Genius Computers</dc:creator>
  <cp:lastModifiedBy>Qaiser Abbas</cp:lastModifiedBy>
  <cp:revision>629</cp:revision>
  <dcterms:created xsi:type="dcterms:W3CDTF">2006-08-16T00:00:00Z</dcterms:created>
  <dcterms:modified xsi:type="dcterms:W3CDTF">2021-11-10T16:21:21Z</dcterms:modified>
</cp:coreProperties>
</file>