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80"/>
    <p:restoredTop sz="94653" autoAdjust="0"/>
  </p:normalViewPr>
  <p:slideViewPr>
    <p:cSldViewPr>
      <p:cViewPr varScale="1">
        <p:scale>
          <a:sx n="87" d="100"/>
          <a:sy n="87" d="100"/>
        </p:scale>
        <p:origin x="680"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10/31/21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10/31/21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Sunday, October 31,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Sunday, October 31,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Sunday, October 31,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Sunday, October 31,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Sunday, October 31,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Sunday, October 31,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ev.mysql.com/downloads/connector/j/" TargetMode="External"/><Relationship Id="rId2" Type="http://schemas.openxmlformats.org/officeDocument/2006/relationships/hyperlink" Target="https://dev.mysql.com/downloads/mysq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Sunday, October 31,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99F97-E4ED-114F-8F49-D1B22E39275B}"/>
              </a:ext>
            </a:extLst>
          </p:cNvPr>
          <p:cNvSpPr>
            <a:spLocks noGrp="1"/>
          </p:cNvSpPr>
          <p:nvPr>
            <p:ph type="title"/>
          </p:nvPr>
        </p:nvSpPr>
        <p:spPr/>
        <p:txBody>
          <a:bodyPr>
            <a:normAutofit/>
          </a:bodyPr>
          <a:lstStyle/>
          <a:p>
            <a:r>
              <a:rPr lang="en-GB" b="1" dirty="0"/>
              <a:t>Why Should We Use JDBC</a:t>
            </a:r>
            <a:endParaRPr lang="en-PK" dirty="0"/>
          </a:p>
        </p:txBody>
      </p:sp>
      <p:sp>
        <p:nvSpPr>
          <p:cNvPr id="3" name="Content Placeholder 2">
            <a:extLst>
              <a:ext uri="{FF2B5EF4-FFF2-40B4-BE49-F238E27FC236}">
                <a16:creationId xmlns:a16="http://schemas.microsoft.com/office/drawing/2014/main" id="{1D4697D5-5B68-0E4E-9030-12785A4A30BC}"/>
              </a:ext>
            </a:extLst>
          </p:cNvPr>
          <p:cNvSpPr>
            <a:spLocks noGrp="1"/>
          </p:cNvSpPr>
          <p:nvPr>
            <p:ph idx="1"/>
          </p:nvPr>
        </p:nvSpPr>
        <p:spPr/>
        <p:txBody>
          <a:bodyPr>
            <a:normAutofit fontScale="85000" lnSpcReduction="10000"/>
          </a:bodyPr>
          <a:lstStyle/>
          <a:p>
            <a:r>
              <a:rPr lang="en-GB" dirty="0"/>
              <a:t>Before JDBC, ODBC API was the database API to connect and execute the query with the database. But, ODBC API uses ODBC driver which is written in C language (i.e. platform dependent and unsecured). That is why Java has defined its own API (JDBC API) that uses JDBC drivers (written in Java language).</a:t>
            </a:r>
          </a:p>
          <a:p>
            <a:r>
              <a:rPr lang="en-GB" dirty="0"/>
              <a:t>We can use JDBC API to handle database using Java program and can perform the following activities:</a:t>
            </a:r>
          </a:p>
          <a:p>
            <a:pPr lvl="1"/>
            <a:r>
              <a:rPr lang="en-GB" dirty="0"/>
              <a:t>Connect to the database</a:t>
            </a:r>
          </a:p>
          <a:p>
            <a:pPr lvl="1"/>
            <a:r>
              <a:rPr lang="en-GB" dirty="0"/>
              <a:t>Execute queries and update statements to the database</a:t>
            </a:r>
          </a:p>
          <a:p>
            <a:pPr lvl="1"/>
            <a:r>
              <a:rPr lang="en-GB" dirty="0"/>
              <a:t>Retrieve the result received from the database.</a:t>
            </a:r>
          </a:p>
          <a:p>
            <a:endParaRPr lang="en-PK" dirty="0"/>
          </a:p>
        </p:txBody>
      </p:sp>
      <p:sp>
        <p:nvSpPr>
          <p:cNvPr id="4" name="Date Placeholder 3">
            <a:extLst>
              <a:ext uri="{FF2B5EF4-FFF2-40B4-BE49-F238E27FC236}">
                <a16:creationId xmlns:a16="http://schemas.microsoft.com/office/drawing/2014/main" id="{6B4A8D0E-FAC5-4A49-A43E-C13EFE2E6832}"/>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FC582C6D-CCD0-6E40-9598-13BF3303A62D}"/>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18189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D2CB8-48B5-AA4F-91FB-2F65AE20E555}"/>
              </a:ext>
            </a:extLst>
          </p:cNvPr>
          <p:cNvSpPr>
            <a:spLocks noGrp="1"/>
          </p:cNvSpPr>
          <p:nvPr>
            <p:ph type="title"/>
          </p:nvPr>
        </p:nvSpPr>
        <p:spPr/>
        <p:txBody>
          <a:bodyPr/>
          <a:lstStyle/>
          <a:p>
            <a:r>
              <a:rPr lang="en-GB" b="1" dirty="0"/>
              <a:t>Do You Know?</a:t>
            </a:r>
            <a:endParaRPr lang="en-PK" b="1" dirty="0"/>
          </a:p>
        </p:txBody>
      </p:sp>
      <p:sp>
        <p:nvSpPr>
          <p:cNvPr id="3" name="Content Placeholder 2">
            <a:extLst>
              <a:ext uri="{FF2B5EF4-FFF2-40B4-BE49-F238E27FC236}">
                <a16:creationId xmlns:a16="http://schemas.microsoft.com/office/drawing/2014/main" id="{0011D3FA-DD29-E047-9A27-2BF346085599}"/>
              </a:ext>
            </a:extLst>
          </p:cNvPr>
          <p:cNvSpPr>
            <a:spLocks noGrp="1"/>
          </p:cNvSpPr>
          <p:nvPr>
            <p:ph idx="1"/>
          </p:nvPr>
        </p:nvSpPr>
        <p:spPr/>
        <p:txBody>
          <a:bodyPr>
            <a:normAutofit fontScale="92500" lnSpcReduction="20000"/>
          </a:bodyPr>
          <a:lstStyle/>
          <a:p>
            <a:r>
              <a:rPr lang="en-GB" dirty="0"/>
              <a:t>How to connect Java application with Oracle and </a:t>
            </a:r>
            <a:r>
              <a:rPr lang="en-GB" dirty="0" err="1"/>
              <a:t>Mysql</a:t>
            </a:r>
            <a:r>
              <a:rPr lang="en-GB" dirty="0"/>
              <a:t> database using JDBC?</a:t>
            </a:r>
          </a:p>
          <a:p>
            <a:r>
              <a:rPr lang="en-GB" dirty="0"/>
              <a:t>What is the difference between Statement and </a:t>
            </a:r>
            <a:r>
              <a:rPr lang="en-GB" dirty="0" err="1"/>
              <a:t>PreparedStatement</a:t>
            </a:r>
            <a:r>
              <a:rPr lang="en-GB" dirty="0"/>
              <a:t> interface?</a:t>
            </a:r>
          </a:p>
          <a:p>
            <a:r>
              <a:rPr lang="en-GB" dirty="0"/>
              <a:t>How to print total numbers of tables and views of a database using JDBC?</a:t>
            </a:r>
          </a:p>
          <a:p>
            <a:r>
              <a:rPr lang="en-GB" dirty="0"/>
              <a:t>How to store and retrieve images from Oracle database using JDBC?</a:t>
            </a:r>
          </a:p>
          <a:p>
            <a:r>
              <a:rPr lang="en-GB" dirty="0"/>
              <a:t>How to store and retrieve files from Oracle database using JDBC?</a:t>
            </a:r>
          </a:p>
        </p:txBody>
      </p:sp>
      <p:sp>
        <p:nvSpPr>
          <p:cNvPr id="4" name="Date Placeholder 3">
            <a:extLst>
              <a:ext uri="{FF2B5EF4-FFF2-40B4-BE49-F238E27FC236}">
                <a16:creationId xmlns:a16="http://schemas.microsoft.com/office/drawing/2014/main" id="{9C74C099-69D7-6541-99BB-A1169802ED1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73E2E65C-92A8-9E4E-B2CE-4B35B4F6E5D3}"/>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573337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BF74E-ABD7-0949-9D45-9432EBA02FD6}"/>
              </a:ext>
            </a:extLst>
          </p:cNvPr>
          <p:cNvSpPr>
            <a:spLocks noGrp="1"/>
          </p:cNvSpPr>
          <p:nvPr>
            <p:ph type="title"/>
          </p:nvPr>
        </p:nvSpPr>
        <p:spPr/>
        <p:txBody>
          <a:bodyPr>
            <a:normAutofit/>
          </a:bodyPr>
          <a:lstStyle/>
          <a:p>
            <a:r>
              <a:rPr lang="en-GB" b="1" dirty="0"/>
              <a:t>What is API</a:t>
            </a:r>
            <a:endParaRPr lang="en-PK" dirty="0"/>
          </a:p>
        </p:txBody>
      </p:sp>
      <p:sp>
        <p:nvSpPr>
          <p:cNvPr id="3" name="Content Placeholder 2">
            <a:extLst>
              <a:ext uri="{FF2B5EF4-FFF2-40B4-BE49-F238E27FC236}">
                <a16:creationId xmlns:a16="http://schemas.microsoft.com/office/drawing/2014/main" id="{DC12C4E9-B776-ED4A-A43D-957D2309AC73}"/>
              </a:ext>
            </a:extLst>
          </p:cNvPr>
          <p:cNvSpPr>
            <a:spLocks noGrp="1"/>
          </p:cNvSpPr>
          <p:nvPr>
            <p:ph idx="1"/>
          </p:nvPr>
        </p:nvSpPr>
        <p:spPr/>
        <p:txBody>
          <a:bodyPr/>
          <a:lstStyle/>
          <a:p>
            <a:r>
              <a:rPr lang="en-GB" dirty="0"/>
              <a:t>API (Application programming interface) is a document that contains a description of all the features of a product or software. It represents classes and interfaces that software programs can follow to communicate with each other. An API can be created for applications, libraries, operating systems, etc. </a:t>
            </a:r>
            <a:endParaRPr lang="en-PK" dirty="0"/>
          </a:p>
        </p:txBody>
      </p:sp>
      <p:sp>
        <p:nvSpPr>
          <p:cNvPr id="4" name="Date Placeholder 3">
            <a:extLst>
              <a:ext uri="{FF2B5EF4-FFF2-40B4-BE49-F238E27FC236}">
                <a16:creationId xmlns:a16="http://schemas.microsoft.com/office/drawing/2014/main" id="{4DB3EB65-23AC-8B44-8AAE-AE86B09A0C56}"/>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7D97D6A6-8BCD-334E-8ED9-15D72C2BAB31}"/>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430552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9A016-B704-E84F-891D-131480D4BBD8}"/>
              </a:ext>
            </a:extLst>
          </p:cNvPr>
          <p:cNvSpPr>
            <a:spLocks noGrp="1"/>
          </p:cNvSpPr>
          <p:nvPr>
            <p:ph type="title"/>
          </p:nvPr>
        </p:nvSpPr>
        <p:spPr/>
        <p:txBody>
          <a:bodyPr>
            <a:normAutofit fontScale="90000"/>
          </a:bodyPr>
          <a:lstStyle/>
          <a:p>
            <a:r>
              <a:rPr lang="en-GB" b="1" dirty="0"/>
              <a:t>Java Database Connectivity with 5 Steps</a:t>
            </a:r>
            <a:endParaRPr lang="en-PK" dirty="0"/>
          </a:p>
        </p:txBody>
      </p:sp>
      <p:sp>
        <p:nvSpPr>
          <p:cNvPr id="3" name="Content Placeholder 2">
            <a:extLst>
              <a:ext uri="{FF2B5EF4-FFF2-40B4-BE49-F238E27FC236}">
                <a16:creationId xmlns:a16="http://schemas.microsoft.com/office/drawing/2014/main" id="{7F3BF027-C646-B940-907D-0448E00DE00F}"/>
              </a:ext>
            </a:extLst>
          </p:cNvPr>
          <p:cNvSpPr>
            <a:spLocks noGrp="1"/>
          </p:cNvSpPr>
          <p:nvPr>
            <p:ph idx="1"/>
          </p:nvPr>
        </p:nvSpPr>
        <p:spPr/>
        <p:txBody>
          <a:bodyPr/>
          <a:lstStyle/>
          <a:p>
            <a:r>
              <a:rPr lang="en-GB" dirty="0"/>
              <a:t>There are 5 steps to connect any java application with the database using JDBC. </a:t>
            </a:r>
          </a:p>
          <a:p>
            <a:pPr marL="971550" lvl="1" indent="-514350">
              <a:buFont typeface="+mj-lt"/>
              <a:buAutoNum type="arabicPeriod"/>
            </a:pPr>
            <a:r>
              <a:rPr lang="en-GB" dirty="0"/>
              <a:t>Register the Driver class</a:t>
            </a:r>
          </a:p>
          <a:p>
            <a:pPr marL="971550" lvl="1" indent="-514350">
              <a:buFont typeface="+mj-lt"/>
              <a:buAutoNum type="arabicPeriod"/>
            </a:pPr>
            <a:r>
              <a:rPr lang="en-GB" dirty="0"/>
              <a:t>Create connection</a:t>
            </a:r>
          </a:p>
          <a:p>
            <a:pPr marL="971550" lvl="1" indent="-514350">
              <a:buFont typeface="+mj-lt"/>
              <a:buAutoNum type="arabicPeriod"/>
            </a:pPr>
            <a:r>
              <a:rPr lang="en-GB" dirty="0"/>
              <a:t>Create statement</a:t>
            </a:r>
          </a:p>
          <a:p>
            <a:pPr marL="971550" lvl="1" indent="-514350">
              <a:buFont typeface="+mj-lt"/>
              <a:buAutoNum type="arabicPeriod"/>
            </a:pPr>
            <a:r>
              <a:rPr lang="en-GB" dirty="0"/>
              <a:t>Execute queries</a:t>
            </a:r>
          </a:p>
          <a:p>
            <a:pPr marL="971550" lvl="1" indent="-514350">
              <a:buFont typeface="+mj-lt"/>
              <a:buAutoNum type="arabicPeriod"/>
            </a:pPr>
            <a:r>
              <a:rPr lang="en-GB" dirty="0"/>
              <a:t>Close connection</a:t>
            </a:r>
          </a:p>
        </p:txBody>
      </p:sp>
      <p:sp>
        <p:nvSpPr>
          <p:cNvPr id="4" name="Date Placeholder 3">
            <a:extLst>
              <a:ext uri="{FF2B5EF4-FFF2-40B4-BE49-F238E27FC236}">
                <a16:creationId xmlns:a16="http://schemas.microsoft.com/office/drawing/2014/main" id="{7D5ACBD9-EB82-7047-9E61-72BE17803CA8}"/>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9A787741-442E-8C4E-B8E5-1BBABBE73364}"/>
              </a:ext>
            </a:extLst>
          </p:cNvPr>
          <p:cNvSpPr>
            <a:spLocks noGrp="1"/>
          </p:cNvSpPr>
          <p:nvPr>
            <p:ph type="sldNum" sz="quarter" idx="12"/>
          </p:nvPr>
        </p:nvSpPr>
        <p:spPr/>
        <p:txBody>
          <a:bodyPr/>
          <a:lstStyle/>
          <a:p>
            <a:fld id="{B6F15528-21DE-4FAA-801E-634DDDAF4B2B}" type="slidenum">
              <a:rPr lang="en-US" smtClean="0"/>
              <a:pPr/>
              <a:t>13</a:t>
            </a:fld>
            <a:endParaRPr lang="en-US"/>
          </a:p>
        </p:txBody>
      </p:sp>
      <p:pic>
        <p:nvPicPr>
          <p:cNvPr id="10242" name="Picture 2" descr="Java Database Connectivity Steps">
            <a:extLst>
              <a:ext uri="{FF2B5EF4-FFF2-40B4-BE49-F238E27FC236}">
                <a16:creationId xmlns:a16="http://schemas.microsoft.com/office/drawing/2014/main" id="{15A95C57-4BB6-CE47-9BCA-15350D0068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065463"/>
            <a:ext cx="3014559" cy="306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5604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5BDC2-F0AB-0B4A-B4E7-D16C4BCDB548}"/>
              </a:ext>
            </a:extLst>
          </p:cNvPr>
          <p:cNvSpPr>
            <a:spLocks noGrp="1"/>
          </p:cNvSpPr>
          <p:nvPr>
            <p:ph type="title"/>
          </p:nvPr>
        </p:nvSpPr>
        <p:spPr/>
        <p:txBody>
          <a:bodyPr>
            <a:normAutofit/>
          </a:bodyPr>
          <a:lstStyle/>
          <a:p>
            <a:r>
              <a:rPr lang="en-GB" b="1" dirty="0"/>
              <a:t>1) Register the driver class</a:t>
            </a:r>
            <a:endParaRPr lang="en-PK" dirty="0"/>
          </a:p>
        </p:txBody>
      </p:sp>
      <p:sp>
        <p:nvSpPr>
          <p:cNvPr id="3" name="Content Placeholder 2">
            <a:extLst>
              <a:ext uri="{FF2B5EF4-FFF2-40B4-BE49-F238E27FC236}">
                <a16:creationId xmlns:a16="http://schemas.microsoft.com/office/drawing/2014/main" id="{59E65127-FE00-1E41-9811-88C69F6D7179}"/>
              </a:ext>
            </a:extLst>
          </p:cNvPr>
          <p:cNvSpPr>
            <a:spLocks noGrp="1"/>
          </p:cNvSpPr>
          <p:nvPr>
            <p:ph idx="1"/>
          </p:nvPr>
        </p:nvSpPr>
        <p:spPr/>
        <p:txBody>
          <a:bodyPr>
            <a:normAutofit/>
          </a:bodyPr>
          <a:lstStyle/>
          <a:p>
            <a:r>
              <a:rPr lang="en-GB" sz="1800" dirty="0"/>
              <a:t>The </a:t>
            </a:r>
            <a:r>
              <a:rPr lang="en-GB" sz="1800" b="1" dirty="0" err="1"/>
              <a:t>forName</a:t>
            </a:r>
            <a:r>
              <a:rPr lang="en-GB" sz="1800" b="1" dirty="0"/>
              <a:t>()</a:t>
            </a:r>
            <a:r>
              <a:rPr lang="en-GB" sz="1800" dirty="0"/>
              <a:t> method of Class class is used to register the driver class. This method is used to dynamically load the driver class. </a:t>
            </a:r>
          </a:p>
          <a:p>
            <a:r>
              <a:rPr lang="en-GB" sz="1800" b="1" dirty="0"/>
              <a:t>Syntax of </a:t>
            </a:r>
            <a:r>
              <a:rPr lang="en-GB" sz="1800" b="1" dirty="0" err="1"/>
              <a:t>forName</a:t>
            </a:r>
            <a:r>
              <a:rPr lang="en-GB" sz="1800" b="1" dirty="0"/>
              <a:t>() method</a:t>
            </a:r>
          </a:p>
          <a:p>
            <a:pPr marL="457200" lvl="1" indent="0">
              <a:buNone/>
            </a:pPr>
            <a:r>
              <a:rPr lang="en-GB" sz="1800" dirty="0">
                <a:solidFill>
                  <a:schemeClr val="bg1"/>
                </a:solidFill>
                <a:highlight>
                  <a:srgbClr val="000080"/>
                </a:highlight>
              </a:rPr>
              <a:t>public static void </a:t>
            </a:r>
            <a:r>
              <a:rPr lang="en-GB" sz="1800" dirty="0" err="1">
                <a:solidFill>
                  <a:schemeClr val="bg1"/>
                </a:solidFill>
                <a:highlight>
                  <a:srgbClr val="000080"/>
                </a:highlight>
              </a:rPr>
              <a:t>forName</a:t>
            </a:r>
            <a:r>
              <a:rPr lang="en-GB" sz="1800" dirty="0">
                <a:solidFill>
                  <a:schemeClr val="bg1"/>
                </a:solidFill>
                <a:highlight>
                  <a:srgbClr val="000080"/>
                </a:highlight>
              </a:rPr>
              <a:t>(String </a:t>
            </a:r>
            <a:r>
              <a:rPr lang="en-GB" sz="1800" dirty="0" err="1">
                <a:solidFill>
                  <a:schemeClr val="bg1"/>
                </a:solidFill>
                <a:highlight>
                  <a:srgbClr val="000080"/>
                </a:highlight>
              </a:rPr>
              <a:t>className</a:t>
            </a:r>
            <a:r>
              <a:rPr lang="en-GB" sz="1800" dirty="0">
                <a:solidFill>
                  <a:schemeClr val="bg1"/>
                </a:solidFill>
                <a:highlight>
                  <a:srgbClr val="000080"/>
                </a:highlight>
              </a:rPr>
              <a:t>)throws </a:t>
            </a:r>
            <a:r>
              <a:rPr lang="en-GB" sz="1800" dirty="0" err="1">
                <a:solidFill>
                  <a:schemeClr val="bg1"/>
                </a:solidFill>
                <a:highlight>
                  <a:srgbClr val="000080"/>
                </a:highlight>
              </a:rPr>
              <a:t>ClassNotFoundException</a:t>
            </a:r>
            <a:r>
              <a:rPr lang="en-GB" sz="1800" dirty="0">
                <a:solidFill>
                  <a:schemeClr val="bg1"/>
                </a:solidFill>
                <a:highlight>
                  <a:srgbClr val="000080"/>
                </a:highlight>
              </a:rPr>
              <a:t>  </a:t>
            </a:r>
          </a:p>
          <a:p>
            <a:r>
              <a:rPr lang="en-GB" sz="1800" dirty="0"/>
              <a:t>Since JDBC 4.0, explicitly registering the driver is optional. We just need to put vender's Jar in the </a:t>
            </a:r>
            <a:r>
              <a:rPr lang="en-GB" sz="1800" dirty="0" err="1"/>
              <a:t>classpath</a:t>
            </a:r>
            <a:r>
              <a:rPr lang="en-GB" sz="1800" dirty="0"/>
              <a:t>, and then JDBC driver manager can detect and load the driver automatically. </a:t>
            </a:r>
          </a:p>
          <a:p>
            <a:r>
              <a:rPr lang="en-GB" sz="1800" b="1" dirty="0"/>
              <a:t>Example to register the </a:t>
            </a:r>
            <a:r>
              <a:rPr lang="en-GB" sz="1800" b="1" dirty="0" err="1"/>
              <a:t>OracleDriver</a:t>
            </a:r>
            <a:r>
              <a:rPr lang="en-GB" sz="1800" b="1" dirty="0"/>
              <a:t> class</a:t>
            </a:r>
          </a:p>
          <a:p>
            <a:pPr lvl="1"/>
            <a:r>
              <a:rPr lang="en-GB" sz="1400" dirty="0"/>
              <a:t>Here, Java program is loading oracle driver to </a:t>
            </a:r>
            <a:r>
              <a:rPr lang="en-GB" sz="1400" dirty="0" err="1"/>
              <a:t>esteblish</a:t>
            </a:r>
            <a:r>
              <a:rPr lang="en-GB" sz="1400" dirty="0"/>
              <a:t> database connection.</a:t>
            </a:r>
            <a:endParaRPr lang="en-GB" sz="1400" b="1" dirty="0"/>
          </a:p>
          <a:p>
            <a:pPr marL="800100" lvl="2" indent="0">
              <a:buNone/>
            </a:pPr>
            <a:r>
              <a:rPr lang="en-GB" sz="1400" dirty="0" err="1">
                <a:solidFill>
                  <a:schemeClr val="bg1"/>
                </a:solidFill>
                <a:highlight>
                  <a:srgbClr val="000080"/>
                </a:highlight>
              </a:rPr>
              <a:t>Class.forName</a:t>
            </a:r>
            <a:r>
              <a:rPr lang="en-GB" sz="1400" dirty="0">
                <a:solidFill>
                  <a:schemeClr val="bg1"/>
                </a:solidFill>
                <a:highlight>
                  <a:srgbClr val="000080"/>
                </a:highlight>
              </a:rPr>
              <a:t>("</a:t>
            </a:r>
            <a:r>
              <a:rPr lang="en-GB" sz="1400" dirty="0" err="1">
                <a:solidFill>
                  <a:schemeClr val="bg1"/>
                </a:solidFill>
                <a:highlight>
                  <a:srgbClr val="000080"/>
                </a:highlight>
              </a:rPr>
              <a:t>oracle.jdbc.driver.OracleDriver</a:t>
            </a:r>
            <a:r>
              <a:rPr lang="en-GB" sz="1400" dirty="0">
                <a:solidFill>
                  <a:schemeClr val="bg1"/>
                </a:solidFill>
                <a:highlight>
                  <a:srgbClr val="000080"/>
                </a:highlight>
              </a:rPr>
              <a:t>");  </a:t>
            </a:r>
          </a:p>
          <a:p>
            <a:endParaRPr lang="en-PK" sz="1800" dirty="0">
              <a:solidFill>
                <a:schemeClr val="bg1"/>
              </a:solidFill>
            </a:endParaRPr>
          </a:p>
        </p:txBody>
      </p:sp>
      <p:sp>
        <p:nvSpPr>
          <p:cNvPr id="4" name="Date Placeholder 3">
            <a:extLst>
              <a:ext uri="{FF2B5EF4-FFF2-40B4-BE49-F238E27FC236}">
                <a16:creationId xmlns:a16="http://schemas.microsoft.com/office/drawing/2014/main" id="{8750984F-6718-6D4E-9FB5-03AC481BC503}"/>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31F97D20-00D1-034E-BA1A-C4BEE65B7E6A}"/>
              </a:ext>
            </a:extLst>
          </p:cNvPr>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161037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3DFD2-1256-B143-B433-21165B599A2A}"/>
              </a:ext>
            </a:extLst>
          </p:cNvPr>
          <p:cNvSpPr>
            <a:spLocks noGrp="1"/>
          </p:cNvSpPr>
          <p:nvPr>
            <p:ph type="title"/>
          </p:nvPr>
        </p:nvSpPr>
        <p:spPr/>
        <p:txBody>
          <a:bodyPr>
            <a:normAutofit/>
          </a:bodyPr>
          <a:lstStyle/>
          <a:p>
            <a:r>
              <a:rPr lang="en-GB" b="1" dirty="0"/>
              <a:t>2) Create the connection object</a:t>
            </a:r>
            <a:endParaRPr lang="en-PK" dirty="0"/>
          </a:p>
        </p:txBody>
      </p:sp>
      <p:sp>
        <p:nvSpPr>
          <p:cNvPr id="3" name="Content Placeholder 2">
            <a:extLst>
              <a:ext uri="{FF2B5EF4-FFF2-40B4-BE49-F238E27FC236}">
                <a16:creationId xmlns:a16="http://schemas.microsoft.com/office/drawing/2014/main" id="{9AC8E491-9B25-854D-9EBA-9673B136EC88}"/>
              </a:ext>
            </a:extLst>
          </p:cNvPr>
          <p:cNvSpPr>
            <a:spLocks noGrp="1"/>
          </p:cNvSpPr>
          <p:nvPr>
            <p:ph idx="1"/>
          </p:nvPr>
        </p:nvSpPr>
        <p:spPr/>
        <p:txBody>
          <a:bodyPr>
            <a:normAutofit fontScale="92500" lnSpcReduction="20000"/>
          </a:bodyPr>
          <a:lstStyle/>
          <a:p>
            <a:r>
              <a:rPr lang="en-GB" dirty="0"/>
              <a:t>The </a:t>
            </a:r>
            <a:r>
              <a:rPr lang="en-GB" b="1" dirty="0" err="1"/>
              <a:t>getConnection</a:t>
            </a:r>
            <a:r>
              <a:rPr lang="en-GB" b="1" dirty="0"/>
              <a:t>()</a:t>
            </a:r>
            <a:r>
              <a:rPr lang="en-GB" dirty="0"/>
              <a:t> method of </a:t>
            </a:r>
            <a:r>
              <a:rPr lang="en-GB" dirty="0" err="1"/>
              <a:t>DriverManager</a:t>
            </a:r>
            <a:r>
              <a:rPr lang="en-GB" dirty="0"/>
              <a:t> class is used to establish connection with the database. </a:t>
            </a:r>
          </a:p>
          <a:p>
            <a:r>
              <a:rPr lang="en-GB" b="1" dirty="0"/>
              <a:t>Syntax of </a:t>
            </a:r>
            <a:r>
              <a:rPr lang="en-GB" b="1" dirty="0" err="1"/>
              <a:t>getConnection</a:t>
            </a:r>
            <a:r>
              <a:rPr lang="en-GB" b="1" dirty="0"/>
              <a:t>() method</a:t>
            </a:r>
          </a:p>
          <a:p>
            <a:pPr lvl="1"/>
            <a:r>
              <a:rPr lang="en-GB" sz="2100" dirty="0">
                <a:solidFill>
                  <a:schemeClr val="bg1"/>
                </a:solidFill>
                <a:highlight>
                  <a:srgbClr val="000080"/>
                </a:highlight>
              </a:rPr>
              <a:t>1) public static Connection </a:t>
            </a:r>
            <a:r>
              <a:rPr lang="en-GB" sz="2100" dirty="0" err="1">
                <a:solidFill>
                  <a:schemeClr val="bg1"/>
                </a:solidFill>
                <a:highlight>
                  <a:srgbClr val="000080"/>
                </a:highlight>
              </a:rPr>
              <a:t>getConnection</a:t>
            </a:r>
            <a:r>
              <a:rPr lang="en-GB" sz="2100" dirty="0">
                <a:solidFill>
                  <a:schemeClr val="bg1"/>
                </a:solidFill>
                <a:highlight>
                  <a:srgbClr val="000080"/>
                </a:highlight>
              </a:rPr>
              <a:t>(String </a:t>
            </a:r>
            <a:r>
              <a:rPr lang="en-GB" sz="2100" dirty="0" err="1">
                <a:solidFill>
                  <a:schemeClr val="bg1"/>
                </a:solidFill>
                <a:highlight>
                  <a:srgbClr val="000080"/>
                </a:highlight>
              </a:rPr>
              <a:t>url</a:t>
            </a:r>
            <a:r>
              <a:rPr lang="en-GB" sz="2100" dirty="0">
                <a:solidFill>
                  <a:schemeClr val="bg1"/>
                </a:solidFill>
                <a:highlight>
                  <a:srgbClr val="000080"/>
                </a:highlight>
              </a:rPr>
              <a:t>)throws </a:t>
            </a:r>
            <a:r>
              <a:rPr lang="en-GB" sz="2100" dirty="0" err="1">
                <a:solidFill>
                  <a:schemeClr val="bg1"/>
                </a:solidFill>
                <a:highlight>
                  <a:srgbClr val="000080"/>
                </a:highlight>
              </a:rPr>
              <a:t>SQLException</a:t>
            </a:r>
            <a:r>
              <a:rPr lang="en-GB" sz="2100" dirty="0">
                <a:solidFill>
                  <a:schemeClr val="bg1"/>
                </a:solidFill>
                <a:highlight>
                  <a:srgbClr val="000080"/>
                </a:highlight>
              </a:rPr>
              <a:t>  </a:t>
            </a:r>
          </a:p>
          <a:p>
            <a:pPr lvl="1"/>
            <a:r>
              <a:rPr lang="en-GB" sz="2100" dirty="0">
                <a:solidFill>
                  <a:schemeClr val="bg1"/>
                </a:solidFill>
                <a:highlight>
                  <a:srgbClr val="000080"/>
                </a:highlight>
              </a:rPr>
              <a:t>2) public static Connection </a:t>
            </a:r>
            <a:r>
              <a:rPr lang="en-GB" sz="2100" dirty="0" err="1">
                <a:solidFill>
                  <a:schemeClr val="bg1"/>
                </a:solidFill>
                <a:highlight>
                  <a:srgbClr val="000080"/>
                </a:highlight>
              </a:rPr>
              <a:t>getConnection</a:t>
            </a:r>
            <a:r>
              <a:rPr lang="en-GB" sz="2100" dirty="0">
                <a:solidFill>
                  <a:schemeClr val="bg1"/>
                </a:solidFill>
                <a:highlight>
                  <a:srgbClr val="000080"/>
                </a:highlight>
              </a:rPr>
              <a:t>(String </a:t>
            </a:r>
            <a:r>
              <a:rPr lang="en-GB" sz="2100" dirty="0" err="1">
                <a:solidFill>
                  <a:schemeClr val="bg1"/>
                </a:solidFill>
                <a:highlight>
                  <a:srgbClr val="000080"/>
                </a:highlight>
              </a:rPr>
              <a:t>url,String</a:t>
            </a:r>
            <a:r>
              <a:rPr lang="en-GB" sz="2100" dirty="0">
                <a:solidFill>
                  <a:schemeClr val="bg1"/>
                </a:solidFill>
                <a:highlight>
                  <a:srgbClr val="000080"/>
                </a:highlight>
              </a:rPr>
              <a:t> </a:t>
            </a:r>
            <a:r>
              <a:rPr lang="en-GB" sz="2100" dirty="0" err="1">
                <a:solidFill>
                  <a:schemeClr val="bg1"/>
                </a:solidFill>
                <a:highlight>
                  <a:srgbClr val="000080"/>
                </a:highlight>
              </a:rPr>
              <a:t>name,String</a:t>
            </a:r>
            <a:r>
              <a:rPr lang="en-GB" sz="2100" dirty="0">
                <a:solidFill>
                  <a:schemeClr val="bg1"/>
                </a:solidFill>
                <a:highlight>
                  <a:srgbClr val="000080"/>
                </a:highlight>
              </a:rPr>
              <a:t> password)  throws </a:t>
            </a:r>
            <a:r>
              <a:rPr lang="en-GB" sz="2100" dirty="0" err="1">
                <a:solidFill>
                  <a:schemeClr val="bg1"/>
                </a:solidFill>
                <a:highlight>
                  <a:srgbClr val="000080"/>
                </a:highlight>
              </a:rPr>
              <a:t>SQLException</a:t>
            </a:r>
            <a:r>
              <a:rPr lang="en-GB" sz="2100" dirty="0">
                <a:solidFill>
                  <a:schemeClr val="bg1"/>
                </a:solidFill>
                <a:highlight>
                  <a:srgbClr val="000080"/>
                </a:highlight>
              </a:rPr>
              <a:t> </a:t>
            </a:r>
            <a:r>
              <a:rPr lang="en-GB" dirty="0">
                <a:solidFill>
                  <a:schemeClr val="bg1"/>
                </a:solidFill>
              </a:rPr>
              <a:t> </a:t>
            </a:r>
          </a:p>
          <a:p>
            <a:r>
              <a:rPr lang="en-GB" b="1" dirty="0"/>
              <a:t>Example to establish connection with the Oracle database</a:t>
            </a:r>
          </a:p>
          <a:p>
            <a:pPr marL="457200" lvl="1" indent="0">
              <a:buNone/>
            </a:pPr>
            <a:r>
              <a:rPr lang="en-GB" dirty="0">
                <a:solidFill>
                  <a:schemeClr val="bg1"/>
                </a:solidFill>
                <a:highlight>
                  <a:srgbClr val="000080"/>
                </a:highlight>
              </a:rPr>
              <a:t>Connection con=</a:t>
            </a:r>
            <a:r>
              <a:rPr lang="en-GB" dirty="0" err="1">
                <a:solidFill>
                  <a:schemeClr val="bg1"/>
                </a:solidFill>
                <a:highlight>
                  <a:srgbClr val="000080"/>
                </a:highlight>
              </a:rPr>
              <a:t>DriverManager.getConnection</a:t>
            </a:r>
            <a:r>
              <a:rPr lang="en-GB" dirty="0">
                <a:solidFill>
                  <a:schemeClr val="bg1"/>
                </a:solidFill>
                <a:highlight>
                  <a:srgbClr val="000080"/>
                </a:highlight>
              </a:rPr>
              <a:t>(  "</a:t>
            </a:r>
            <a:r>
              <a:rPr lang="en-GB" dirty="0" err="1">
                <a:solidFill>
                  <a:schemeClr val="bg1"/>
                </a:solidFill>
                <a:highlight>
                  <a:srgbClr val="000080"/>
                </a:highlight>
              </a:rPr>
              <a:t>jdbc:oracle:thin</a:t>
            </a:r>
            <a:r>
              <a:rPr lang="en-GB" dirty="0">
                <a:solidFill>
                  <a:schemeClr val="bg1"/>
                </a:solidFill>
                <a:highlight>
                  <a:srgbClr val="000080"/>
                </a:highlight>
              </a:rPr>
              <a:t>:@localhost:1521:xe","system","password");  </a:t>
            </a:r>
          </a:p>
        </p:txBody>
      </p:sp>
      <p:sp>
        <p:nvSpPr>
          <p:cNvPr id="4" name="Date Placeholder 3">
            <a:extLst>
              <a:ext uri="{FF2B5EF4-FFF2-40B4-BE49-F238E27FC236}">
                <a16:creationId xmlns:a16="http://schemas.microsoft.com/office/drawing/2014/main" id="{21D42AE8-09A3-5340-9B08-3BFB479B2C85}"/>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1BAA2CB4-9EF0-D646-823C-BA1FD2C840CE}"/>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879972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B5F7D-ED40-4D44-8337-A06B4490C750}"/>
              </a:ext>
            </a:extLst>
          </p:cNvPr>
          <p:cNvSpPr>
            <a:spLocks noGrp="1"/>
          </p:cNvSpPr>
          <p:nvPr>
            <p:ph type="title"/>
          </p:nvPr>
        </p:nvSpPr>
        <p:spPr/>
        <p:txBody>
          <a:bodyPr>
            <a:normAutofit/>
          </a:bodyPr>
          <a:lstStyle/>
          <a:p>
            <a:r>
              <a:rPr lang="en-GB" b="1" dirty="0"/>
              <a:t>3) Create the Statement object</a:t>
            </a:r>
            <a:endParaRPr lang="en-PK" dirty="0"/>
          </a:p>
        </p:txBody>
      </p:sp>
      <p:sp>
        <p:nvSpPr>
          <p:cNvPr id="3" name="Content Placeholder 2">
            <a:extLst>
              <a:ext uri="{FF2B5EF4-FFF2-40B4-BE49-F238E27FC236}">
                <a16:creationId xmlns:a16="http://schemas.microsoft.com/office/drawing/2014/main" id="{A4E6C8F0-5167-9340-8494-663BE2062068}"/>
              </a:ext>
            </a:extLst>
          </p:cNvPr>
          <p:cNvSpPr>
            <a:spLocks noGrp="1"/>
          </p:cNvSpPr>
          <p:nvPr>
            <p:ph idx="1"/>
          </p:nvPr>
        </p:nvSpPr>
        <p:spPr/>
        <p:txBody>
          <a:bodyPr>
            <a:normAutofit lnSpcReduction="10000"/>
          </a:bodyPr>
          <a:lstStyle/>
          <a:p>
            <a:r>
              <a:rPr lang="en-GB" dirty="0"/>
              <a:t>The </a:t>
            </a:r>
            <a:r>
              <a:rPr lang="en-GB" dirty="0" err="1"/>
              <a:t>createStatement</a:t>
            </a:r>
            <a:r>
              <a:rPr lang="en-GB" dirty="0"/>
              <a:t>() method of Connection interface is used to create statement. The object of statement is responsible to execute queries with the database. </a:t>
            </a:r>
          </a:p>
          <a:p>
            <a:r>
              <a:rPr lang="en-GB" b="1" dirty="0"/>
              <a:t>Syntax of </a:t>
            </a:r>
            <a:r>
              <a:rPr lang="en-GB" b="1" dirty="0" err="1"/>
              <a:t>createStatement</a:t>
            </a:r>
            <a:r>
              <a:rPr lang="en-GB" b="1" dirty="0"/>
              <a:t>() method</a:t>
            </a:r>
          </a:p>
          <a:p>
            <a:pPr lvl="1"/>
            <a:r>
              <a:rPr lang="en-GB" dirty="0">
                <a:solidFill>
                  <a:schemeClr val="bg1"/>
                </a:solidFill>
                <a:highlight>
                  <a:srgbClr val="000080"/>
                </a:highlight>
              </a:rPr>
              <a:t>public Statement </a:t>
            </a:r>
            <a:r>
              <a:rPr lang="en-GB" dirty="0" err="1">
                <a:solidFill>
                  <a:schemeClr val="bg1"/>
                </a:solidFill>
                <a:highlight>
                  <a:srgbClr val="000080"/>
                </a:highlight>
              </a:rPr>
              <a:t>createStatement</a:t>
            </a:r>
            <a:r>
              <a:rPr lang="en-GB" dirty="0">
                <a:solidFill>
                  <a:schemeClr val="bg1"/>
                </a:solidFill>
                <a:highlight>
                  <a:srgbClr val="000080"/>
                </a:highlight>
              </a:rPr>
              <a:t>()throws </a:t>
            </a:r>
            <a:r>
              <a:rPr lang="en-GB" dirty="0" err="1">
                <a:solidFill>
                  <a:schemeClr val="bg1"/>
                </a:solidFill>
                <a:highlight>
                  <a:srgbClr val="000080"/>
                </a:highlight>
              </a:rPr>
              <a:t>SQLException</a:t>
            </a:r>
            <a:r>
              <a:rPr lang="en-GB" dirty="0">
                <a:solidFill>
                  <a:schemeClr val="bg1"/>
                </a:solidFill>
                <a:highlight>
                  <a:srgbClr val="000080"/>
                </a:highlight>
              </a:rPr>
              <a:t>  </a:t>
            </a:r>
          </a:p>
          <a:p>
            <a:r>
              <a:rPr lang="en-GB" b="1" dirty="0"/>
              <a:t>Example to create the statement object</a:t>
            </a:r>
          </a:p>
          <a:p>
            <a:pPr lvl="1"/>
            <a:r>
              <a:rPr lang="en-GB" dirty="0">
                <a:solidFill>
                  <a:schemeClr val="bg1"/>
                </a:solidFill>
                <a:highlight>
                  <a:srgbClr val="000080"/>
                </a:highlight>
              </a:rPr>
              <a:t>Statement </a:t>
            </a:r>
            <a:r>
              <a:rPr lang="en-GB" dirty="0" err="1">
                <a:solidFill>
                  <a:schemeClr val="bg1"/>
                </a:solidFill>
                <a:highlight>
                  <a:srgbClr val="000080"/>
                </a:highlight>
              </a:rPr>
              <a:t>stmt</a:t>
            </a:r>
            <a:r>
              <a:rPr lang="en-GB" dirty="0">
                <a:solidFill>
                  <a:schemeClr val="bg1"/>
                </a:solidFill>
                <a:highlight>
                  <a:srgbClr val="000080"/>
                </a:highlight>
              </a:rPr>
              <a:t>=</a:t>
            </a:r>
            <a:r>
              <a:rPr lang="en-GB" dirty="0" err="1">
                <a:solidFill>
                  <a:schemeClr val="bg1"/>
                </a:solidFill>
                <a:highlight>
                  <a:srgbClr val="000080"/>
                </a:highlight>
              </a:rPr>
              <a:t>con.createStatement</a:t>
            </a:r>
            <a:r>
              <a:rPr lang="en-GB" dirty="0">
                <a:solidFill>
                  <a:schemeClr val="bg1"/>
                </a:solidFill>
                <a:highlight>
                  <a:srgbClr val="000080"/>
                </a:highlight>
              </a:rPr>
              <a:t>();  </a:t>
            </a:r>
          </a:p>
        </p:txBody>
      </p:sp>
      <p:sp>
        <p:nvSpPr>
          <p:cNvPr id="4" name="Date Placeholder 3">
            <a:extLst>
              <a:ext uri="{FF2B5EF4-FFF2-40B4-BE49-F238E27FC236}">
                <a16:creationId xmlns:a16="http://schemas.microsoft.com/office/drawing/2014/main" id="{1CC3A251-F8CB-B446-802F-1BBCD42168A0}"/>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CBD92B36-0782-1843-BFE6-28A74E50579F}"/>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679110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A4DE1-00A3-1342-8F3F-F9059B0BBBF4}"/>
              </a:ext>
            </a:extLst>
          </p:cNvPr>
          <p:cNvSpPr>
            <a:spLocks noGrp="1"/>
          </p:cNvSpPr>
          <p:nvPr>
            <p:ph type="title"/>
          </p:nvPr>
        </p:nvSpPr>
        <p:spPr/>
        <p:txBody>
          <a:bodyPr>
            <a:normAutofit/>
          </a:bodyPr>
          <a:lstStyle/>
          <a:p>
            <a:r>
              <a:rPr lang="en-GB" b="1" dirty="0"/>
              <a:t>4) Execute the query</a:t>
            </a:r>
            <a:endParaRPr lang="en-PK" dirty="0"/>
          </a:p>
        </p:txBody>
      </p:sp>
      <p:sp>
        <p:nvSpPr>
          <p:cNvPr id="3" name="Content Placeholder 2">
            <a:extLst>
              <a:ext uri="{FF2B5EF4-FFF2-40B4-BE49-F238E27FC236}">
                <a16:creationId xmlns:a16="http://schemas.microsoft.com/office/drawing/2014/main" id="{06C9FB21-D059-824A-9F84-64E20E44D1E1}"/>
              </a:ext>
            </a:extLst>
          </p:cNvPr>
          <p:cNvSpPr>
            <a:spLocks noGrp="1"/>
          </p:cNvSpPr>
          <p:nvPr>
            <p:ph idx="1"/>
          </p:nvPr>
        </p:nvSpPr>
        <p:spPr/>
        <p:txBody>
          <a:bodyPr>
            <a:noAutofit/>
          </a:bodyPr>
          <a:lstStyle/>
          <a:p>
            <a:r>
              <a:rPr lang="en-GB" sz="2000" dirty="0"/>
              <a:t>The </a:t>
            </a:r>
            <a:r>
              <a:rPr lang="en-GB" sz="2000" dirty="0" err="1"/>
              <a:t>executeQuery</a:t>
            </a:r>
            <a:r>
              <a:rPr lang="en-GB" sz="2000" dirty="0"/>
              <a:t>() method of Statement interface is used to execute queries to the database. This method returns the object of </a:t>
            </a:r>
            <a:r>
              <a:rPr lang="en-GB" sz="2000" dirty="0" err="1"/>
              <a:t>ResultSet</a:t>
            </a:r>
            <a:r>
              <a:rPr lang="en-GB" sz="2000" dirty="0"/>
              <a:t> that can be used to get all the records of a table. </a:t>
            </a:r>
          </a:p>
          <a:p>
            <a:r>
              <a:rPr lang="en-GB" sz="2000" b="1" dirty="0"/>
              <a:t>Syntax of </a:t>
            </a:r>
            <a:r>
              <a:rPr lang="en-GB" sz="2000" b="1" dirty="0" err="1"/>
              <a:t>executeQuery</a:t>
            </a:r>
            <a:r>
              <a:rPr lang="en-GB" sz="2000" b="1" dirty="0"/>
              <a:t>() method</a:t>
            </a:r>
          </a:p>
          <a:p>
            <a:pPr marL="457200" lvl="1" indent="0">
              <a:buNone/>
            </a:pPr>
            <a:r>
              <a:rPr lang="en-GB" sz="2000" dirty="0">
                <a:solidFill>
                  <a:schemeClr val="bg1"/>
                </a:solidFill>
                <a:highlight>
                  <a:srgbClr val="000080"/>
                </a:highlight>
              </a:rPr>
              <a:t>public </a:t>
            </a:r>
            <a:r>
              <a:rPr lang="en-GB" sz="2000" dirty="0" err="1">
                <a:solidFill>
                  <a:schemeClr val="bg1"/>
                </a:solidFill>
                <a:highlight>
                  <a:srgbClr val="000080"/>
                </a:highlight>
              </a:rPr>
              <a:t>ResultSet</a:t>
            </a:r>
            <a:r>
              <a:rPr lang="en-GB" sz="2000" dirty="0">
                <a:solidFill>
                  <a:schemeClr val="bg1"/>
                </a:solidFill>
                <a:highlight>
                  <a:srgbClr val="000080"/>
                </a:highlight>
              </a:rPr>
              <a:t> </a:t>
            </a:r>
            <a:r>
              <a:rPr lang="en-GB" sz="2000" dirty="0" err="1">
                <a:solidFill>
                  <a:schemeClr val="bg1"/>
                </a:solidFill>
                <a:highlight>
                  <a:srgbClr val="000080"/>
                </a:highlight>
              </a:rPr>
              <a:t>executeQuery</a:t>
            </a:r>
            <a:r>
              <a:rPr lang="en-GB" sz="2000" dirty="0">
                <a:solidFill>
                  <a:schemeClr val="bg1"/>
                </a:solidFill>
                <a:highlight>
                  <a:srgbClr val="000080"/>
                </a:highlight>
              </a:rPr>
              <a:t>(String </a:t>
            </a:r>
            <a:r>
              <a:rPr lang="en-GB" sz="2000" dirty="0" err="1">
                <a:solidFill>
                  <a:schemeClr val="bg1"/>
                </a:solidFill>
                <a:highlight>
                  <a:srgbClr val="000080"/>
                </a:highlight>
              </a:rPr>
              <a:t>sql</a:t>
            </a:r>
            <a:r>
              <a:rPr lang="en-GB" sz="2000" dirty="0">
                <a:solidFill>
                  <a:schemeClr val="bg1"/>
                </a:solidFill>
                <a:highlight>
                  <a:srgbClr val="000080"/>
                </a:highlight>
              </a:rPr>
              <a:t>)throws </a:t>
            </a:r>
            <a:r>
              <a:rPr lang="en-GB" sz="2000" dirty="0" err="1">
                <a:solidFill>
                  <a:schemeClr val="bg1"/>
                </a:solidFill>
                <a:highlight>
                  <a:srgbClr val="000080"/>
                </a:highlight>
              </a:rPr>
              <a:t>SQLException</a:t>
            </a:r>
            <a:r>
              <a:rPr lang="en-GB" sz="2000" dirty="0">
                <a:solidFill>
                  <a:schemeClr val="bg1"/>
                </a:solidFill>
                <a:highlight>
                  <a:srgbClr val="000080"/>
                </a:highlight>
              </a:rPr>
              <a:t>  </a:t>
            </a:r>
          </a:p>
          <a:p>
            <a:r>
              <a:rPr lang="en-GB" sz="2000" b="1" dirty="0"/>
              <a:t>Example to execute query</a:t>
            </a:r>
          </a:p>
          <a:p>
            <a:pPr marL="457200" lvl="1" indent="0">
              <a:buNone/>
            </a:pPr>
            <a:r>
              <a:rPr lang="en-GB" sz="2000" dirty="0" err="1">
                <a:solidFill>
                  <a:schemeClr val="bg1"/>
                </a:solidFill>
                <a:highlight>
                  <a:srgbClr val="000080"/>
                </a:highlight>
              </a:rPr>
              <a:t>ResultSet</a:t>
            </a:r>
            <a:r>
              <a:rPr lang="en-GB" sz="2000" dirty="0">
                <a:solidFill>
                  <a:schemeClr val="bg1"/>
                </a:solidFill>
                <a:highlight>
                  <a:srgbClr val="000080"/>
                </a:highlight>
              </a:rPr>
              <a:t> </a:t>
            </a:r>
            <a:r>
              <a:rPr lang="en-GB" sz="2000" dirty="0" err="1">
                <a:solidFill>
                  <a:schemeClr val="bg1"/>
                </a:solidFill>
                <a:highlight>
                  <a:srgbClr val="000080"/>
                </a:highlight>
              </a:rPr>
              <a:t>rs</a:t>
            </a:r>
            <a:r>
              <a:rPr lang="en-GB" sz="2000" dirty="0">
                <a:solidFill>
                  <a:schemeClr val="bg1"/>
                </a:solidFill>
                <a:highlight>
                  <a:srgbClr val="000080"/>
                </a:highlight>
              </a:rPr>
              <a:t>=</a:t>
            </a:r>
            <a:r>
              <a:rPr lang="en-GB" sz="2000" dirty="0" err="1">
                <a:solidFill>
                  <a:schemeClr val="bg1"/>
                </a:solidFill>
                <a:highlight>
                  <a:srgbClr val="000080"/>
                </a:highlight>
              </a:rPr>
              <a:t>stmt.executeQuery</a:t>
            </a:r>
            <a:r>
              <a:rPr lang="en-GB" sz="2000" dirty="0">
                <a:solidFill>
                  <a:schemeClr val="bg1"/>
                </a:solidFill>
                <a:highlight>
                  <a:srgbClr val="000080"/>
                </a:highlight>
              </a:rPr>
              <a:t>("select * from emp");  </a:t>
            </a:r>
          </a:p>
          <a:p>
            <a:pPr marL="457200" lvl="1" indent="0">
              <a:buNone/>
            </a:pPr>
            <a:r>
              <a:rPr lang="en-GB" sz="2000" dirty="0">
                <a:solidFill>
                  <a:schemeClr val="bg1"/>
                </a:solidFill>
                <a:highlight>
                  <a:srgbClr val="000080"/>
                </a:highlight>
              </a:rPr>
              <a:t>while(</a:t>
            </a:r>
            <a:r>
              <a:rPr lang="en-GB" sz="2000" dirty="0" err="1">
                <a:solidFill>
                  <a:schemeClr val="bg1"/>
                </a:solidFill>
                <a:highlight>
                  <a:srgbClr val="000080"/>
                </a:highlight>
              </a:rPr>
              <a:t>rs.next</a:t>
            </a:r>
            <a:r>
              <a:rPr lang="en-GB" sz="2000" dirty="0">
                <a:solidFill>
                  <a:schemeClr val="bg1"/>
                </a:solidFill>
                <a:highlight>
                  <a:srgbClr val="000080"/>
                </a:highlight>
              </a:rPr>
              <a:t>()){  </a:t>
            </a:r>
          </a:p>
          <a:p>
            <a:pPr marL="457200" lvl="1" indent="0">
              <a:buNone/>
            </a:pPr>
            <a:r>
              <a:rPr lang="en-GB" sz="2000" dirty="0" err="1">
                <a:solidFill>
                  <a:schemeClr val="bg1"/>
                </a:solidFill>
                <a:highlight>
                  <a:srgbClr val="000080"/>
                </a:highlight>
              </a:rPr>
              <a:t>System.out.println</a:t>
            </a:r>
            <a:r>
              <a:rPr lang="en-GB" sz="2000" dirty="0">
                <a:solidFill>
                  <a:schemeClr val="bg1"/>
                </a:solidFill>
                <a:highlight>
                  <a:srgbClr val="000080"/>
                </a:highlight>
              </a:rPr>
              <a:t>(</a:t>
            </a:r>
            <a:r>
              <a:rPr lang="en-GB" sz="2000" dirty="0" err="1">
                <a:solidFill>
                  <a:schemeClr val="bg1"/>
                </a:solidFill>
                <a:highlight>
                  <a:srgbClr val="000080"/>
                </a:highlight>
              </a:rPr>
              <a:t>rs.getInt</a:t>
            </a:r>
            <a:r>
              <a:rPr lang="en-GB" sz="2000" dirty="0">
                <a:solidFill>
                  <a:schemeClr val="bg1"/>
                </a:solidFill>
                <a:highlight>
                  <a:srgbClr val="000080"/>
                </a:highlight>
              </a:rPr>
              <a:t>(1)+" "+</a:t>
            </a:r>
            <a:r>
              <a:rPr lang="en-GB" sz="2000" dirty="0" err="1">
                <a:solidFill>
                  <a:schemeClr val="bg1"/>
                </a:solidFill>
                <a:highlight>
                  <a:srgbClr val="000080"/>
                </a:highlight>
              </a:rPr>
              <a:t>rs.getString</a:t>
            </a:r>
            <a:r>
              <a:rPr lang="en-GB" sz="2000" dirty="0">
                <a:solidFill>
                  <a:schemeClr val="bg1"/>
                </a:solidFill>
                <a:highlight>
                  <a:srgbClr val="000080"/>
                </a:highlight>
              </a:rPr>
              <a:t>(2));  </a:t>
            </a:r>
          </a:p>
          <a:p>
            <a:pPr marL="457200" lvl="1" indent="0">
              <a:buNone/>
            </a:pPr>
            <a:r>
              <a:rPr lang="en-GB" sz="2000" dirty="0">
                <a:solidFill>
                  <a:schemeClr val="bg1"/>
                </a:solidFill>
                <a:highlight>
                  <a:srgbClr val="000080"/>
                </a:highlight>
              </a:rPr>
              <a:t>}  </a:t>
            </a:r>
          </a:p>
        </p:txBody>
      </p:sp>
      <p:sp>
        <p:nvSpPr>
          <p:cNvPr id="4" name="Date Placeholder 3">
            <a:extLst>
              <a:ext uri="{FF2B5EF4-FFF2-40B4-BE49-F238E27FC236}">
                <a16:creationId xmlns:a16="http://schemas.microsoft.com/office/drawing/2014/main" id="{B6402CC8-25E7-C048-A79D-D45215A97F84}"/>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AB4E88E0-312B-574C-9D45-9F5F9B6BED03}"/>
              </a:ext>
            </a:extLst>
          </p:cNvPr>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361174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A628-803F-9F4E-8B45-5ED912AA7188}"/>
              </a:ext>
            </a:extLst>
          </p:cNvPr>
          <p:cNvSpPr>
            <a:spLocks noGrp="1"/>
          </p:cNvSpPr>
          <p:nvPr>
            <p:ph type="title"/>
          </p:nvPr>
        </p:nvSpPr>
        <p:spPr/>
        <p:txBody>
          <a:bodyPr>
            <a:normAutofit/>
          </a:bodyPr>
          <a:lstStyle/>
          <a:p>
            <a:r>
              <a:rPr lang="en-GB" b="1" dirty="0"/>
              <a:t>5) Close the connection object</a:t>
            </a:r>
            <a:endParaRPr lang="en-PK" dirty="0"/>
          </a:p>
        </p:txBody>
      </p:sp>
      <p:sp>
        <p:nvSpPr>
          <p:cNvPr id="3" name="Content Placeholder 2">
            <a:extLst>
              <a:ext uri="{FF2B5EF4-FFF2-40B4-BE49-F238E27FC236}">
                <a16:creationId xmlns:a16="http://schemas.microsoft.com/office/drawing/2014/main" id="{98186431-4090-9543-A4E0-E35811B3EE0E}"/>
              </a:ext>
            </a:extLst>
          </p:cNvPr>
          <p:cNvSpPr>
            <a:spLocks noGrp="1"/>
          </p:cNvSpPr>
          <p:nvPr>
            <p:ph idx="1"/>
          </p:nvPr>
        </p:nvSpPr>
        <p:spPr/>
        <p:txBody>
          <a:bodyPr>
            <a:normAutofit fontScale="85000" lnSpcReduction="10000"/>
          </a:bodyPr>
          <a:lstStyle/>
          <a:p>
            <a:r>
              <a:rPr lang="en-GB" dirty="0"/>
              <a:t>By closing connection object statement and </a:t>
            </a:r>
            <a:r>
              <a:rPr lang="en-GB" dirty="0" err="1"/>
              <a:t>ResultSet</a:t>
            </a:r>
            <a:r>
              <a:rPr lang="en-GB" dirty="0"/>
              <a:t> will be closed automatically. The close() method of Connection interface is used to close the connection. </a:t>
            </a:r>
          </a:p>
          <a:p>
            <a:r>
              <a:rPr lang="en-GB" b="1" dirty="0"/>
              <a:t>Syntax of close() method</a:t>
            </a:r>
          </a:p>
          <a:p>
            <a:pPr lvl="1"/>
            <a:r>
              <a:rPr lang="en-GB" dirty="0">
                <a:solidFill>
                  <a:schemeClr val="bg1"/>
                </a:solidFill>
                <a:highlight>
                  <a:srgbClr val="000080"/>
                </a:highlight>
              </a:rPr>
              <a:t>public void close()throws </a:t>
            </a:r>
            <a:r>
              <a:rPr lang="en-GB" dirty="0" err="1">
                <a:solidFill>
                  <a:schemeClr val="bg1"/>
                </a:solidFill>
                <a:highlight>
                  <a:srgbClr val="000080"/>
                </a:highlight>
              </a:rPr>
              <a:t>SQLException</a:t>
            </a:r>
            <a:r>
              <a:rPr lang="en-GB" dirty="0">
                <a:solidFill>
                  <a:schemeClr val="bg1"/>
                </a:solidFill>
                <a:highlight>
                  <a:srgbClr val="000080"/>
                </a:highlight>
              </a:rPr>
              <a:t>  </a:t>
            </a:r>
          </a:p>
          <a:p>
            <a:r>
              <a:rPr lang="en-GB" b="1" dirty="0"/>
              <a:t>Example to close connection</a:t>
            </a:r>
          </a:p>
          <a:p>
            <a:pPr lvl="1"/>
            <a:r>
              <a:rPr lang="en-GB" dirty="0" err="1">
                <a:solidFill>
                  <a:schemeClr val="bg1"/>
                </a:solidFill>
                <a:highlight>
                  <a:srgbClr val="000080"/>
                </a:highlight>
              </a:rPr>
              <a:t>con.close</a:t>
            </a:r>
            <a:r>
              <a:rPr lang="en-GB" dirty="0">
                <a:solidFill>
                  <a:schemeClr val="bg1"/>
                </a:solidFill>
                <a:highlight>
                  <a:srgbClr val="000080"/>
                </a:highlight>
              </a:rPr>
              <a:t>();  </a:t>
            </a:r>
            <a:endParaRPr lang="en-GB" b="1" dirty="0">
              <a:solidFill>
                <a:schemeClr val="bg1"/>
              </a:solidFill>
              <a:highlight>
                <a:srgbClr val="000080"/>
              </a:highlight>
            </a:endParaRPr>
          </a:p>
          <a:p>
            <a:r>
              <a:rPr lang="en-GB" dirty="0"/>
              <a:t>Since Java 7, JDBC has ability to use try-with-resources statement to automatically close resources of type Connection, </a:t>
            </a:r>
            <a:r>
              <a:rPr lang="en-GB" dirty="0" err="1"/>
              <a:t>ResultSet</a:t>
            </a:r>
            <a:r>
              <a:rPr lang="en-GB" dirty="0"/>
              <a:t>, and Statement. It avoids explicit connection closing step.</a:t>
            </a:r>
          </a:p>
          <a:p>
            <a:endParaRPr lang="en-GB" dirty="0"/>
          </a:p>
        </p:txBody>
      </p:sp>
      <p:sp>
        <p:nvSpPr>
          <p:cNvPr id="4" name="Date Placeholder 3">
            <a:extLst>
              <a:ext uri="{FF2B5EF4-FFF2-40B4-BE49-F238E27FC236}">
                <a16:creationId xmlns:a16="http://schemas.microsoft.com/office/drawing/2014/main" id="{BDB0AFC2-E831-3841-8634-7D014D96017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61AC0B30-0780-4D48-BF21-0822E64FFA72}"/>
              </a:ext>
            </a:extLst>
          </p:cNvPr>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65837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D5EC-BA06-1D48-B4EF-6D474D9BCC16}"/>
              </a:ext>
            </a:extLst>
          </p:cNvPr>
          <p:cNvSpPr>
            <a:spLocks noGrp="1"/>
          </p:cNvSpPr>
          <p:nvPr>
            <p:ph type="title"/>
          </p:nvPr>
        </p:nvSpPr>
        <p:spPr/>
        <p:txBody>
          <a:bodyPr>
            <a:normAutofit fontScale="90000"/>
          </a:bodyPr>
          <a:lstStyle/>
          <a:p>
            <a:r>
              <a:rPr lang="en-GB" b="1" dirty="0"/>
              <a:t>Java Database Connectivity with MySQL</a:t>
            </a:r>
            <a:endParaRPr lang="en-PK" dirty="0"/>
          </a:p>
        </p:txBody>
      </p:sp>
      <p:sp>
        <p:nvSpPr>
          <p:cNvPr id="3" name="Content Placeholder 2">
            <a:extLst>
              <a:ext uri="{FF2B5EF4-FFF2-40B4-BE49-F238E27FC236}">
                <a16:creationId xmlns:a16="http://schemas.microsoft.com/office/drawing/2014/main" id="{1FC67A58-2DF0-E14D-8390-D3A6F9E04090}"/>
              </a:ext>
            </a:extLst>
          </p:cNvPr>
          <p:cNvSpPr>
            <a:spLocks noGrp="1"/>
          </p:cNvSpPr>
          <p:nvPr>
            <p:ph idx="1"/>
          </p:nvPr>
        </p:nvSpPr>
        <p:spPr/>
        <p:txBody>
          <a:bodyPr>
            <a:normAutofit fontScale="77500" lnSpcReduction="20000"/>
          </a:bodyPr>
          <a:lstStyle/>
          <a:p>
            <a:r>
              <a:rPr lang="en-GB" dirty="0"/>
              <a:t>To connect Java application with the MySQL database, we need to follow 5 following steps. </a:t>
            </a:r>
          </a:p>
          <a:p>
            <a:pPr lvl="1"/>
            <a:r>
              <a:rPr lang="en-GB" b="1" dirty="0"/>
              <a:t>Driver class: </a:t>
            </a:r>
            <a:r>
              <a:rPr lang="en-GB" dirty="0"/>
              <a:t>The driver class for the </a:t>
            </a:r>
            <a:r>
              <a:rPr lang="en-GB" dirty="0" err="1"/>
              <a:t>mysql</a:t>
            </a:r>
            <a:r>
              <a:rPr lang="en-GB" dirty="0"/>
              <a:t> database is </a:t>
            </a:r>
            <a:r>
              <a:rPr lang="en-GB" b="1" dirty="0" err="1"/>
              <a:t>com.mysql.cj.jdbc.Driver</a:t>
            </a:r>
            <a:r>
              <a:rPr lang="en-GB" dirty="0"/>
              <a:t>.</a:t>
            </a:r>
          </a:p>
          <a:p>
            <a:pPr lvl="1"/>
            <a:r>
              <a:rPr lang="en-GB" b="1" dirty="0"/>
              <a:t>Connection URL: </a:t>
            </a:r>
            <a:r>
              <a:rPr lang="en-GB" dirty="0"/>
              <a:t>The connection URL for the </a:t>
            </a:r>
            <a:r>
              <a:rPr lang="en-GB" dirty="0" err="1"/>
              <a:t>mysql</a:t>
            </a:r>
            <a:r>
              <a:rPr lang="en-GB" dirty="0"/>
              <a:t> database is </a:t>
            </a:r>
            <a:r>
              <a:rPr lang="en-GB" b="1" dirty="0" err="1"/>
              <a:t>jdbc:mysql</a:t>
            </a:r>
            <a:r>
              <a:rPr lang="en-GB" b="1" dirty="0"/>
              <a:t>://localhost:3306/books</a:t>
            </a:r>
            <a:r>
              <a:rPr lang="en-GB" dirty="0"/>
              <a:t> where </a:t>
            </a:r>
            <a:r>
              <a:rPr lang="en-GB" dirty="0" err="1"/>
              <a:t>jdbc</a:t>
            </a:r>
            <a:r>
              <a:rPr lang="en-GB" dirty="0"/>
              <a:t> is the API, </a:t>
            </a:r>
            <a:r>
              <a:rPr lang="en-GB" dirty="0" err="1"/>
              <a:t>mysql</a:t>
            </a:r>
            <a:r>
              <a:rPr lang="en-GB" dirty="0"/>
              <a:t> is the database, localhost is the server name on which </a:t>
            </a:r>
            <a:r>
              <a:rPr lang="en-GB" dirty="0" err="1"/>
              <a:t>mysql</a:t>
            </a:r>
            <a:r>
              <a:rPr lang="en-GB" dirty="0"/>
              <a:t> is running, we may also use IP address, 3306 is the port number and books is the database name. We may use any database, in such case, we need to replace the </a:t>
            </a:r>
            <a:r>
              <a:rPr lang="en-GB" dirty="0" err="1"/>
              <a:t>sonoo</a:t>
            </a:r>
            <a:r>
              <a:rPr lang="en-GB" dirty="0"/>
              <a:t> with our database name. </a:t>
            </a:r>
          </a:p>
          <a:p>
            <a:pPr lvl="1"/>
            <a:r>
              <a:rPr lang="en-GB" b="1" dirty="0"/>
              <a:t>Username: </a:t>
            </a:r>
            <a:r>
              <a:rPr lang="en-GB" dirty="0"/>
              <a:t>The default username for the </a:t>
            </a:r>
            <a:r>
              <a:rPr lang="en-GB" dirty="0" err="1"/>
              <a:t>mysql</a:t>
            </a:r>
            <a:r>
              <a:rPr lang="en-GB" dirty="0"/>
              <a:t> database is </a:t>
            </a:r>
            <a:r>
              <a:rPr lang="en-GB" b="1" dirty="0"/>
              <a:t>root</a:t>
            </a:r>
            <a:r>
              <a:rPr lang="en-GB" dirty="0"/>
              <a:t>.</a:t>
            </a:r>
          </a:p>
          <a:p>
            <a:pPr lvl="1"/>
            <a:r>
              <a:rPr lang="en-GB" b="1" dirty="0"/>
              <a:t>Password: </a:t>
            </a:r>
            <a:r>
              <a:rPr lang="en-GB" dirty="0"/>
              <a:t>It is the password given by the user at the time of installing the </a:t>
            </a:r>
            <a:r>
              <a:rPr lang="en-GB" dirty="0" err="1"/>
              <a:t>mysql</a:t>
            </a:r>
            <a:r>
              <a:rPr lang="en-GB" dirty="0"/>
              <a:t> database. </a:t>
            </a:r>
          </a:p>
          <a:p>
            <a:endParaRPr lang="en-PK" dirty="0"/>
          </a:p>
        </p:txBody>
      </p:sp>
      <p:sp>
        <p:nvSpPr>
          <p:cNvPr id="4" name="Date Placeholder 3">
            <a:extLst>
              <a:ext uri="{FF2B5EF4-FFF2-40B4-BE49-F238E27FC236}">
                <a16:creationId xmlns:a16="http://schemas.microsoft.com/office/drawing/2014/main" id="{ADA6AAE3-08F9-CA41-A282-951D92D3E2F0}"/>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B4DA3300-1C98-C549-BF79-E11E07CEB9A0}"/>
              </a:ext>
            </a:extLst>
          </p:cNvPr>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866399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Java JDBC</a:t>
            </a:r>
            <a:endParaRPr lang="en-PK" dirty="0"/>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fontScale="92500" lnSpcReduction="10000"/>
          </a:bodyPr>
          <a:lstStyle/>
          <a:p>
            <a:r>
              <a:rPr lang="en-GB" dirty="0"/>
              <a:t>JDBC stands for Java Database Connectivity. JDBC is a Java API to connect and execute the query with the database. It is a part of </a:t>
            </a:r>
            <a:r>
              <a:rPr lang="en-GB" dirty="0" err="1"/>
              <a:t>JavaSE</a:t>
            </a:r>
            <a:r>
              <a:rPr lang="en-GB" dirty="0"/>
              <a:t> (Java Standard Edition). JDBC API uses JDBC drivers to connect with the database. There are four types of JDBC drivers:</a:t>
            </a:r>
          </a:p>
          <a:p>
            <a:pPr lvl="1"/>
            <a:r>
              <a:rPr lang="en-GB" dirty="0"/>
              <a:t>JDBC-ODBC Bridge Driver,</a:t>
            </a:r>
          </a:p>
          <a:p>
            <a:pPr lvl="1"/>
            <a:r>
              <a:rPr lang="en-GB" dirty="0"/>
              <a:t>Native Driver,</a:t>
            </a:r>
          </a:p>
          <a:p>
            <a:pPr lvl="1"/>
            <a:r>
              <a:rPr lang="en-GB" dirty="0"/>
              <a:t>Network Protocol Driver, and</a:t>
            </a:r>
          </a:p>
          <a:p>
            <a:pPr lvl="1"/>
            <a:r>
              <a:rPr lang="en-GB" dirty="0"/>
              <a:t>Thin Driver</a:t>
            </a:r>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4133166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938E-045A-1340-80B2-A7F9A3D7BC98}"/>
              </a:ext>
            </a:extLst>
          </p:cNvPr>
          <p:cNvSpPr>
            <a:spLocks noGrp="1"/>
          </p:cNvSpPr>
          <p:nvPr>
            <p:ph type="title"/>
          </p:nvPr>
        </p:nvSpPr>
        <p:spPr/>
        <p:txBody>
          <a:bodyPr>
            <a:normAutofit fontScale="90000"/>
          </a:bodyPr>
          <a:lstStyle/>
          <a:p>
            <a:r>
              <a:rPr lang="en-PK" dirty="0"/>
              <a:t>Configuration for MySQL and its Connector </a:t>
            </a:r>
          </a:p>
        </p:txBody>
      </p:sp>
      <p:sp>
        <p:nvSpPr>
          <p:cNvPr id="3" name="Content Placeholder 2">
            <a:extLst>
              <a:ext uri="{FF2B5EF4-FFF2-40B4-BE49-F238E27FC236}">
                <a16:creationId xmlns:a16="http://schemas.microsoft.com/office/drawing/2014/main" id="{BE016222-B436-6A4E-ABDD-1994B0EF2223}"/>
              </a:ext>
            </a:extLst>
          </p:cNvPr>
          <p:cNvSpPr>
            <a:spLocks noGrp="1"/>
          </p:cNvSpPr>
          <p:nvPr>
            <p:ph idx="1"/>
          </p:nvPr>
        </p:nvSpPr>
        <p:spPr/>
        <p:txBody>
          <a:bodyPr>
            <a:noAutofit/>
          </a:bodyPr>
          <a:lstStyle/>
          <a:p>
            <a:r>
              <a:rPr lang="en-GB" sz="2400" dirty="0"/>
              <a:t>First download and install MySQL</a:t>
            </a:r>
          </a:p>
          <a:p>
            <a:pPr lvl="1"/>
            <a:r>
              <a:rPr lang="en-GB" sz="2400" dirty="0"/>
              <a:t>Visit </a:t>
            </a:r>
            <a:r>
              <a:rPr lang="en-GB" sz="2400" dirty="0">
                <a:hlinkClick r:id="rId2"/>
              </a:rPr>
              <a:t>https://dev.mysql.com/downloads/mysql/</a:t>
            </a:r>
            <a:endParaRPr lang="en-GB" sz="2400" dirty="0"/>
          </a:p>
          <a:p>
            <a:r>
              <a:rPr lang="en-GB" sz="2400" dirty="0"/>
              <a:t>To connect java application with the MySQL database, </a:t>
            </a:r>
            <a:r>
              <a:rPr lang="en-GB" sz="2400" b="1" dirty="0" err="1"/>
              <a:t>mysqlconnector.jar</a:t>
            </a:r>
            <a:r>
              <a:rPr lang="en-GB" sz="2400" dirty="0"/>
              <a:t> file is required to be loaded. </a:t>
            </a:r>
          </a:p>
          <a:p>
            <a:pPr lvl="1"/>
            <a:r>
              <a:rPr lang="en-GB" sz="2400" dirty="0"/>
              <a:t>Visit </a:t>
            </a:r>
            <a:r>
              <a:rPr lang="en-GB" sz="2400" dirty="0">
                <a:hlinkClick r:id="rId3"/>
              </a:rPr>
              <a:t>https://dev.mysql.com/downloads/connector/j/</a:t>
            </a:r>
            <a:r>
              <a:rPr lang="en-GB" sz="2400" dirty="0"/>
              <a:t> </a:t>
            </a:r>
          </a:p>
          <a:p>
            <a:r>
              <a:rPr lang="en-GB" sz="2400" dirty="0"/>
              <a:t>Set the </a:t>
            </a:r>
            <a:r>
              <a:rPr lang="en-GB" sz="2400" dirty="0" err="1"/>
              <a:t>classpath</a:t>
            </a:r>
            <a:r>
              <a:rPr lang="en-GB" sz="2400" dirty="0"/>
              <a:t> using Eclipse 2021 option by right clicking on your project &gt;properties&gt;libraries&gt;Add External JARs</a:t>
            </a:r>
            <a:endParaRPr lang="en-PK" sz="2400" dirty="0"/>
          </a:p>
        </p:txBody>
      </p:sp>
      <p:sp>
        <p:nvSpPr>
          <p:cNvPr id="4" name="Date Placeholder 3">
            <a:extLst>
              <a:ext uri="{FF2B5EF4-FFF2-40B4-BE49-F238E27FC236}">
                <a16:creationId xmlns:a16="http://schemas.microsoft.com/office/drawing/2014/main" id="{75CE2747-5FFC-E74A-823D-B9564CCFAB73}"/>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BEF13F99-AC59-554B-8A13-9B90B5C1595C}"/>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917915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CF34E-66C1-A44C-8BDF-3508DB1757DF}"/>
              </a:ext>
            </a:extLst>
          </p:cNvPr>
          <p:cNvSpPr>
            <a:spLocks noGrp="1"/>
          </p:cNvSpPr>
          <p:nvPr>
            <p:ph type="title"/>
          </p:nvPr>
        </p:nvSpPr>
        <p:spPr/>
        <p:txBody>
          <a:bodyPr/>
          <a:lstStyle/>
          <a:p>
            <a:r>
              <a:rPr lang="en-PK" b="1" dirty="0"/>
              <a:t>Database Creation</a:t>
            </a:r>
          </a:p>
        </p:txBody>
      </p:sp>
      <p:sp>
        <p:nvSpPr>
          <p:cNvPr id="3" name="Content Placeholder 2">
            <a:extLst>
              <a:ext uri="{FF2B5EF4-FFF2-40B4-BE49-F238E27FC236}">
                <a16:creationId xmlns:a16="http://schemas.microsoft.com/office/drawing/2014/main" id="{EDD6CE08-AFF2-2743-8A79-F0A381C6A378}"/>
              </a:ext>
            </a:extLst>
          </p:cNvPr>
          <p:cNvSpPr>
            <a:spLocks noGrp="1"/>
          </p:cNvSpPr>
          <p:nvPr>
            <p:ph idx="1"/>
          </p:nvPr>
        </p:nvSpPr>
        <p:spPr/>
        <p:txBody>
          <a:bodyPr>
            <a:normAutofit lnSpcReduction="10000"/>
          </a:bodyPr>
          <a:lstStyle/>
          <a:p>
            <a:r>
              <a:rPr lang="en-GB" dirty="0"/>
              <a:t>Let's first create a table in the </a:t>
            </a:r>
            <a:r>
              <a:rPr lang="en-GB" dirty="0" err="1"/>
              <a:t>mysql</a:t>
            </a:r>
            <a:r>
              <a:rPr lang="en-GB" dirty="0"/>
              <a:t> database, but before creating table, we need to create database first.</a:t>
            </a:r>
          </a:p>
          <a:p>
            <a:pPr lvl="1"/>
            <a:r>
              <a:rPr lang="en-GB" dirty="0"/>
              <a:t>create database books;  </a:t>
            </a:r>
          </a:p>
          <a:p>
            <a:pPr lvl="1"/>
            <a:r>
              <a:rPr lang="en-GB" dirty="0"/>
              <a:t>use books;  </a:t>
            </a:r>
          </a:p>
          <a:p>
            <a:pPr lvl="1"/>
            <a:r>
              <a:rPr lang="en-GB" dirty="0"/>
              <a:t>create table </a:t>
            </a:r>
            <a:r>
              <a:rPr lang="en-GB" dirty="0" err="1"/>
              <a:t>table_example</a:t>
            </a:r>
            <a:r>
              <a:rPr lang="en-GB" dirty="0"/>
              <a:t>(id int(10),name varchar(50),description varchar(100));  </a:t>
            </a:r>
          </a:p>
          <a:p>
            <a:pPr lvl="1"/>
            <a:r>
              <a:rPr lang="en-GB" dirty="0"/>
              <a:t>INSERT INTO </a:t>
            </a:r>
            <a:r>
              <a:rPr lang="en-GB" dirty="0" err="1"/>
              <a:t>table_example</a:t>
            </a:r>
            <a:r>
              <a:rPr lang="en-GB" dirty="0"/>
              <a:t> (id, name, description)</a:t>
            </a:r>
            <a:br>
              <a:rPr lang="en-GB" dirty="0"/>
            </a:br>
            <a:r>
              <a:rPr lang="en-GB" dirty="0"/>
              <a:t>VALUES (10, “C++”, “Programming text book”);</a:t>
            </a:r>
          </a:p>
        </p:txBody>
      </p:sp>
      <p:sp>
        <p:nvSpPr>
          <p:cNvPr id="4" name="Date Placeholder 3">
            <a:extLst>
              <a:ext uri="{FF2B5EF4-FFF2-40B4-BE49-F238E27FC236}">
                <a16:creationId xmlns:a16="http://schemas.microsoft.com/office/drawing/2014/main" id="{E72DF3E0-B7A1-F84A-9465-80DF94CB069F}"/>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28673E84-CA51-2F44-A59B-C4CF551F0214}"/>
              </a:ext>
            </a:extLst>
          </p:cNvPr>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625438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ABB22-2253-A248-B3A8-0A8A255BF729}"/>
              </a:ext>
            </a:extLst>
          </p:cNvPr>
          <p:cNvSpPr>
            <a:spLocks noGrp="1"/>
          </p:cNvSpPr>
          <p:nvPr>
            <p:ph type="title"/>
          </p:nvPr>
        </p:nvSpPr>
        <p:spPr/>
        <p:txBody>
          <a:bodyPr>
            <a:normAutofit fontScale="90000"/>
          </a:bodyPr>
          <a:lstStyle/>
          <a:p>
            <a:r>
              <a:rPr lang="en-GB" b="1" dirty="0"/>
              <a:t>Example to Connect Java Application with MySQL database</a:t>
            </a:r>
            <a:endParaRPr lang="en-PK" dirty="0"/>
          </a:p>
        </p:txBody>
      </p:sp>
      <p:sp>
        <p:nvSpPr>
          <p:cNvPr id="3" name="Content Placeholder 2">
            <a:extLst>
              <a:ext uri="{FF2B5EF4-FFF2-40B4-BE49-F238E27FC236}">
                <a16:creationId xmlns:a16="http://schemas.microsoft.com/office/drawing/2014/main" id="{250CC536-4672-3E42-8F4C-60BAE7F34954}"/>
              </a:ext>
            </a:extLst>
          </p:cNvPr>
          <p:cNvSpPr>
            <a:spLocks noGrp="1"/>
          </p:cNvSpPr>
          <p:nvPr>
            <p:ph idx="1"/>
          </p:nvPr>
        </p:nvSpPr>
        <p:spPr/>
        <p:txBody>
          <a:bodyPr>
            <a:normAutofit fontScale="47500" lnSpcReduction="20000"/>
          </a:bodyPr>
          <a:lstStyle/>
          <a:p>
            <a:pPr marL="0" indent="0">
              <a:buNone/>
            </a:pPr>
            <a:r>
              <a:rPr lang="en-GB" dirty="0"/>
              <a:t>    </a:t>
            </a:r>
            <a:r>
              <a:rPr lang="en-GB" b="1" dirty="0"/>
              <a:t>import</a:t>
            </a:r>
            <a:r>
              <a:rPr lang="en-GB" dirty="0"/>
              <a:t> </a:t>
            </a:r>
            <a:r>
              <a:rPr lang="en-GB" dirty="0" err="1"/>
              <a:t>java.sql</a:t>
            </a:r>
            <a:r>
              <a:rPr lang="en-GB" dirty="0"/>
              <a:t>.*;  </a:t>
            </a:r>
          </a:p>
          <a:p>
            <a:pPr marL="0" indent="0">
              <a:buNone/>
            </a:pPr>
            <a:r>
              <a:rPr lang="en-GB" dirty="0"/>
              <a:t>    </a:t>
            </a:r>
            <a:r>
              <a:rPr lang="en-GB" b="1" dirty="0"/>
              <a:t>class</a:t>
            </a:r>
            <a:r>
              <a:rPr lang="en-GB" dirty="0"/>
              <a:t> </a:t>
            </a:r>
            <a:r>
              <a:rPr lang="en-GB" dirty="0" err="1"/>
              <a:t>MysqlCon</a:t>
            </a:r>
            <a:r>
              <a:rPr lang="en-GB" dirty="0"/>
              <a:t>{  </a:t>
            </a:r>
          </a:p>
          <a:p>
            <a:pPr marL="0" indent="0">
              <a:buNone/>
            </a:pPr>
            <a:r>
              <a:rPr lang="en-GB" b="1" dirty="0"/>
              <a:t>	public</a:t>
            </a:r>
            <a:r>
              <a:rPr lang="en-GB" dirty="0"/>
              <a:t> </a:t>
            </a:r>
            <a:r>
              <a:rPr lang="en-GB" b="1" dirty="0"/>
              <a:t>static</a:t>
            </a:r>
            <a:r>
              <a:rPr lang="en-GB" dirty="0"/>
              <a:t> </a:t>
            </a:r>
            <a:r>
              <a:rPr lang="en-GB" b="1" dirty="0"/>
              <a:t>void</a:t>
            </a:r>
            <a:r>
              <a:rPr lang="en-GB" dirty="0"/>
              <a:t> main(String </a:t>
            </a:r>
            <a:r>
              <a:rPr lang="en-GB" dirty="0" err="1"/>
              <a:t>args</a:t>
            </a:r>
            <a:r>
              <a:rPr lang="en-GB" dirty="0"/>
              <a:t>[]){  </a:t>
            </a:r>
          </a:p>
          <a:p>
            <a:pPr marL="0" indent="0">
              <a:buNone/>
            </a:pPr>
            <a:r>
              <a:rPr lang="en-GB" b="1" dirty="0"/>
              <a:t>	try</a:t>
            </a:r>
            <a:r>
              <a:rPr lang="en-GB" dirty="0"/>
              <a:t>{  </a:t>
            </a:r>
          </a:p>
          <a:p>
            <a:pPr marL="0" indent="0">
              <a:buNone/>
            </a:pPr>
            <a:r>
              <a:rPr lang="en-GB" dirty="0"/>
              <a:t>	    </a:t>
            </a:r>
            <a:r>
              <a:rPr lang="en-GB" dirty="0" err="1"/>
              <a:t>Class.</a:t>
            </a:r>
            <a:r>
              <a:rPr lang="en-GB" i="1" dirty="0" err="1"/>
              <a:t>forName</a:t>
            </a:r>
            <a:r>
              <a:rPr lang="en-GB" dirty="0"/>
              <a:t>("</a:t>
            </a:r>
            <a:r>
              <a:rPr lang="en-GB" dirty="0" err="1"/>
              <a:t>com.mysql.cj.jdbc.Driver</a:t>
            </a:r>
            <a:r>
              <a:rPr lang="en-GB" dirty="0"/>
              <a:t>");  </a:t>
            </a:r>
          </a:p>
          <a:p>
            <a:pPr marL="0" indent="0">
              <a:buNone/>
            </a:pPr>
            <a:r>
              <a:rPr lang="en-GB" dirty="0"/>
              <a:t>	    Connection con = </a:t>
            </a:r>
            <a:r>
              <a:rPr lang="en-GB" dirty="0" err="1"/>
              <a:t>DriverManager.</a:t>
            </a:r>
            <a:r>
              <a:rPr lang="en-GB" i="1" dirty="0" err="1"/>
              <a:t>getConnection</a:t>
            </a:r>
            <a:r>
              <a:rPr lang="en-GB" dirty="0"/>
              <a:t>("</a:t>
            </a:r>
            <a:r>
              <a:rPr lang="en-GB" dirty="0" err="1"/>
              <a:t>jdbc:mysql</a:t>
            </a:r>
            <a:r>
              <a:rPr lang="en-GB" dirty="0"/>
              <a:t>://localhost:3306/books", 			"root","mysql@123");  </a:t>
            </a:r>
          </a:p>
          <a:p>
            <a:pPr marL="0" indent="0">
              <a:buNone/>
            </a:pPr>
            <a:r>
              <a:rPr lang="en-GB" dirty="0"/>
              <a:t>	    //here </a:t>
            </a:r>
            <a:r>
              <a:rPr lang="en-GB" u="sng" dirty="0"/>
              <a:t>books</a:t>
            </a:r>
            <a:r>
              <a:rPr lang="en-GB" dirty="0"/>
              <a:t> is database name, root is </a:t>
            </a:r>
            <a:r>
              <a:rPr lang="en-GB" u="sng" dirty="0"/>
              <a:t>username</a:t>
            </a:r>
            <a:r>
              <a:rPr lang="en-GB" dirty="0"/>
              <a:t> and password  </a:t>
            </a:r>
          </a:p>
          <a:p>
            <a:pPr marL="0" indent="0">
              <a:buNone/>
            </a:pPr>
            <a:r>
              <a:rPr lang="en-GB" dirty="0"/>
              <a:t>	    Statement </a:t>
            </a:r>
            <a:r>
              <a:rPr lang="en-GB" dirty="0" err="1"/>
              <a:t>stmt</a:t>
            </a:r>
            <a:r>
              <a:rPr lang="en-GB" dirty="0"/>
              <a:t>=</a:t>
            </a:r>
            <a:r>
              <a:rPr lang="en-GB" dirty="0" err="1"/>
              <a:t>con.createStatement</a:t>
            </a:r>
            <a:r>
              <a:rPr lang="en-GB" dirty="0"/>
              <a:t>();  </a:t>
            </a:r>
          </a:p>
          <a:p>
            <a:pPr marL="0" indent="0">
              <a:buNone/>
            </a:pPr>
            <a:r>
              <a:rPr lang="en-GB" dirty="0"/>
              <a:t>	    </a:t>
            </a:r>
            <a:r>
              <a:rPr lang="en-GB" dirty="0" err="1"/>
              <a:t>ResultSet</a:t>
            </a:r>
            <a:r>
              <a:rPr lang="en-GB" dirty="0"/>
              <a:t> </a:t>
            </a:r>
            <a:r>
              <a:rPr lang="en-GB" dirty="0" err="1"/>
              <a:t>rs</a:t>
            </a:r>
            <a:r>
              <a:rPr lang="en-GB" dirty="0"/>
              <a:t>=</a:t>
            </a:r>
            <a:r>
              <a:rPr lang="en-GB" dirty="0" err="1"/>
              <a:t>stmt.executeQuery</a:t>
            </a:r>
            <a:r>
              <a:rPr lang="en-GB" dirty="0"/>
              <a:t>("select * from </a:t>
            </a:r>
            <a:r>
              <a:rPr lang="en-GB" dirty="0" err="1"/>
              <a:t>table_example</a:t>
            </a:r>
            <a:r>
              <a:rPr lang="en-GB" dirty="0"/>
              <a:t>");  </a:t>
            </a:r>
          </a:p>
          <a:p>
            <a:pPr marL="0" indent="0">
              <a:buNone/>
            </a:pPr>
            <a:r>
              <a:rPr lang="en-GB" dirty="0"/>
              <a:t>	    </a:t>
            </a:r>
            <a:r>
              <a:rPr lang="en-GB" b="1" dirty="0"/>
              <a:t>while</a:t>
            </a:r>
            <a:r>
              <a:rPr lang="en-GB" dirty="0"/>
              <a:t>(</a:t>
            </a:r>
            <a:r>
              <a:rPr lang="en-GB" dirty="0" err="1"/>
              <a:t>rs.next</a:t>
            </a:r>
            <a:r>
              <a:rPr lang="en-GB" dirty="0"/>
              <a:t>())  </a:t>
            </a:r>
          </a:p>
          <a:p>
            <a:pPr marL="0" indent="0">
              <a:buNone/>
            </a:pPr>
            <a:r>
              <a:rPr lang="en-GB" dirty="0"/>
              <a:t>	    </a:t>
            </a:r>
            <a:r>
              <a:rPr lang="en-GB" dirty="0" err="1"/>
              <a:t>System.</a:t>
            </a:r>
            <a:r>
              <a:rPr lang="en-GB" b="1" i="1" dirty="0" err="1"/>
              <a:t>out</a:t>
            </a:r>
            <a:r>
              <a:rPr lang="en-GB" dirty="0" err="1"/>
              <a:t>.println</a:t>
            </a:r>
            <a:r>
              <a:rPr lang="en-GB" dirty="0"/>
              <a:t>(</a:t>
            </a:r>
            <a:r>
              <a:rPr lang="en-GB" dirty="0" err="1"/>
              <a:t>rs.getInt</a:t>
            </a:r>
            <a:r>
              <a:rPr lang="en-GB" dirty="0"/>
              <a:t>(1)+"  "+</a:t>
            </a:r>
            <a:r>
              <a:rPr lang="en-GB" dirty="0" err="1"/>
              <a:t>rs.getString</a:t>
            </a:r>
            <a:r>
              <a:rPr lang="en-GB" dirty="0"/>
              <a:t>(2)+"  "+</a:t>
            </a:r>
            <a:r>
              <a:rPr lang="en-GB" dirty="0" err="1"/>
              <a:t>rs.getString</a:t>
            </a:r>
            <a:r>
              <a:rPr lang="en-GB" dirty="0"/>
              <a:t>(3));  </a:t>
            </a:r>
          </a:p>
          <a:p>
            <a:pPr marL="0" indent="0">
              <a:buNone/>
            </a:pPr>
            <a:r>
              <a:rPr lang="en-GB" dirty="0"/>
              <a:t>	    </a:t>
            </a:r>
            <a:r>
              <a:rPr lang="en-GB" dirty="0" err="1"/>
              <a:t>con.close</a:t>
            </a:r>
            <a:r>
              <a:rPr lang="en-GB" dirty="0"/>
              <a:t>();  </a:t>
            </a:r>
          </a:p>
          <a:p>
            <a:pPr marL="0" indent="0">
              <a:buNone/>
            </a:pPr>
            <a:r>
              <a:rPr lang="en-GB" dirty="0"/>
              <a:t>	    }</a:t>
            </a:r>
          </a:p>
          <a:p>
            <a:pPr marL="0" indent="0">
              <a:buNone/>
            </a:pPr>
            <a:r>
              <a:rPr lang="en-GB" b="1" dirty="0"/>
              <a:t>	catch</a:t>
            </a:r>
            <a:r>
              <a:rPr lang="en-GB" dirty="0"/>
              <a:t>(Exception e){ </a:t>
            </a:r>
            <a:r>
              <a:rPr lang="en-GB" dirty="0" err="1"/>
              <a:t>System.</a:t>
            </a:r>
            <a:r>
              <a:rPr lang="en-GB" b="1" i="1" dirty="0" err="1"/>
              <a:t>out</a:t>
            </a:r>
            <a:r>
              <a:rPr lang="en-GB" dirty="0" err="1"/>
              <a:t>.println</a:t>
            </a:r>
            <a:r>
              <a:rPr lang="en-GB" dirty="0"/>
              <a:t>(e);}  </a:t>
            </a:r>
          </a:p>
          <a:p>
            <a:pPr marL="0" indent="0">
              <a:buNone/>
            </a:pPr>
            <a:r>
              <a:rPr lang="en-GB" dirty="0"/>
              <a:t>	    }  </a:t>
            </a:r>
          </a:p>
          <a:p>
            <a:pPr marL="0" indent="0">
              <a:buNone/>
            </a:pPr>
            <a:r>
              <a:rPr lang="en-GB" dirty="0"/>
              <a:t>    }  </a:t>
            </a:r>
          </a:p>
        </p:txBody>
      </p:sp>
      <p:sp>
        <p:nvSpPr>
          <p:cNvPr id="4" name="Date Placeholder 3">
            <a:extLst>
              <a:ext uri="{FF2B5EF4-FFF2-40B4-BE49-F238E27FC236}">
                <a16:creationId xmlns:a16="http://schemas.microsoft.com/office/drawing/2014/main" id="{B447E44B-945A-A442-9A5F-AD762269D6E0}"/>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4FFBC30F-B628-E544-8573-D14D27AEBDCC}"/>
              </a:ext>
            </a:extLst>
          </p:cNvPr>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128572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Java JDBC</a:t>
            </a:r>
            <a:endParaRPr lang="en-PK" dirty="0"/>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dirty="0"/>
              <a:t>We can use JDBC API to access tabular data stored in any relational database. By the help of JDBC API, we can save, update, delete and fetch data from the database. It is like Open Database Connectivity (ODBC) provided by Microsoft.</a:t>
            </a:r>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3</a:t>
            </a:fld>
            <a:endParaRPr lang="en-US"/>
          </a:p>
        </p:txBody>
      </p:sp>
      <p:pic>
        <p:nvPicPr>
          <p:cNvPr id="1026" name="Picture 2" descr="JDBC (Java Database Connectivity) ">
            <a:extLst>
              <a:ext uri="{FF2B5EF4-FFF2-40B4-BE49-F238E27FC236}">
                <a16:creationId xmlns:a16="http://schemas.microsoft.com/office/drawing/2014/main" id="{D2734BE5-0753-BB4C-A601-2429F67BAB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191000"/>
            <a:ext cx="3810000" cy="1635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456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1) JDBC-ODBC bridge driver</a:t>
            </a:r>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sz="2400" dirty="0"/>
              <a:t>The JDBC-ODBC bridge driver uses ODBC driver to connect to the database. The JDBC-ODBC bridge driver converts JDBC method calls into the ODBC function calls. This is now discouraged because of thin driver. </a:t>
            </a:r>
          </a:p>
          <a:p>
            <a:r>
              <a:rPr lang="en-GB" sz="2400" dirty="0"/>
              <a:t>In Java 8, the JDBC-ODBC Bridge has been removed.</a:t>
            </a:r>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4</a:t>
            </a:fld>
            <a:endParaRPr lang="en-US"/>
          </a:p>
        </p:txBody>
      </p:sp>
      <p:pic>
        <p:nvPicPr>
          <p:cNvPr id="3074" name="Picture 2" descr="bridge driver">
            <a:extLst>
              <a:ext uri="{FF2B5EF4-FFF2-40B4-BE49-F238E27FC236}">
                <a16:creationId xmlns:a16="http://schemas.microsoft.com/office/drawing/2014/main" id="{BA4AC7BC-FCEE-AA40-A881-C05BC2F2CBE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7393"/>
          <a:stretch/>
        </p:blipFill>
        <p:spPr bwMode="auto">
          <a:xfrm>
            <a:off x="1830259" y="3545113"/>
            <a:ext cx="5483483" cy="2322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299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1) JDBC-ODBC bridge driver</a:t>
            </a:r>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sz="2400" dirty="0"/>
              <a:t>Oracle does not support the JDBC-ODBC Bridge from Java 8. Oracle recommends that you use JDBC drivers provided by the vendor of your database instead of the JDBC-ODBC Bridge.</a:t>
            </a:r>
          </a:p>
          <a:p>
            <a:r>
              <a:rPr lang="en-GB" sz="2400" b="1" dirty="0"/>
              <a:t>Advantages:</a:t>
            </a:r>
          </a:p>
          <a:p>
            <a:pPr lvl="1"/>
            <a:r>
              <a:rPr lang="en-GB" sz="2000" dirty="0"/>
              <a:t>easy to use.</a:t>
            </a:r>
          </a:p>
          <a:p>
            <a:pPr lvl="1"/>
            <a:r>
              <a:rPr lang="en-GB" sz="2000" dirty="0"/>
              <a:t>can be easily connected to any database.</a:t>
            </a:r>
          </a:p>
          <a:p>
            <a:r>
              <a:rPr lang="en-GB" sz="2400" b="1" dirty="0"/>
              <a:t>Disadvantages:</a:t>
            </a:r>
          </a:p>
          <a:p>
            <a:pPr lvl="1"/>
            <a:r>
              <a:rPr lang="en-GB" sz="2000" dirty="0"/>
              <a:t>Performance degraded because JDBC method call is converted into the ODBC function calls.</a:t>
            </a:r>
          </a:p>
          <a:p>
            <a:pPr lvl="1"/>
            <a:r>
              <a:rPr lang="en-GB" sz="2000" dirty="0"/>
              <a:t>The ODBC driver needs to be installed on the client machine.</a:t>
            </a:r>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560425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2) Native-API driver</a:t>
            </a:r>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sz="2400" dirty="0"/>
              <a:t>The Native API driver uses the client-side libraries of the database. The driver converts JDBC method calls into native calls of the database API. It is not written entirely in java. </a:t>
            </a:r>
          </a:p>
          <a:p>
            <a:r>
              <a:rPr lang="en-GB" sz="2000" b="1" dirty="0"/>
              <a:t>Advantage:</a:t>
            </a:r>
          </a:p>
          <a:p>
            <a:pPr lvl="1"/>
            <a:r>
              <a:rPr lang="en-GB" sz="1600" dirty="0"/>
              <a:t>performance upgraded than JDBC-ODBC bridge driver.</a:t>
            </a:r>
          </a:p>
          <a:p>
            <a:r>
              <a:rPr lang="en-GB" sz="2000" b="1" dirty="0"/>
              <a:t>Disadvantage:</a:t>
            </a:r>
          </a:p>
          <a:p>
            <a:pPr lvl="1"/>
            <a:r>
              <a:rPr lang="en-GB" sz="1600" dirty="0"/>
              <a:t>The Native driver needs to be installed on the each client machine.</a:t>
            </a:r>
          </a:p>
          <a:p>
            <a:pPr lvl="1"/>
            <a:r>
              <a:rPr lang="en-GB" sz="1600" dirty="0"/>
              <a:t>The Vendor client library needs to be installed on client machine.</a:t>
            </a:r>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6</a:t>
            </a:fld>
            <a:endParaRPr lang="en-US" dirty="0"/>
          </a:p>
        </p:txBody>
      </p:sp>
      <p:pic>
        <p:nvPicPr>
          <p:cNvPr id="5122" name="Picture 2" descr="Native-API driver">
            <a:extLst>
              <a:ext uri="{FF2B5EF4-FFF2-40B4-BE49-F238E27FC236}">
                <a16:creationId xmlns:a16="http://schemas.microsoft.com/office/drawing/2014/main" id="{8FA241DD-A8AB-EC43-845B-4F3435E3DC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7647"/>
          <a:stretch/>
        </p:blipFill>
        <p:spPr bwMode="auto">
          <a:xfrm>
            <a:off x="2971800" y="4442183"/>
            <a:ext cx="389969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241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3) Network Protocol driver</a:t>
            </a:r>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sz="1500" dirty="0"/>
              <a:t>The Network Protocol driver uses middleware (application server) that converts JDBC calls directly or indirectly into the vendor-specific database protocol. It is fully written in java. </a:t>
            </a:r>
          </a:p>
          <a:p>
            <a:r>
              <a:rPr lang="en-GB" sz="1500" b="1" dirty="0"/>
              <a:t>Advantage:</a:t>
            </a:r>
          </a:p>
          <a:p>
            <a:pPr lvl="1"/>
            <a:r>
              <a:rPr lang="en-GB" sz="1500" dirty="0"/>
              <a:t>No client side library is required because of application server that can perform many tasks like auditing, load balancing, logging etc.</a:t>
            </a:r>
          </a:p>
          <a:p>
            <a:r>
              <a:rPr lang="en-GB" sz="1500" b="1" dirty="0"/>
              <a:t>Disadvantages:</a:t>
            </a:r>
          </a:p>
          <a:p>
            <a:pPr lvl="1"/>
            <a:r>
              <a:rPr lang="en-GB" sz="1500" dirty="0"/>
              <a:t>Network support is required on client machine.</a:t>
            </a:r>
          </a:p>
          <a:p>
            <a:pPr lvl="1"/>
            <a:r>
              <a:rPr lang="en-GB" sz="1500" dirty="0"/>
              <a:t>Requires database-specific coding to be done in the middle tier.</a:t>
            </a:r>
          </a:p>
          <a:p>
            <a:pPr lvl="1"/>
            <a:r>
              <a:rPr lang="en-GB" sz="1500" dirty="0"/>
              <a:t>Maintenance of Network Protocol driver becomes costly because it requires database-specific coding to be done in the middle tier.</a:t>
            </a:r>
          </a:p>
          <a:p>
            <a:endParaRPr lang="en-GB" sz="1500" dirty="0"/>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7170" name="Picture 2" descr="Network Protocol driver">
            <a:extLst>
              <a:ext uri="{FF2B5EF4-FFF2-40B4-BE49-F238E27FC236}">
                <a16:creationId xmlns:a16="http://schemas.microsoft.com/office/drawing/2014/main" id="{2E6DB7B9-BBB2-FB41-BA11-D41C5E61B5B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262" r="5264" b="22866"/>
          <a:stretch/>
        </p:blipFill>
        <p:spPr bwMode="auto">
          <a:xfrm>
            <a:off x="4152900" y="4137819"/>
            <a:ext cx="4800600" cy="223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0761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946B-AE42-CA48-8E78-D1D7665EAA50}"/>
              </a:ext>
            </a:extLst>
          </p:cNvPr>
          <p:cNvSpPr>
            <a:spLocks noGrp="1"/>
          </p:cNvSpPr>
          <p:nvPr>
            <p:ph type="title"/>
          </p:nvPr>
        </p:nvSpPr>
        <p:spPr/>
        <p:txBody>
          <a:bodyPr>
            <a:normAutofit/>
          </a:bodyPr>
          <a:lstStyle/>
          <a:p>
            <a:r>
              <a:rPr lang="en-GB" b="1" dirty="0"/>
              <a:t>4) Thin driver</a:t>
            </a:r>
          </a:p>
        </p:txBody>
      </p:sp>
      <p:sp>
        <p:nvSpPr>
          <p:cNvPr id="3" name="Content Placeholder 2">
            <a:extLst>
              <a:ext uri="{FF2B5EF4-FFF2-40B4-BE49-F238E27FC236}">
                <a16:creationId xmlns:a16="http://schemas.microsoft.com/office/drawing/2014/main" id="{781EAD5C-A152-2448-9584-3585A298B53E}"/>
              </a:ext>
            </a:extLst>
          </p:cNvPr>
          <p:cNvSpPr>
            <a:spLocks noGrp="1"/>
          </p:cNvSpPr>
          <p:nvPr>
            <p:ph idx="1"/>
          </p:nvPr>
        </p:nvSpPr>
        <p:spPr/>
        <p:txBody>
          <a:bodyPr>
            <a:normAutofit/>
          </a:bodyPr>
          <a:lstStyle/>
          <a:p>
            <a:r>
              <a:rPr lang="en-GB" sz="2400" dirty="0"/>
              <a:t>The thin driver converts JDBC calls directly into the vendor-specific database protocol. That is why it is known as thin driver. It is fully written in Java language. </a:t>
            </a:r>
          </a:p>
          <a:p>
            <a:r>
              <a:rPr lang="en-GB" sz="2400" b="1" dirty="0"/>
              <a:t>Advantage:</a:t>
            </a:r>
          </a:p>
          <a:p>
            <a:pPr lvl="1"/>
            <a:r>
              <a:rPr lang="en-GB" sz="2400" dirty="0"/>
              <a:t>Better performance than all other drivers.</a:t>
            </a:r>
          </a:p>
          <a:p>
            <a:pPr lvl="1"/>
            <a:r>
              <a:rPr lang="en-GB" sz="2400" dirty="0"/>
              <a:t>No software is required at client side or server side.</a:t>
            </a:r>
          </a:p>
          <a:p>
            <a:r>
              <a:rPr lang="en-GB" sz="2400" b="1" dirty="0"/>
              <a:t>Disadvantage:</a:t>
            </a:r>
          </a:p>
          <a:p>
            <a:pPr lvl="1"/>
            <a:r>
              <a:rPr lang="en-GB" sz="2400" dirty="0"/>
              <a:t>Drivers depend on the Database.</a:t>
            </a:r>
          </a:p>
          <a:p>
            <a:endParaRPr lang="en-GB" sz="2400" dirty="0"/>
          </a:p>
        </p:txBody>
      </p:sp>
      <p:sp>
        <p:nvSpPr>
          <p:cNvPr id="4" name="Date Placeholder 3">
            <a:extLst>
              <a:ext uri="{FF2B5EF4-FFF2-40B4-BE49-F238E27FC236}">
                <a16:creationId xmlns:a16="http://schemas.microsoft.com/office/drawing/2014/main" id="{1216BC9F-4F44-7942-8625-577E416DE7B7}"/>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5E4D706B-D8FE-A94D-AE7C-09D49491D259}"/>
              </a:ext>
            </a:extLst>
          </p:cNvPr>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9218" name="Picture 2" descr="Thin driver">
            <a:extLst>
              <a:ext uri="{FF2B5EF4-FFF2-40B4-BE49-F238E27FC236}">
                <a16:creationId xmlns:a16="http://schemas.microsoft.com/office/drawing/2014/main" id="{81C0EF7D-7829-8F43-95FB-0DBC6244098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2903" b="22161"/>
          <a:stretch/>
        </p:blipFill>
        <p:spPr bwMode="auto">
          <a:xfrm>
            <a:off x="5509752" y="4219575"/>
            <a:ext cx="3429000" cy="2501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195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47CC4-2FDC-E542-95E2-F0AFF52A0E17}"/>
              </a:ext>
            </a:extLst>
          </p:cNvPr>
          <p:cNvSpPr>
            <a:spLocks noGrp="1"/>
          </p:cNvSpPr>
          <p:nvPr>
            <p:ph type="title"/>
          </p:nvPr>
        </p:nvSpPr>
        <p:spPr/>
        <p:txBody>
          <a:bodyPr/>
          <a:lstStyle/>
          <a:p>
            <a:r>
              <a:rPr lang="en-GB" b="1" dirty="0"/>
              <a:t>Java JDBC</a:t>
            </a:r>
            <a:endParaRPr lang="en-PK" dirty="0"/>
          </a:p>
        </p:txBody>
      </p:sp>
      <p:sp>
        <p:nvSpPr>
          <p:cNvPr id="3" name="Content Placeholder 2">
            <a:extLst>
              <a:ext uri="{FF2B5EF4-FFF2-40B4-BE49-F238E27FC236}">
                <a16:creationId xmlns:a16="http://schemas.microsoft.com/office/drawing/2014/main" id="{C15B8ADC-17FB-494B-92C7-9257A4D99395}"/>
              </a:ext>
            </a:extLst>
          </p:cNvPr>
          <p:cNvSpPr>
            <a:spLocks noGrp="1"/>
          </p:cNvSpPr>
          <p:nvPr>
            <p:ph idx="1"/>
          </p:nvPr>
        </p:nvSpPr>
        <p:spPr>
          <a:xfrm>
            <a:off x="457200" y="1600201"/>
            <a:ext cx="8229600" cy="2057399"/>
          </a:xfrm>
        </p:spPr>
        <p:txBody>
          <a:bodyPr>
            <a:normAutofit/>
          </a:bodyPr>
          <a:lstStyle/>
          <a:p>
            <a:r>
              <a:rPr lang="en-GB" sz="2400" dirty="0"/>
              <a:t>The current version of JDBC is 4.3. It is the stable release since 21st September, 2017. It is based on the X/Open SQL Call Level Interface. The </a:t>
            </a:r>
            <a:r>
              <a:rPr lang="en-GB" sz="2400" b="1" dirty="0" err="1"/>
              <a:t>java.sql</a:t>
            </a:r>
            <a:r>
              <a:rPr lang="en-GB" sz="2400" dirty="0"/>
              <a:t> package contains classes and interfaces for JDBC API. A list of popular </a:t>
            </a:r>
            <a:r>
              <a:rPr lang="en-GB" sz="2400" i="1" dirty="0"/>
              <a:t>interfaces</a:t>
            </a:r>
            <a:r>
              <a:rPr lang="en-GB" sz="2400" dirty="0"/>
              <a:t> of JDBC API are given below:</a:t>
            </a:r>
            <a:endParaRPr lang="en-PK" sz="2400" dirty="0"/>
          </a:p>
        </p:txBody>
      </p:sp>
      <p:sp>
        <p:nvSpPr>
          <p:cNvPr id="4" name="Date Placeholder 3">
            <a:extLst>
              <a:ext uri="{FF2B5EF4-FFF2-40B4-BE49-F238E27FC236}">
                <a16:creationId xmlns:a16="http://schemas.microsoft.com/office/drawing/2014/main" id="{9BFC6498-1F65-0D4F-A097-017225FD2919}"/>
              </a:ext>
            </a:extLst>
          </p:cNvPr>
          <p:cNvSpPr>
            <a:spLocks noGrp="1"/>
          </p:cNvSpPr>
          <p:nvPr>
            <p:ph type="dt" sz="half" idx="10"/>
          </p:nvPr>
        </p:nvSpPr>
        <p:spPr/>
        <p:txBody>
          <a:bodyPr/>
          <a:lstStyle/>
          <a:p>
            <a:fld id="{F2C0BE9E-7442-DD47-901A-60415DB8007F}" type="datetime2">
              <a:rPr lang="en-US" smtClean="0"/>
              <a:t>Sunday, October 31, 2021</a:t>
            </a:fld>
            <a:endParaRPr lang="en-US"/>
          </a:p>
        </p:txBody>
      </p:sp>
      <p:sp>
        <p:nvSpPr>
          <p:cNvPr id="5" name="Slide Number Placeholder 4">
            <a:extLst>
              <a:ext uri="{FF2B5EF4-FFF2-40B4-BE49-F238E27FC236}">
                <a16:creationId xmlns:a16="http://schemas.microsoft.com/office/drawing/2014/main" id="{B827DFF7-69D7-C944-94D8-22F8D688E8B6}"/>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7" name="TextBox 6">
            <a:extLst>
              <a:ext uri="{FF2B5EF4-FFF2-40B4-BE49-F238E27FC236}">
                <a16:creationId xmlns:a16="http://schemas.microsoft.com/office/drawing/2014/main" id="{E8467CDE-9530-234B-B099-E38F6BD08BA0}"/>
              </a:ext>
            </a:extLst>
          </p:cNvPr>
          <p:cNvSpPr txBox="1"/>
          <p:nvPr/>
        </p:nvSpPr>
        <p:spPr>
          <a:xfrm>
            <a:off x="914400" y="3657600"/>
            <a:ext cx="3657600" cy="2585323"/>
          </a:xfrm>
          <a:prstGeom prst="rect">
            <a:avLst/>
          </a:prstGeom>
          <a:noFill/>
        </p:spPr>
        <p:txBody>
          <a:bodyPr wrap="square" rtlCol="0">
            <a:spAutoFit/>
          </a:bodyPr>
          <a:lstStyle/>
          <a:p>
            <a:pPr marL="285750" indent="-285750">
              <a:buFont typeface="Arial" panose="020B0604020202020204" pitchFamily="34" charset="0"/>
              <a:buChar char="•"/>
            </a:pPr>
            <a:r>
              <a:rPr lang="en-GB" dirty="0"/>
              <a:t>Driver interface</a:t>
            </a:r>
          </a:p>
          <a:p>
            <a:pPr marL="285750" indent="-285750">
              <a:buFont typeface="Arial" panose="020B0604020202020204" pitchFamily="34" charset="0"/>
              <a:buChar char="•"/>
            </a:pPr>
            <a:r>
              <a:rPr lang="en-GB" dirty="0"/>
              <a:t>Connection interface</a:t>
            </a:r>
          </a:p>
          <a:p>
            <a:pPr marL="285750" indent="-285750">
              <a:buFont typeface="Arial" panose="020B0604020202020204" pitchFamily="34" charset="0"/>
              <a:buChar char="•"/>
            </a:pPr>
            <a:r>
              <a:rPr lang="en-GB" dirty="0"/>
              <a:t>Statement interface</a:t>
            </a:r>
          </a:p>
          <a:p>
            <a:pPr marL="285750" indent="-285750">
              <a:buFont typeface="Arial" panose="020B0604020202020204" pitchFamily="34" charset="0"/>
              <a:buChar char="•"/>
            </a:pPr>
            <a:r>
              <a:rPr lang="en-GB" dirty="0" err="1"/>
              <a:t>PreparedStatement</a:t>
            </a:r>
            <a:r>
              <a:rPr lang="en-GB" dirty="0"/>
              <a:t> interface</a:t>
            </a:r>
          </a:p>
          <a:p>
            <a:pPr marL="285750" indent="-285750">
              <a:buFont typeface="Arial" panose="020B0604020202020204" pitchFamily="34" charset="0"/>
              <a:buChar char="•"/>
            </a:pPr>
            <a:r>
              <a:rPr lang="en-GB" dirty="0" err="1"/>
              <a:t>CallableStatement</a:t>
            </a:r>
            <a:r>
              <a:rPr lang="en-GB" dirty="0"/>
              <a:t> interface</a:t>
            </a:r>
          </a:p>
          <a:p>
            <a:pPr marL="285750" indent="-285750">
              <a:buFont typeface="Arial" panose="020B0604020202020204" pitchFamily="34" charset="0"/>
              <a:buChar char="•"/>
            </a:pPr>
            <a:r>
              <a:rPr lang="en-GB" dirty="0" err="1"/>
              <a:t>ResultSet</a:t>
            </a:r>
            <a:r>
              <a:rPr lang="en-GB" dirty="0"/>
              <a:t> interface</a:t>
            </a:r>
          </a:p>
          <a:p>
            <a:pPr marL="285750" indent="-285750">
              <a:buFont typeface="Arial" panose="020B0604020202020204" pitchFamily="34" charset="0"/>
              <a:buChar char="•"/>
            </a:pPr>
            <a:r>
              <a:rPr lang="en-GB" dirty="0" err="1"/>
              <a:t>ResultSetMetaData</a:t>
            </a:r>
            <a:r>
              <a:rPr lang="en-GB" dirty="0"/>
              <a:t> interface</a:t>
            </a:r>
          </a:p>
          <a:p>
            <a:pPr marL="285750" indent="-285750">
              <a:buFont typeface="Arial" panose="020B0604020202020204" pitchFamily="34" charset="0"/>
              <a:buChar char="•"/>
            </a:pPr>
            <a:r>
              <a:rPr lang="en-GB" dirty="0" err="1"/>
              <a:t>DatabaseMetaData</a:t>
            </a:r>
            <a:r>
              <a:rPr lang="en-GB" dirty="0"/>
              <a:t> interface</a:t>
            </a:r>
          </a:p>
          <a:p>
            <a:pPr marL="285750" indent="-285750">
              <a:buFont typeface="Arial" panose="020B0604020202020204" pitchFamily="34" charset="0"/>
              <a:buChar char="•"/>
            </a:pPr>
            <a:r>
              <a:rPr lang="en-GB" dirty="0" err="1"/>
              <a:t>RowSet</a:t>
            </a:r>
            <a:r>
              <a:rPr lang="en-GB" dirty="0"/>
              <a:t> interface</a:t>
            </a:r>
          </a:p>
        </p:txBody>
      </p:sp>
      <p:sp>
        <p:nvSpPr>
          <p:cNvPr id="8" name="TextBox 7">
            <a:extLst>
              <a:ext uri="{FF2B5EF4-FFF2-40B4-BE49-F238E27FC236}">
                <a16:creationId xmlns:a16="http://schemas.microsoft.com/office/drawing/2014/main" id="{B6E95828-B65F-7842-9443-2917D2E1BB71}"/>
              </a:ext>
            </a:extLst>
          </p:cNvPr>
          <p:cNvSpPr txBox="1"/>
          <p:nvPr/>
        </p:nvSpPr>
        <p:spPr>
          <a:xfrm>
            <a:off x="4343400" y="3657599"/>
            <a:ext cx="4114800" cy="1754326"/>
          </a:xfrm>
          <a:prstGeom prst="rect">
            <a:avLst/>
          </a:prstGeom>
          <a:noFill/>
        </p:spPr>
        <p:txBody>
          <a:bodyPr wrap="square" rtlCol="0">
            <a:spAutoFit/>
          </a:bodyPr>
          <a:lstStyle/>
          <a:p>
            <a:r>
              <a:rPr lang="en-GB" dirty="0"/>
              <a:t>A list of popular </a:t>
            </a:r>
            <a:r>
              <a:rPr lang="en-GB" i="1" dirty="0"/>
              <a:t>classes</a:t>
            </a:r>
            <a:r>
              <a:rPr lang="en-GB" dirty="0"/>
              <a:t> of JDBC API are given below:</a:t>
            </a:r>
          </a:p>
          <a:p>
            <a:pPr marL="285750" indent="-285750">
              <a:buFont typeface="Arial" panose="020B0604020202020204" pitchFamily="34" charset="0"/>
              <a:buChar char="•"/>
            </a:pPr>
            <a:r>
              <a:rPr lang="en-GB" dirty="0" err="1"/>
              <a:t>DriverManager</a:t>
            </a:r>
            <a:r>
              <a:rPr lang="en-GB" dirty="0"/>
              <a:t> class</a:t>
            </a:r>
          </a:p>
          <a:p>
            <a:pPr marL="285750" indent="-285750">
              <a:buFont typeface="Arial" panose="020B0604020202020204" pitchFamily="34" charset="0"/>
              <a:buChar char="•"/>
            </a:pPr>
            <a:r>
              <a:rPr lang="en-GB" dirty="0"/>
              <a:t>Blob class</a:t>
            </a:r>
          </a:p>
          <a:p>
            <a:pPr marL="285750" indent="-285750">
              <a:buFont typeface="Arial" panose="020B0604020202020204" pitchFamily="34" charset="0"/>
              <a:buChar char="•"/>
            </a:pPr>
            <a:r>
              <a:rPr lang="en-GB" dirty="0" err="1"/>
              <a:t>Clob</a:t>
            </a:r>
            <a:r>
              <a:rPr lang="en-GB" dirty="0"/>
              <a:t> class</a:t>
            </a:r>
          </a:p>
          <a:p>
            <a:pPr marL="285750" indent="-285750">
              <a:buFont typeface="Arial" panose="020B0604020202020204" pitchFamily="34" charset="0"/>
              <a:buChar char="•"/>
            </a:pPr>
            <a:r>
              <a:rPr lang="en-GB" dirty="0"/>
              <a:t>Types class</a:t>
            </a:r>
          </a:p>
        </p:txBody>
      </p:sp>
    </p:spTree>
    <p:extLst>
      <p:ext uri="{BB962C8B-B14F-4D97-AF65-F5344CB8AC3E}">
        <p14:creationId xmlns:p14="http://schemas.microsoft.com/office/powerpoint/2010/main" val="2388502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5851</TotalTime>
  <Words>1849</Words>
  <Application>Microsoft Macintosh PowerPoint</Application>
  <PresentationFormat>On-screen Show (4:3)</PresentationFormat>
  <Paragraphs>199</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Enterprise Application Development With Java EE</vt:lpstr>
      <vt:lpstr>Java JDBC</vt:lpstr>
      <vt:lpstr>Java JDBC</vt:lpstr>
      <vt:lpstr>1) JDBC-ODBC bridge driver</vt:lpstr>
      <vt:lpstr>1) JDBC-ODBC bridge driver</vt:lpstr>
      <vt:lpstr>2) Native-API driver</vt:lpstr>
      <vt:lpstr>3) Network Protocol driver</vt:lpstr>
      <vt:lpstr>4) Thin driver</vt:lpstr>
      <vt:lpstr>Java JDBC</vt:lpstr>
      <vt:lpstr>Why Should We Use JDBC</vt:lpstr>
      <vt:lpstr>Do You Know?</vt:lpstr>
      <vt:lpstr>What is API</vt:lpstr>
      <vt:lpstr>Java Database Connectivity with 5 Steps</vt:lpstr>
      <vt:lpstr>1) Register the driver class</vt:lpstr>
      <vt:lpstr>2) Create the connection object</vt:lpstr>
      <vt:lpstr>3) Create the Statement object</vt:lpstr>
      <vt:lpstr>4) Execute the query</vt:lpstr>
      <vt:lpstr>5) Close the connection object</vt:lpstr>
      <vt:lpstr>Java Database Connectivity with MySQL</vt:lpstr>
      <vt:lpstr>Configuration for MySQL and its Connector </vt:lpstr>
      <vt:lpstr>Database Creation</vt:lpstr>
      <vt:lpstr>Example to Connect Java Application with MySQL database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614</cp:revision>
  <dcterms:created xsi:type="dcterms:W3CDTF">2006-08-16T00:00:00Z</dcterms:created>
  <dcterms:modified xsi:type="dcterms:W3CDTF">2021-10-31T17:52:23Z</dcterms:modified>
</cp:coreProperties>
</file>