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80"/>
    <p:restoredTop sz="94653" autoAdjust="0"/>
  </p:normalViewPr>
  <p:slideViewPr>
    <p:cSldViewPr>
      <p:cViewPr varScale="1">
        <p:scale>
          <a:sx n="87" d="100"/>
          <a:sy n="87" d="100"/>
        </p:scale>
        <p:origin x="1888" y="192"/>
      </p:cViewPr>
      <p:guideLst>
        <p:guide orient="horz" pos="2160"/>
        <p:guide pos="2880"/>
      </p:guideLst>
    </p:cSldViewPr>
  </p:slideViewPr>
  <p:outlineViewPr>
    <p:cViewPr>
      <p:scale>
        <a:sx n="33" d="100"/>
        <a:sy n="33" d="100"/>
      </p:scale>
      <p:origin x="0" y="-1828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1DE33CF-03D2-D845-9B66-54C183F57706}" type="datetimeFigureOut">
              <a:rPr lang="en-US" smtClean="0"/>
              <a:t>10/31/21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F3E3F1-998E-B844-BAD5-044FB21D975A}" type="slidenum">
              <a:rPr lang="en-US" smtClean="0"/>
              <a:t>‹#›</a:t>
            </a:fld>
            <a:endParaRPr lang="en-US"/>
          </a:p>
        </p:txBody>
      </p:sp>
    </p:spTree>
    <p:extLst>
      <p:ext uri="{BB962C8B-B14F-4D97-AF65-F5344CB8AC3E}">
        <p14:creationId xmlns:p14="http://schemas.microsoft.com/office/powerpoint/2010/main" val="30929824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FD456A-16B3-4F42-BA03-71460D57CD9B}" type="datetimeFigureOut">
              <a:rPr lang="en-US" smtClean="0"/>
              <a:t>10/31/21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17379E-8C79-4604-8348-0A0E201435DF}" type="slidenum">
              <a:rPr lang="en-US" smtClean="0"/>
              <a:t>‹#›</a:t>
            </a:fld>
            <a:endParaRPr lang="en-US"/>
          </a:p>
        </p:txBody>
      </p:sp>
    </p:spTree>
    <p:extLst>
      <p:ext uri="{BB962C8B-B14F-4D97-AF65-F5344CB8AC3E}">
        <p14:creationId xmlns:p14="http://schemas.microsoft.com/office/powerpoint/2010/main" val="352281147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2EA272-B6C1-4E48-86F0-6C7444639983}" type="datetime2">
              <a:rPr lang="en-US" smtClean="0"/>
              <a:t>Sunday, October 31,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C40D09-82E4-EE43-BFE6-B18579467EA1}" type="datetime2">
              <a:rPr lang="en-US" smtClean="0"/>
              <a:t>Sunday, October 31,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5BDD94-F764-5F40-972D-3C0E93D5626B}" type="datetime2">
              <a:rPr lang="en-US" smtClean="0"/>
              <a:t>Sunday, October 31,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D78031-9569-8145-B561-C60B2B040D50}" type="datetime2">
              <a:rPr lang="en-US" smtClean="0"/>
              <a:t>Sunday, October 31,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11E8B3F-4022-2C49-A661-2419051C5B86}" type="datetime2">
              <a:rPr lang="en-US" smtClean="0"/>
              <a:t>Sunday, October 31,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33F4A0-3335-9F4F-8D37-C6441CE065F1}" type="datetime2">
              <a:rPr lang="en-US" smtClean="0"/>
              <a:t>Sunday, October 31, 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E245C-807E-BD42-92A0-8AFB59B09CB5}" type="datetime2">
              <a:rPr lang="en-US" smtClean="0"/>
              <a:t>Sunday, October 31, 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20A583-F39A-B14C-9229-557053239F88}" type="datetime2">
              <a:rPr lang="en-US" smtClean="0"/>
              <a:t>Sunday, October 31, 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1EDCBF-8BBA-A845-A69C-7248DAC6C6B2}" type="datetime2">
              <a:rPr lang="en-US" smtClean="0"/>
              <a:t>Sunday, October 31,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0588D5-F09C-5F42-9CBE-BB77FBDF424A}" type="datetime2">
              <a:rPr lang="en-US" smtClean="0"/>
              <a:t>Sunday, October 31,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288239-A63A-8048-AE18-2AA0D3A4A4E8}" type="datetime2">
              <a:rPr lang="en-US" smtClean="0"/>
              <a:t>Sunday, October 31, 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javatpoint.com/java-awt-choice" TargetMode="External"/><Relationship Id="rId3" Type="http://schemas.openxmlformats.org/officeDocument/2006/relationships/hyperlink" Target="https://www.javatpoint.com/object-and-class-in-java" TargetMode="External"/><Relationship Id="rId7" Type="http://schemas.openxmlformats.org/officeDocument/2006/relationships/hyperlink" Target="https://www.javatpoint.com/java-awt-checkbox" TargetMode="External"/><Relationship Id="rId2" Type="http://schemas.openxmlformats.org/officeDocument/2006/relationships/hyperlink" Target="https://www.javatpoint.com/package" TargetMode="External"/><Relationship Id="rId1" Type="http://schemas.openxmlformats.org/officeDocument/2006/relationships/slideLayout" Target="../slideLayouts/slideLayout2.xml"/><Relationship Id="rId6" Type="http://schemas.openxmlformats.org/officeDocument/2006/relationships/hyperlink" Target="https://www.javatpoint.com/java-awt-textarea" TargetMode="External"/><Relationship Id="rId5" Type="http://schemas.openxmlformats.org/officeDocument/2006/relationships/hyperlink" Target="https://www.javatpoint.com/java-awt-label" TargetMode="External"/><Relationship Id="rId4" Type="http://schemas.openxmlformats.org/officeDocument/2006/relationships/hyperlink" Target="https://www.javatpoint.com/java-awt-textfield" TargetMode="External"/><Relationship Id="rId9" Type="http://schemas.openxmlformats.org/officeDocument/2006/relationships/hyperlink" Target="https://www.javatpoint.com/java-awt-list"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javatpoint.com/java-awt-butt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Enterprise Application Development With Java EE</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Dr. Qaiser Abbas</a:t>
            </a:r>
          </a:p>
          <a:p>
            <a:r>
              <a:rPr lang="en-US" dirty="0"/>
              <a:t>Department of Computer Science &amp; IT, </a:t>
            </a:r>
          </a:p>
          <a:p>
            <a:r>
              <a:rPr lang="en-US" dirty="0"/>
              <a:t>University of Sargodha</a:t>
            </a:r>
          </a:p>
          <a:p>
            <a:r>
              <a:rPr lang="en-US" dirty="0"/>
              <a:t>qaiser.abbas@uos.edu.pk</a:t>
            </a:r>
          </a:p>
          <a:p>
            <a:endParaRPr lang="en-US" dirty="0"/>
          </a:p>
        </p:txBody>
      </p:sp>
      <p:sp>
        <p:nvSpPr>
          <p:cNvPr id="4" name="Date Placeholder 3"/>
          <p:cNvSpPr>
            <a:spLocks noGrp="1"/>
          </p:cNvSpPr>
          <p:nvPr>
            <p:ph type="dt" sz="half" idx="10"/>
          </p:nvPr>
        </p:nvSpPr>
        <p:spPr/>
        <p:txBody>
          <a:bodyPr/>
          <a:lstStyle/>
          <a:p>
            <a:fld id="{57854261-F0AE-F040-B763-8912A9D7B3E8}" type="datetime2">
              <a:rPr lang="en-US" smtClean="0"/>
              <a:t>Sunday, October 31, 2021</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3806725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D09C9-CE1C-6540-B3C6-9709218726C1}"/>
              </a:ext>
            </a:extLst>
          </p:cNvPr>
          <p:cNvSpPr>
            <a:spLocks noGrp="1"/>
          </p:cNvSpPr>
          <p:nvPr>
            <p:ph type="title"/>
          </p:nvPr>
        </p:nvSpPr>
        <p:spPr/>
        <p:txBody>
          <a:bodyPr>
            <a:normAutofit/>
          </a:bodyPr>
          <a:lstStyle/>
          <a:p>
            <a:r>
              <a:rPr lang="en-GB" b="1" dirty="0"/>
              <a:t>Java AWT Example</a:t>
            </a:r>
            <a:endParaRPr lang="en-PK" dirty="0"/>
          </a:p>
        </p:txBody>
      </p:sp>
      <p:sp>
        <p:nvSpPr>
          <p:cNvPr id="3" name="Content Placeholder 2">
            <a:extLst>
              <a:ext uri="{FF2B5EF4-FFF2-40B4-BE49-F238E27FC236}">
                <a16:creationId xmlns:a16="http://schemas.microsoft.com/office/drawing/2014/main" id="{6AB944DE-E1BC-F447-9EAA-35CA8B86A59D}"/>
              </a:ext>
            </a:extLst>
          </p:cNvPr>
          <p:cNvSpPr>
            <a:spLocks noGrp="1"/>
          </p:cNvSpPr>
          <p:nvPr>
            <p:ph idx="1"/>
          </p:nvPr>
        </p:nvSpPr>
        <p:spPr/>
        <p:txBody>
          <a:bodyPr/>
          <a:lstStyle/>
          <a:p>
            <a:r>
              <a:rPr lang="en-GB" dirty="0"/>
              <a:t>To create simple AWT example, you need a frame. There are two ways to create a GUI using Frame in AWT.</a:t>
            </a:r>
          </a:p>
          <a:p>
            <a:pPr lvl="1"/>
            <a:r>
              <a:rPr lang="en-GB" dirty="0"/>
              <a:t>By extending Frame class (</a:t>
            </a:r>
            <a:r>
              <a:rPr lang="en-GB" b="1" dirty="0"/>
              <a:t>inheritance</a:t>
            </a:r>
            <a:r>
              <a:rPr lang="en-GB" dirty="0"/>
              <a:t>)</a:t>
            </a:r>
          </a:p>
          <a:p>
            <a:pPr lvl="1"/>
            <a:r>
              <a:rPr lang="en-GB" dirty="0"/>
              <a:t>By creating the object of Frame class (</a:t>
            </a:r>
            <a:r>
              <a:rPr lang="en-GB" b="1" dirty="0"/>
              <a:t>association</a:t>
            </a:r>
            <a:r>
              <a:rPr lang="en-GB" dirty="0"/>
              <a:t>)</a:t>
            </a:r>
          </a:p>
        </p:txBody>
      </p:sp>
      <p:sp>
        <p:nvSpPr>
          <p:cNvPr id="4" name="Date Placeholder 3">
            <a:extLst>
              <a:ext uri="{FF2B5EF4-FFF2-40B4-BE49-F238E27FC236}">
                <a16:creationId xmlns:a16="http://schemas.microsoft.com/office/drawing/2014/main" id="{0B2957E2-46D9-3E49-9522-850440D1C2B7}"/>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36E2F6D3-E0F7-B84A-8273-3BD19638BB9D}"/>
              </a:ext>
            </a:extLst>
          </p:cNvPr>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845773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DD42A-C436-CA43-A4A6-1661A4F77C57}"/>
              </a:ext>
            </a:extLst>
          </p:cNvPr>
          <p:cNvSpPr>
            <a:spLocks noGrp="1"/>
          </p:cNvSpPr>
          <p:nvPr>
            <p:ph type="title"/>
          </p:nvPr>
        </p:nvSpPr>
        <p:spPr/>
        <p:txBody>
          <a:bodyPr>
            <a:normAutofit/>
          </a:bodyPr>
          <a:lstStyle/>
          <a:p>
            <a:r>
              <a:rPr lang="en-GB" b="1" dirty="0"/>
              <a:t>AWT Example by Inheritance</a:t>
            </a:r>
            <a:endParaRPr lang="en-PK" dirty="0"/>
          </a:p>
        </p:txBody>
      </p:sp>
      <p:sp>
        <p:nvSpPr>
          <p:cNvPr id="3" name="Content Placeholder 2">
            <a:extLst>
              <a:ext uri="{FF2B5EF4-FFF2-40B4-BE49-F238E27FC236}">
                <a16:creationId xmlns:a16="http://schemas.microsoft.com/office/drawing/2014/main" id="{2FA9181D-DEAF-194B-A98C-553424FEF34F}"/>
              </a:ext>
            </a:extLst>
          </p:cNvPr>
          <p:cNvSpPr>
            <a:spLocks noGrp="1"/>
          </p:cNvSpPr>
          <p:nvPr>
            <p:ph idx="1"/>
          </p:nvPr>
        </p:nvSpPr>
        <p:spPr/>
        <p:txBody>
          <a:bodyPr>
            <a:normAutofit fontScale="47500" lnSpcReduction="20000"/>
          </a:bodyPr>
          <a:lstStyle/>
          <a:p>
            <a:r>
              <a:rPr lang="en-GB" dirty="0"/>
              <a:t>Let's see a simple example of AWT where we are inheriting Frame class. Here, we are showing Button component on the Frame.</a:t>
            </a:r>
            <a:endParaRPr lang="en-PK" dirty="0"/>
          </a:p>
          <a:p>
            <a:pPr marL="0" indent="0">
              <a:buNone/>
            </a:pPr>
            <a:endParaRPr lang="en-GB" dirty="0"/>
          </a:p>
          <a:p>
            <a:pPr marL="0" indent="0">
              <a:buNone/>
            </a:pPr>
            <a:r>
              <a:rPr lang="en-GB" dirty="0"/>
              <a:t>import </a:t>
            </a:r>
            <a:r>
              <a:rPr lang="en-GB" dirty="0" err="1"/>
              <a:t>java.awt</a:t>
            </a:r>
            <a:r>
              <a:rPr lang="en-GB" dirty="0"/>
              <a:t>.*;</a:t>
            </a:r>
          </a:p>
          <a:p>
            <a:pPr marL="0" indent="0">
              <a:buNone/>
            </a:pPr>
            <a:r>
              <a:rPr lang="en-GB" dirty="0"/>
              <a:t>class First extends Frame{</a:t>
            </a:r>
          </a:p>
          <a:p>
            <a:pPr marL="0" indent="0">
              <a:buNone/>
            </a:pPr>
            <a:r>
              <a:rPr lang="en-GB" dirty="0"/>
              <a:t>	First(){</a:t>
            </a:r>
          </a:p>
          <a:p>
            <a:pPr marL="0" indent="0">
              <a:buNone/>
            </a:pPr>
            <a:r>
              <a:rPr lang="en-GB" dirty="0"/>
              <a:t>	Button b=new Button("click me");</a:t>
            </a:r>
          </a:p>
          <a:p>
            <a:pPr marL="0" indent="0">
              <a:buNone/>
            </a:pPr>
            <a:r>
              <a:rPr lang="en-GB" dirty="0"/>
              <a:t>	</a:t>
            </a:r>
            <a:r>
              <a:rPr lang="en-GB" dirty="0" err="1"/>
              <a:t>b.setBounds</a:t>
            </a:r>
            <a:r>
              <a:rPr lang="en-GB" dirty="0"/>
              <a:t>(30,100,80,30);// setting button position</a:t>
            </a:r>
          </a:p>
          <a:p>
            <a:pPr marL="0" indent="0">
              <a:buNone/>
            </a:pPr>
            <a:r>
              <a:rPr lang="en-GB" dirty="0"/>
              <a:t>	add(b);//adding button into frame</a:t>
            </a:r>
          </a:p>
          <a:p>
            <a:pPr marL="0" indent="0">
              <a:buNone/>
            </a:pPr>
            <a:r>
              <a:rPr lang="en-GB" dirty="0"/>
              <a:t>	</a:t>
            </a:r>
            <a:r>
              <a:rPr lang="en-GB" dirty="0" err="1"/>
              <a:t>setSize</a:t>
            </a:r>
            <a:r>
              <a:rPr lang="en-GB" dirty="0"/>
              <a:t>(300,300);//frame size 300 width and 300 height</a:t>
            </a:r>
          </a:p>
          <a:p>
            <a:pPr marL="0" indent="0">
              <a:buNone/>
            </a:pPr>
            <a:r>
              <a:rPr lang="en-GB" dirty="0"/>
              <a:t>	</a:t>
            </a:r>
            <a:r>
              <a:rPr lang="en-GB" dirty="0" err="1"/>
              <a:t>setLayout</a:t>
            </a:r>
            <a:r>
              <a:rPr lang="en-GB" dirty="0"/>
              <a:t>(null);//no layout now </a:t>
            </a:r>
            <a:r>
              <a:rPr lang="en-GB" dirty="0" err="1"/>
              <a:t>bydefault</a:t>
            </a:r>
            <a:r>
              <a:rPr lang="en-GB" dirty="0"/>
              <a:t> </a:t>
            </a:r>
            <a:r>
              <a:rPr lang="en-GB" dirty="0" err="1"/>
              <a:t>BorderLayout</a:t>
            </a:r>
            <a:endParaRPr lang="en-GB" dirty="0"/>
          </a:p>
          <a:p>
            <a:pPr marL="0" indent="0">
              <a:buNone/>
            </a:pPr>
            <a:r>
              <a:rPr lang="en-GB" dirty="0"/>
              <a:t>	</a:t>
            </a:r>
            <a:r>
              <a:rPr lang="en-GB" dirty="0" err="1"/>
              <a:t>setVisible</a:t>
            </a:r>
            <a:r>
              <a:rPr lang="en-GB" dirty="0"/>
              <a:t>(true);//now frame </a:t>
            </a:r>
            <a:r>
              <a:rPr lang="en-GB" dirty="0" err="1"/>
              <a:t>willbe</a:t>
            </a:r>
            <a:r>
              <a:rPr lang="en-GB" dirty="0"/>
              <a:t> visible, </a:t>
            </a:r>
            <a:r>
              <a:rPr lang="en-GB" dirty="0" err="1"/>
              <a:t>bydefault</a:t>
            </a:r>
            <a:r>
              <a:rPr lang="en-GB" dirty="0"/>
              <a:t> not visible</a:t>
            </a:r>
          </a:p>
          <a:p>
            <a:pPr marL="0" indent="0">
              <a:buNone/>
            </a:pPr>
            <a:r>
              <a:rPr lang="en-GB" dirty="0"/>
              <a:t>	}</a:t>
            </a:r>
          </a:p>
          <a:p>
            <a:pPr marL="0" indent="0">
              <a:buNone/>
            </a:pPr>
            <a:r>
              <a:rPr lang="en-GB" dirty="0"/>
              <a:t>public static void main(String </a:t>
            </a:r>
            <a:r>
              <a:rPr lang="en-GB" dirty="0" err="1"/>
              <a:t>args</a:t>
            </a:r>
            <a:r>
              <a:rPr lang="en-GB" dirty="0"/>
              <a:t>[]){</a:t>
            </a:r>
          </a:p>
          <a:p>
            <a:pPr marL="0" indent="0">
              <a:buNone/>
            </a:pPr>
            <a:r>
              <a:rPr lang="en-GB" dirty="0"/>
              <a:t>First f=new First();</a:t>
            </a:r>
          </a:p>
          <a:p>
            <a:pPr marL="0" indent="0">
              <a:buNone/>
            </a:pPr>
            <a:r>
              <a:rPr lang="en-GB" dirty="0"/>
              <a:t>}</a:t>
            </a:r>
          </a:p>
          <a:p>
            <a:pPr marL="0" indent="0">
              <a:buNone/>
            </a:pPr>
            <a:r>
              <a:rPr lang="en-GB" dirty="0"/>
              <a:t>}</a:t>
            </a:r>
          </a:p>
        </p:txBody>
      </p:sp>
      <p:sp>
        <p:nvSpPr>
          <p:cNvPr id="4" name="Date Placeholder 3">
            <a:extLst>
              <a:ext uri="{FF2B5EF4-FFF2-40B4-BE49-F238E27FC236}">
                <a16:creationId xmlns:a16="http://schemas.microsoft.com/office/drawing/2014/main" id="{D115B06A-47E1-9841-9794-9A409ED72958}"/>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5F64B205-BCEE-3946-A2BF-7B1C3B40C087}"/>
              </a:ext>
            </a:extLst>
          </p:cNvPr>
          <p:cNvSpPr>
            <a:spLocks noGrp="1"/>
          </p:cNvSpPr>
          <p:nvPr>
            <p:ph type="sldNum" sz="quarter" idx="12"/>
          </p:nvPr>
        </p:nvSpPr>
        <p:spPr/>
        <p:txBody>
          <a:bodyPr/>
          <a:lstStyle/>
          <a:p>
            <a:fld id="{B6F15528-21DE-4FAA-801E-634DDDAF4B2B}" type="slidenum">
              <a:rPr lang="en-US" smtClean="0"/>
              <a:pPr/>
              <a:t>11</a:t>
            </a:fld>
            <a:endParaRPr lang="en-US" dirty="0"/>
          </a:p>
        </p:txBody>
      </p:sp>
      <p:pic>
        <p:nvPicPr>
          <p:cNvPr id="3074" name="Picture 2" descr="Java AWT Tutorial">
            <a:extLst>
              <a:ext uri="{FF2B5EF4-FFF2-40B4-BE49-F238E27FC236}">
                <a16:creationId xmlns:a16="http://schemas.microsoft.com/office/drawing/2014/main" id="{DC2D6A74-7028-C045-BD86-956AFE7575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3500" y="4060670"/>
            <a:ext cx="2730500" cy="2797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2129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1CBEC-3E87-2A41-8DB5-4D06FFD504D1}"/>
              </a:ext>
            </a:extLst>
          </p:cNvPr>
          <p:cNvSpPr>
            <a:spLocks noGrp="1"/>
          </p:cNvSpPr>
          <p:nvPr>
            <p:ph type="title"/>
          </p:nvPr>
        </p:nvSpPr>
        <p:spPr/>
        <p:txBody>
          <a:bodyPr>
            <a:normAutofit/>
          </a:bodyPr>
          <a:lstStyle/>
          <a:p>
            <a:r>
              <a:rPr lang="en-GB" b="1" dirty="0"/>
              <a:t>AWT Example by Association</a:t>
            </a:r>
            <a:endParaRPr lang="en-PK" dirty="0"/>
          </a:p>
        </p:txBody>
      </p:sp>
      <p:sp>
        <p:nvSpPr>
          <p:cNvPr id="3" name="Content Placeholder 2">
            <a:extLst>
              <a:ext uri="{FF2B5EF4-FFF2-40B4-BE49-F238E27FC236}">
                <a16:creationId xmlns:a16="http://schemas.microsoft.com/office/drawing/2014/main" id="{AD823CC7-6A74-5B4A-BD4A-6FDF6AFAAE10}"/>
              </a:ext>
            </a:extLst>
          </p:cNvPr>
          <p:cNvSpPr>
            <a:spLocks noGrp="1"/>
          </p:cNvSpPr>
          <p:nvPr>
            <p:ph idx="1"/>
          </p:nvPr>
        </p:nvSpPr>
        <p:spPr/>
        <p:txBody>
          <a:bodyPr>
            <a:normAutofit fontScale="47500" lnSpcReduction="20000"/>
          </a:bodyPr>
          <a:lstStyle/>
          <a:p>
            <a:r>
              <a:rPr lang="en-GB" dirty="0"/>
              <a:t>Let's see a simple example of AWT where we are creating instance of Frame class. Here, we are creating a </a:t>
            </a:r>
            <a:r>
              <a:rPr lang="en-GB" dirty="0" err="1"/>
              <a:t>TextField</a:t>
            </a:r>
            <a:r>
              <a:rPr lang="en-GB" dirty="0"/>
              <a:t>, Label and Button component on the Frame.</a:t>
            </a:r>
          </a:p>
          <a:p>
            <a:pPr marL="0" indent="0">
              <a:buNone/>
            </a:pPr>
            <a:r>
              <a:rPr lang="en-GB" dirty="0"/>
              <a:t>import </a:t>
            </a:r>
            <a:r>
              <a:rPr lang="en-GB" dirty="0" err="1"/>
              <a:t>java.awt</a:t>
            </a:r>
            <a:r>
              <a:rPr lang="en-GB" dirty="0"/>
              <a:t>.*;</a:t>
            </a:r>
          </a:p>
          <a:p>
            <a:pPr marL="0" indent="0">
              <a:buNone/>
            </a:pPr>
            <a:r>
              <a:rPr lang="en-GB" dirty="0"/>
              <a:t>class First2{</a:t>
            </a:r>
          </a:p>
          <a:p>
            <a:pPr marL="0" indent="0">
              <a:buNone/>
            </a:pPr>
            <a:r>
              <a:rPr lang="en-GB" dirty="0"/>
              <a:t>	First2(){</a:t>
            </a:r>
          </a:p>
          <a:p>
            <a:pPr marL="0" indent="0">
              <a:buNone/>
            </a:pPr>
            <a:r>
              <a:rPr lang="en-GB" dirty="0"/>
              <a:t>	Frame f=new Frame();</a:t>
            </a:r>
          </a:p>
          <a:p>
            <a:pPr marL="0" indent="0">
              <a:buNone/>
            </a:pPr>
            <a:r>
              <a:rPr lang="en-GB" dirty="0"/>
              <a:t>	Button b=new Button("click me");</a:t>
            </a:r>
          </a:p>
          <a:p>
            <a:pPr marL="0" indent="0">
              <a:buNone/>
            </a:pPr>
            <a:r>
              <a:rPr lang="en-GB" dirty="0"/>
              <a:t>	</a:t>
            </a:r>
            <a:r>
              <a:rPr lang="en-GB" dirty="0" err="1"/>
              <a:t>b.setBounds</a:t>
            </a:r>
            <a:r>
              <a:rPr lang="en-GB" dirty="0"/>
              <a:t>(30,50,80,30);</a:t>
            </a:r>
          </a:p>
          <a:p>
            <a:pPr marL="0" indent="0">
              <a:buNone/>
            </a:pPr>
            <a:r>
              <a:rPr lang="en-GB" dirty="0"/>
              <a:t>	</a:t>
            </a:r>
            <a:r>
              <a:rPr lang="en-GB" dirty="0" err="1"/>
              <a:t>f.add</a:t>
            </a:r>
            <a:r>
              <a:rPr lang="en-GB" dirty="0"/>
              <a:t>(b);</a:t>
            </a:r>
          </a:p>
          <a:p>
            <a:pPr marL="0" indent="0">
              <a:buNone/>
            </a:pPr>
            <a:r>
              <a:rPr lang="en-GB" dirty="0"/>
              <a:t>	</a:t>
            </a:r>
            <a:r>
              <a:rPr lang="en-GB" dirty="0" err="1"/>
              <a:t>f.setSize</a:t>
            </a:r>
            <a:r>
              <a:rPr lang="en-GB" dirty="0"/>
              <a:t>(300,300);</a:t>
            </a:r>
          </a:p>
          <a:p>
            <a:pPr marL="0" indent="0">
              <a:buNone/>
            </a:pPr>
            <a:r>
              <a:rPr lang="en-GB" dirty="0"/>
              <a:t>	</a:t>
            </a:r>
            <a:r>
              <a:rPr lang="en-GB" dirty="0" err="1"/>
              <a:t>f.setLayout</a:t>
            </a:r>
            <a:r>
              <a:rPr lang="en-GB" dirty="0"/>
              <a:t>(null);</a:t>
            </a:r>
          </a:p>
          <a:p>
            <a:pPr marL="0" indent="0">
              <a:buNone/>
            </a:pPr>
            <a:r>
              <a:rPr lang="en-GB" dirty="0"/>
              <a:t>	</a:t>
            </a:r>
            <a:r>
              <a:rPr lang="en-GB" dirty="0" err="1"/>
              <a:t>f.setVisible</a:t>
            </a:r>
            <a:r>
              <a:rPr lang="en-GB" dirty="0"/>
              <a:t>(true);</a:t>
            </a:r>
          </a:p>
          <a:p>
            <a:pPr marL="0" indent="0">
              <a:buNone/>
            </a:pPr>
            <a:r>
              <a:rPr lang="en-GB" dirty="0"/>
              <a:t>	}</a:t>
            </a:r>
          </a:p>
          <a:p>
            <a:pPr marL="0" indent="0">
              <a:buNone/>
            </a:pPr>
            <a:r>
              <a:rPr lang="en-GB" dirty="0"/>
              <a:t>public static void main(String </a:t>
            </a:r>
            <a:r>
              <a:rPr lang="en-GB" dirty="0" err="1"/>
              <a:t>args</a:t>
            </a:r>
            <a:r>
              <a:rPr lang="en-GB" dirty="0"/>
              <a:t>[]){</a:t>
            </a:r>
          </a:p>
          <a:p>
            <a:pPr marL="0" indent="0">
              <a:buNone/>
            </a:pPr>
            <a:r>
              <a:rPr lang="en-GB" dirty="0"/>
              <a:t>First2 f=new First2();</a:t>
            </a:r>
          </a:p>
          <a:p>
            <a:pPr marL="0" indent="0">
              <a:buNone/>
            </a:pPr>
            <a:r>
              <a:rPr lang="en-GB" dirty="0"/>
              <a:t>}</a:t>
            </a:r>
          </a:p>
          <a:p>
            <a:pPr marL="0" indent="0">
              <a:buNone/>
            </a:pPr>
            <a:r>
              <a:rPr lang="en-GB" dirty="0"/>
              <a:t>}</a:t>
            </a:r>
            <a:endParaRPr lang="en-PK" dirty="0"/>
          </a:p>
        </p:txBody>
      </p:sp>
      <p:sp>
        <p:nvSpPr>
          <p:cNvPr id="4" name="Date Placeholder 3">
            <a:extLst>
              <a:ext uri="{FF2B5EF4-FFF2-40B4-BE49-F238E27FC236}">
                <a16:creationId xmlns:a16="http://schemas.microsoft.com/office/drawing/2014/main" id="{AA7A34FB-714B-5C46-A012-6716A27FA2AC}"/>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91BB7758-90AE-044F-8BC3-BC8C063FBBAF}"/>
              </a:ext>
            </a:extLst>
          </p:cNvPr>
          <p:cNvSpPr>
            <a:spLocks noGrp="1"/>
          </p:cNvSpPr>
          <p:nvPr>
            <p:ph type="sldNum" sz="quarter" idx="12"/>
          </p:nvPr>
        </p:nvSpPr>
        <p:spPr/>
        <p:txBody>
          <a:bodyPr/>
          <a:lstStyle/>
          <a:p>
            <a:fld id="{B6F15528-21DE-4FAA-801E-634DDDAF4B2B}" type="slidenum">
              <a:rPr lang="en-US" smtClean="0"/>
              <a:pPr/>
              <a:t>12</a:t>
            </a:fld>
            <a:endParaRPr lang="en-US"/>
          </a:p>
        </p:txBody>
      </p:sp>
      <p:pic>
        <p:nvPicPr>
          <p:cNvPr id="4098" name="Picture 2" descr="Java AWT Tutorial">
            <a:extLst>
              <a:ext uri="{FF2B5EF4-FFF2-40B4-BE49-F238E27FC236}">
                <a16:creationId xmlns:a16="http://schemas.microsoft.com/office/drawing/2014/main" id="{19335E5E-2249-2B42-A1A8-7BCB34BF5F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02100" y="2209800"/>
            <a:ext cx="4902200" cy="3721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1802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C06E7-D4F2-6844-83EE-25CF46A9275C}"/>
              </a:ext>
            </a:extLst>
          </p:cNvPr>
          <p:cNvSpPr>
            <a:spLocks noGrp="1"/>
          </p:cNvSpPr>
          <p:nvPr>
            <p:ph type="title"/>
          </p:nvPr>
        </p:nvSpPr>
        <p:spPr/>
        <p:txBody>
          <a:bodyPr>
            <a:normAutofit/>
          </a:bodyPr>
          <a:lstStyle/>
          <a:p>
            <a:r>
              <a:rPr lang="en-GB" b="1" dirty="0"/>
              <a:t>Java Event Handling</a:t>
            </a:r>
            <a:endParaRPr lang="en-PK" dirty="0"/>
          </a:p>
        </p:txBody>
      </p:sp>
      <p:sp>
        <p:nvSpPr>
          <p:cNvPr id="3" name="Content Placeholder 2">
            <a:extLst>
              <a:ext uri="{FF2B5EF4-FFF2-40B4-BE49-F238E27FC236}">
                <a16:creationId xmlns:a16="http://schemas.microsoft.com/office/drawing/2014/main" id="{06A0DD1C-AFE7-2742-A755-D75C6CFFFD98}"/>
              </a:ext>
            </a:extLst>
          </p:cNvPr>
          <p:cNvSpPr>
            <a:spLocks noGrp="1"/>
          </p:cNvSpPr>
          <p:nvPr>
            <p:ph idx="1"/>
          </p:nvPr>
        </p:nvSpPr>
        <p:spPr/>
        <p:txBody>
          <a:bodyPr/>
          <a:lstStyle/>
          <a:p>
            <a:r>
              <a:rPr lang="en-GB" dirty="0"/>
              <a:t>Changing the state of an object is known as an event. For example, click on button, dragging mouse etc. The </a:t>
            </a:r>
            <a:r>
              <a:rPr lang="en-GB" dirty="0" err="1"/>
              <a:t>java.awt.event</a:t>
            </a:r>
            <a:r>
              <a:rPr lang="en-GB" dirty="0"/>
              <a:t> package provides many event classes and Listener interfaces for event handling.</a:t>
            </a:r>
            <a:endParaRPr lang="en-PK" dirty="0"/>
          </a:p>
        </p:txBody>
      </p:sp>
      <p:sp>
        <p:nvSpPr>
          <p:cNvPr id="4" name="Date Placeholder 3">
            <a:extLst>
              <a:ext uri="{FF2B5EF4-FFF2-40B4-BE49-F238E27FC236}">
                <a16:creationId xmlns:a16="http://schemas.microsoft.com/office/drawing/2014/main" id="{F9697EA1-CCB7-2545-9169-AFC78AAB75C7}"/>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91103CB4-9827-564B-A706-A736CEB57D93}"/>
              </a:ext>
            </a:extLst>
          </p:cNvPr>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591492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23DA705-3F11-C64E-9B1E-DB033F892A02}"/>
              </a:ext>
            </a:extLst>
          </p:cNvPr>
          <p:cNvSpPr>
            <a:spLocks noGrp="1"/>
          </p:cNvSpPr>
          <p:nvPr>
            <p:ph type="title"/>
          </p:nvPr>
        </p:nvSpPr>
        <p:spPr>
          <a:xfrm>
            <a:off x="1028697" y="348865"/>
            <a:ext cx="7533018" cy="877729"/>
          </a:xfrm>
        </p:spPr>
        <p:txBody>
          <a:bodyPr anchor="ctr">
            <a:normAutofit/>
          </a:bodyPr>
          <a:lstStyle/>
          <a:p>
            <a:r>
              <a:rPr lang="en-GB" sz="3200" b="1">
                <a:solidFill>
                  <a:srgbClr val="FFFFFF"/>
                </a:solidFill>
              </a:rPr>
              <a:t>Java Event classes and Listener interfaces</a:t>
            </a:r>
            <a:endParaRPr lang="en-PK" sz="3200">
              <a:solidFill>
                <a:srgbClr val="FFFFFF"/>
              </a:solidFill>
            </a:endParaRPr>
          </a:p>
        </p:txBody>
      </p:sp>
      <p:sp>
        <p:nvSpPr>
          <p:cNvPr id="4" name="Date Placeholder 3">
            <a:extLst>
              <a:ext uri="{FF2B5EF4-FFF2-40B4-BE49-F238E27FC236}">
                <a16:creationId xmlns:a16="http://schemas.microsoft.com/office/drawing/2014/main" id="{5AF86E43-2BA7-F744-8D05-D4BCDF388BF6}"/>
              </a:ext>
            </a:extLst>
          </p:cNvPr>
          <p:cNvSpPr>
            <a:spLocks noGrp="1"/>
          </p:cNvSpPr>
          <p:nvPr>
            <p:ph type="dt" sz="half" idx="10"/>
          </p:nvPr>
        </p:nvSpPr>
        <p:spPr>
          <a:xfrm>
            <a:off x="6727698" y="6455664"/>
            <a:ext cx="2057400" cy="365125"/>
          </a:xfrm>
        </p:spPr>
        <p:txBody>
          <a:bodyPr>
            <a:normAutofit/>
          </a:bodyPr>
          <a:lstStyle/>
          <a:p>
            <a:pPr algn="r">
              <a:spcAft>
                <a:spcPts val="600"/>
              </a:spcAft>
            </a:pPr>
            <a:fld id="{F2C0BE9E-7442-DD47-901A-60415DB8007F}" type="datetime2">
              <a:rPr lang="en-US" sz="1000">
                <a:solidFill>
                  <a:schemeClr val="tx1">
                    <a:lumMod val="50000"/>
                    <a:lumOff val="50000"/>
                  </a:schemeClr>
                </a:solidFill>
              </a:rPr>
              <a:pPr algn="r">
                <a:spcAft>
                  <a:spcPts val="600"/>
                </a:spcAft>
              </a:pPr>
              <a:t>Sunday, October 31, 2021</a:t>
            </a:fld>
            <a:endParaRPr lang="en-US" sz="1000">
              <a:solidFill>
                <a:schemeClr val="tx1">
                  <a:lumMod val="50000"/>
                  <a:lumOff val="50000"/>
                </a:schemeClr>
              </a:solidFill>
            </a:endParaRPr>
          </a:p>
        </p:txBody>
      </p:sp>
      <p:sp>
        <p:nvSpPr>
          <p:cNvPr id="5" name="Slide Number Placeholder 4">
            <a:extLst>
              <a:ext uri="{FF2B5EF4-FFF2-40B4-BE49-F238E27FC236}">
                <a16:creationId xmlns:a16="http://schemas.microsoft.com/office/drawing/2014/main" id="{106CBA1B-334B-CA49-B42C-48AE36CEBE9B}"/>
              </a:ext>
            </a:extLst>
          </p:cNvPr>
          <p:cNvSpPr>
            <a:spLocks noGrp="1"/>
          </p:cNvSpPr>
          <p:nvPr>
            <p:ph type="sldNum" sz="quarter" idx="12"/>
          </p:nvPr>
        </p:nvSpPr>
        <p:spPr>
          <a:xfrm>
            <a:off x="8778240" y="6455664"/>
            <a:ext cx="336042" cy="365125"/>
          </a:xfrm>
        </p:spPr>
        <p:txBody>
          <a:bodyPr>
            <a:normAutofit/>
          </a:bodyPr>
          <a:lstStyle/>
          <a:p>
            <a:pPr>
              <a:spcAft>
                <a:spcPts val="600"/>
              </a:spcAft>
            </a:pPr>
            <a:fld id="{B6F15528-21DE-4FAA-801E-634DDDAF4B2B}" type="slidenum">
              <a:rPr lang="en-US" sz="1000">
                <a:solidFill>
                  <a:schemeClr val="tx1">
                    <a:lumMod val="50000"/>
                    <a:lumOff val="50000"/>
                  </a:schemeClr>
                </a:solidFill>
              </a:rPr>
              <a:pPr>
                <a:spcAft>
                  <a:spcPts val="600"/>
                </a:spcAft>
              </a:pPr>
              <a:t>14</a:t>
            </a:fld>
            <a:endParaRPr lang="en-US" sz="1000">
              <a:solidFill>
                <a:schemeClr val="tx1">
                  <a:lumMod val="50000"/>
                  <a:lumOff val="50000"/>
                </a:schemeClr>
              </a:solidFill>
            </a:endParaRPr>
          </a:p>
        </p:txBody>
      </p:sp>
      <p:graphicFrame>
        <p:nvGraphicFramePr>
          <p:cNvPr id="6" name="Content Placeholder 5">
            <a:extLst>
              <a:ext uri="{FF2B5EF4-FFF2-40B4-BE49-F238E27FC236}">
                <a16:creationId xmlns:a16="http://schemas.microsoft.com/office/drawing/2014/main" id="{D9B86E1E-1944-AF41-AED1-FD3E61ED6825}"/>
              </a:ext>
            </a:extLst>
          </p:cNvPr>
          <p:cNvGraphicFramePr>
            <a:graphicFrameLocks noGrp="1"/>
          </p:cNvGraphicFramePr>
          <p:nvPr>
            <p:ph idx="1"/>
            <p:extLst>
              <p:ext uri="{D42A27DB-BD31-4B8C-83A1-F6EECF244321}">
                <p14:modId xmlns:p14="http://schemas.microsoft.com/office/powerpoint/2010/main" val="4157244694"/>
              </p:ext>
            </p:extLst>
          </p:nvPr>
        </p:nvGraphicFramePr>
        <p:xfrm>
          <a:off x="483042" y="2190339"/>
          <a:ext cx="8195871" cy="4037292"/>
        </p:xfrm>
        <a:graphic>
          <a:graphicData uri="http://schemas.openxmlformats.org/drawingml/2006/table">
            <a:tbl>
              <a:tblPr/>
              <a:tblGrid>
                <a:gridCol w="3875592">
                  <a:extLst>
                    <a:ext uri="{9D8B030D-6E8A-4147-A177-3AD203B41FA5}">
                      <a16:colId xmlns:a16="http://schemas.microsoft.com/office/drawing/2014/main" val="3328379424"/>
                    </a:ext>
                  </a:extLst>
                </a:gridCol>
                <a:gridCol w="4320279">
                  <a:extLst>
                    <a:ext uri="{9D8B030D-6E8A-4147-A177-3AD203B41FA5}">
                      <a16:colId xmlns:a16="http://schemas.microsoft.com/office/drawing/2014/main" val="1418096180"/>
                    </a:ext>
                  </a:extLst>
                </a:gridCol>
              </a:tblGrid>
              <a:tr h="336441">
                <a:tc>
                  <a:txBody>
                    <a:bodyPr/>
                    <a:lstStyle/>
                    <a:p>
                      <a:pPr algn="l" fontAlgn="ctr">
                        <a:spcBef>
                          <a:spcPts val="0"/>
                        </a:spcBef>
                        <a:spcAft>
                          <a:spcPts val="0"/>
                        </a:spcAft>
                      </a:pPr>
                      <a:r>
                        <a:rPr lang="en-GB" sz="1500" b="1" i="0" u="none" strike="noStrike">
                          <a:effectLst/>
                          <a:latin typeface="Arial" panose="020B0604020202020204" pitchFamily="34" charset="0"/>
                        </a:rPr>
                        <a:t>Event Classes</a:t>
                      </a:r>
                    </a:p>
                  </a:txBody>
                  <a:tcPr marL="76464" marR="76464" marT="38232" marB="38232" anchor="ctr">
                    <a:lnL>
                      <a:noFill/>
                    </a:lnL>
                    <a:lnR>
                      <a:noFill/>
                    </a:lnR>
                    <a:lnT>
                      <a:noFill/>
                    </a:lnT>
                    <a:lnB>
                      <a:noFill/>
                    </a:lnB>
                  </a:tcPr>
                </a:tc>
                <a:tc>
                  <a:txBody>
                    <a:bodyPr/>
                    <a:lstStyle/>
                    <a:p>
                      <a:pPr algn="l" fontAlgn="ctr">
                        <a:spcBef>
                          <a:spcPts val="0"/>
                        </a:spcBef>
                        <a:spcAft>
                          <a:spcPts val="0"/>
                        </a:spcAft>
                      </a:pPr>
                      <a:r>
                        <a:rPr lang="en-GB" sz="1500" b="1" i="0" u="none" strike="noStrike" dirty="0">
                          <a:effectLst/>
                          <a:latin typeface="Arial" panose="020B0604020202020204" pitchFamily="34" charset="0"/>
                        </a:rPr>
                        <a:t>Listener Interfaces</a:t>
                      </a:r>
                    </a:p>
                  </a:txBody>
                  <a:tcPr marL="76464" marR="76464" marT="38232" marB="38232" anchor="ctr">
                    <a:lnL>
                      <a:noFill/>
                    </a:lnL>
                    <a:lnR>
                      <a:noFill/>
                    </a:lnR>
                    <a:lnT>
                      <a:noFill/>
                    </a:lnT>
                    <a:lnB>
                      <a:noFill/>
                    </a:lnB>
                  </a:tcPr>
                </a:tc>
                <a:extLst>
                  <a:ext uri="{0D108BD9-81ED-4DB2-BD59-A6C34878D82A}">
                    <a16:rowId xmlns:a16="http://schemas.microsoft.com/office/drawing/2014/main" val="1361832353"/>
                  </a:ext>
                </a:extLst>
              </a:tr>
              <a:tr h="336441">
                <a:tc>
                  <a:txBody>
                    <a:bodyPr/>
                    <a:lstStyle/>
                    <a:p>
                      <a:pPr algn="l" fontAlgn="ctr">
                        <a:spcBef>
                          <a:spcPts val="0"/>
                        </a:spcBef>
                        <a:spcAft>
                          <a:spcPts val="0"/>
                        </a:spcAft>
                      </a:pPr>
                      <a:r>
                        <a:rPr lang="en-GB" sz="1500" b="0" i="0" u="none" strike="noStrike">
                          <a:effectLst/>
                          <a:latin typeface="Arial" panose="020B0604020202020204" pitchFamily="34" charset="0"/>
                        </a:rPr>
                        <a:t>ActionEvent</a:t>
                      </a:r>
                    </a:p>
                  </a:txBody>
                  <a:tcPr marL="76464" marR="76464" marT="38232" marB="38232" anchor="ctr">
                    <a:lnL>
                      <a:noFill/>
                    </a:lnL>
                    <a:lnR>
                      <a:noFill/>
                    </a:lnR>
                    <a:lnT>
                      <a:noFill/>
                    </a:lnT>
                    <a:lnB>
                      <a:noFill/>
                    </a:lnB>
                  </a:tcPr>
                </a:tc>
                <a:tc>
                  <a:txBody>
                    <a:bodyPr/>
                    <a:lstStyle/>
                    <a:p>
                      <a:pPr algn="l" fontAlgn="ctr">
                        <a:spcBef>
                          <a:spcPts val="0"/>
                        </a:spcBef>
                        <a:spcAft>
                          <a:spcPts val="0"/>
                        </a:spcAft>
                      </a:pPr>
                      <a:r>
                        <a:rPr lang="en-GB" sz="1500" b="0" i="0" u="none" strike="noStrike">
                          <a:effectLst/>
                          <a:latin typeface="Arial" panose="020B0604020202020204" pitchFamily="34" charset="0"/>
                        </a:rPr>
                        <a:t>ActionListener</a:t>
                      </a:r>
                    </a:p>
                  </a:txBody>
                  <a:tcPr marL="76464" marR="76464" marT="38232" marB="38232" anchor="ctr">
                    <a:lnL>
                      <a:noFill/>
                    </a:lnL>
                    <a:lnR>
                      <a:noFill/>
                    </a:lnR>
                    <a:lnT>
                      <a:noFill/>
                    </a:lnT>
                    <a:lnB>
                      <a:noFill/>
                    </a:lnB>
                  </a:tcPr>
                </a:tc>
                <a:extLst>
                  <a:ext uri="{0D108BD9-81ED-4DB2-BD59-A6C34878D82A}">
                    <a16:rowId xmlns:a16="http://schemas.microsoft.com/office/drawing/2014/main" val="2203179995"/>
                  </a:ext>
                </a:extLst>
              </a:tr>
              <a:tr h="336441">
                <a:tc>
                  <a:txBody>
                    <a:bodyPr/>
                    <a:lstStyle/>
                    <a:p>
                      <a:pPr algn="l" fontAlgn="ctr">
                        <a:spcBef>
                          <a:spcPts val="0"/>
                        </a:spcBef>
                        <a:spcAft>
                          <a:spcPts val="0"/>
                        </a:spcAft>
                      </a:pPr>
                      <a:r>
                        <a:rPr lang="en-GB" sz="1500" b="0" i="0" u="none" strike="noStrike">
                          <a:effectLst/>
                          <a:latin typeface="Arial" panose="020B0604020202020204" pitchFamily="34" charset="0"/>
                        </a:rPr>
                        <a:t>MouseEvent</a:t>
                      </a:r>
                    </a:p>
                  </a:txBody>
                  <a:tcPr marL="76464" marR="76464" marT="38232" marB="38232" anchor="ctr">
                    <a:lnL>
                      <a:noFill/>
                    </a:lnL>
                    <a:lnR>
                      <a:noFill/>
                    </a:lnR>
                    <a:lnT>
                      <a:noFill/>
                    </a:lnT>
                    <a:lnB>
                      <a:noFill/>
                    </a:lnB>
                  </a:tcPr>
                </a:tc>
                <a:tc>
                  <a:txBody>
                    <a:bodyPr/>
                    <a:lstStyle/>
                    <a:p>
                      <a:pPr algn="l" fontAlgn="ctr">
                        <a:spcBef>
                          <a:spcPts val="0"/>
                        </a:spcBef>
                        <a:spcAft>
                          <a:spcPts val="0"/>
                        </a:spcAft>
                      </a:pPr>
                      <a:r>
                        <a:rPr lang="en-GB" sz="1500" b="0" i="0" u="none" strike="noStrike">
                          <a:effectLst/>
                          <a:latin typeface="Arial" panose="020B0604020202020204" pitchFamily="34" charset="0"/>
                        </a:rPr>
                        <a:t>MouseListener and MouseMotionListener</a:t>
                      </a:r>
                    </a:p>
                  </a:txBody>
                  <a:tcPr marL="76464" marR="76464" marT="38232" marB="38232" anchor="ctr">
                    <a:lnL>
                      <a:noFill/>
                    </a:lnL>
                    <a:lnR>
                      <a:noFill/>
                    </a:lnR>
                    <a:lnT>
                      <a:noFill/>
                    </a:lnT>
                    <a:lnB>
                      <a:noFill/>
                    </a:lnB>
                  </a:tcPr>
                </a:tc>
                <a:extLst>
                  <a:ext uri="{0D108BD9-81ED-4DB2-BD59-A6C34878D82A}">
                    <a16:rowId xmlns:a16="http://schemas.microsoft.com/office/drawing/2014/main" val="3752106476"/>
                  </a:ext>
                </a:extLst>
              </a:tr>
              <a:tr h="336441">
                <a:tc>
                  <a:txBody>
                    <a:bodyPr/>
                    <a:lstStyle/>
                    <a:p>
                      <a:pPr algn="l" fontAlgn="ctr">
                        <a:spcBef>
                          <a:spcPts val="0"/>
                        </a:spcBef>
                        <a:spcAft>
                          <a:spcPts val="0"/>
                        </a:spcAft>
                      </a:pPr>
                      <a:r>
                        <a:rPr lang="en-GB" sz="1500" b="0" i="0" u="none" strike="noStrike">
                          <a:effectLst/>
                          <a:latin typeface="Arial" panose="020B0604020202020204" pitchFamily="34" charset="0"/>
                        </a:rPr>
                        <a:t>MouseWheelEvent</a:t>
                      </a:r>
                    </a:p>
                  </a:txBody>
                  <a:tcPr marL="76464" marR="76464" marT="38232" marB="38232" anchor="ctr">
                    <a:lnL>
                      <a:noFill/>
                    </a:lnL>
                    <a:lnR>
                      <a:noFill/>
                    </a:lnR>
                    <a:lnT>
                      <a:noFill/>
                    </a:lnT>
                    <a:lnB>
                      <a:noFill/>
                    </a:lnB>
                  </a:tcPr>
                </a:tc>
                <a:tc>
                  <a:txBody>
                    <a:bodyPr/>
                    <a:lstStyle/>
                    <a:p>
                      <a:pPr algn="l" fontAlgn="ctr">
                        <a:spcBef>
                          <a:spcPts val="0"/>
                        </a:spcBef>
                        <a:spcAft>
                          <a:spcPts val="0"/>
                        </a:spcAft>
                      </a:pPr>
                      <a:r>
                        <a:rPr lang="en-GB" sz="1500" b="0" i="0" u="none" strike="noStrike">
                          <a:effectLst/>
                          <a:latin typeface="Arial" panose="020B0604020202020204" pitchFamily="34" charset="0"/>
                        </a:rPr>
                        <a:t>MouseWheelListener</a:t>
                      </a:r>
                    </a:p>
                  </a:txBody>
                  <a:tcPr marL="76464" marR="76464" marT="38232" marB="38232" anchor="ctr">
                    <a:lnL>
                      <a:noFill/>
                    </a:lnL>
                    <a:lnR>
                      <a:noFill/>
                    </a:lnR>
                    <a:lnT>
                      <a:noFill/>
                    </a:lnT>
                    <a:lnB>
                      <a:noFill/>
                    </a:lnB>
                  </a:tcPr>
                </a:tc>
                <a:extLst>
                  <a:ext uri="{0D108BD9-81ED-4DB2-BD59-A6C34878D82A}">
                    <a16:rowId xmlns:a16="http://schemas.microsoft.com/office/drawing/2014/main" val="1248970913"/>
                  </a:ext>
                </a:extLst>
              </a:tr>
              <a:tr h="336441">
                <a:tc>
                  <a:txBody>
                    <a:bodyPr/>
                    <a:lstStyle/>
                    <a:p>
                      <a:pPr algn="l" fontAlgn="ctr">
                        <a:spcBef>
                          <a:spcPts val="0"/>
                        </a:spcBef>
                        <a:spcAft>
                          <a:spcPts val="0"/>
                        </a:spcAft>
                      </a:pPr>
                      <a:r>
                        <a:rPr lang="en-GB" sz="1500" b="0" i="0" u="none" strike="noStrike">
                          <a:effectLst/>
                          <a:latin typeface="Arial" panose="020B0604020202020204" pitchFamily="34" charset="0"/>
                        </a:rPr>
                        <a:t>KeyEvent</a:t>
                      </a:r>
                    </a:p>
                  </a:txBody>
                  <a:tcPr marL="76464" marR="76464" marT="38232" marB="38232" anchor="ctr">
                    <a:lnL>
                      <a:noFill/>
                    </a:lnL>
                    <a:lnR>
                      <a:noFill/>
                    </a:lnR>
                    <a:lnT>
                      <a:noFill/>
                    </a:lnT>
                    <a:lnB>
                      <a:noFill/>
                    </a:lnB>
                  </a:tcPr>
                </a:tc>
                <a:tc>
                  <a:txBody>
                    <a:bodyPr/>
                    <a:lstStyle/>
                    <a:p>
                      <a:pPr algn="l" fontAlgn="ctr">
                        <a:spcBef>
                          <a:spcPts val="0"/>
                        </a:spcBef>
                        <a:spcAft>
                          <a:spcPts val="0"/>
                        </a:spcAft>
                      </a:pPr>
                      <a:r>
                        <a:rPr lang="en-GB" sz="1500" b="0" i="0" u="none" strike="noStrike">
                          <a:effectLst/>
                          <a:latin typeface="Arial" panose="020B0604020202020204" pitchFamily="34" charset="0"/>
                        </a:rPr>
                        <a:t>KeyListener</a:t>
                      </a:r>
                    </a:p>
                  </a:txBody>
                  <a:tcPr marL="76464" marR="76464" marT="38232" marB="38232" anchor="ctr">
                    <a:lnL>
                      <a:noFill/>
                    </a:lnL>
                    <a:lnR>
                      <a:noFill/>
                    </a:lnR>
                    <a:lnT>
                      <a:noFill/>
                    </a:lnT>
                    <a:lnB>
                      <a:noFill/>
                    </a:lnB>
                  </a:tcPr>
                </a:tc>
                <a:extLst>
                  <a:ext uri="{0D108BD9-81ED-4DB2-BD59-A6C34878D82A}">
                    <a16:rowId xmlns:a16="http://schemas.microsoft.com/office/drawing/2014/main" val="2826291034"/>
                  </a:ext>
                </a:extLst>
              </a:tr>
              <a:tr h="336441">
                <a:tc>
                  <a:txBody>
                    <a:bodyPr/>
                    <a:lstStyle/>
                    <a:p>
                      <a:pPr algn="l" fontAlgn="ctr">
                        <a:spcBef>
                          <a:spcPts val="0"/>
                        </a:spcBef>
                        <a:spcAft>
                          <a:spcPts val="0"/>
                        </a:spcAft>
                      </a:pPr>
                      <a:r>
                        <a:rPr lang="en-GB" sz="1500" b="0" i="0" u="none" strike="noStrike">
                          <a:effectLst/>
                          <a:latin typeface="Arial" panose="020B0604020202020204" pitchFamily="34" charset="0"/>
                        </a:rPr>
                        <a:t>ItemEvent</a:t>
                      </a:r>
                    </a:p>
                  </a:txBody>
                  <a:tcPr marL="76464" marR="76464" marT="38232" marB="38232" anchor="ctr">
                    <a:lnL>
                      <a:noFill/>
                    </a:lnL>
                    <a:lnR>
                      <a:noFill/>
                    </a:lnR>
                    <a:lnT>
                      <a:noFill/>
                    </a:lnT>
                    <a:lnB>
                      <a:noFill/>
                    </a:lnB>
                  </a:tcPr>
                </a:tc>
                <a:tc>
                  <a:txBody>
                    <a:bodyPr/>
                    <a:lstStyle/>
                    <a:p>
                      <a:pPr algn="l" fontAlgn="ctr">
                        <a:spcBef>
                          <a:spcPts val="0"/>
                        </a:spcBef>
                        <a:spcAft>
                          <a:spcPts val="0"/>
                        </a:spcAft>
                      </a:pPr>
                      <a:r>
                        <a:rPr lang="en-GB" sz="1500" b="0" i="0" u="none" strike="noStrike">
                          <a:effectLst/>
                          <a:latin typeface="Arial" panose="020B0604020202020204" pitchFamily="34" charset="0"/>
                        </a:rPr>
                        <a:t>ItemListener</a:t>
                      </a:r>
                    </a:p>
                  </a:txBody>
                  <a:tcPr marL="76464" marR="76464" marT="38232" marB="38232" anchor="ctr">
                    <a:lnL>
                      <a:noFill/>
                    </a:lnL>
                    <a:lnR>
                      <a:noFill/>
                    </a:lnR>
                    <a:lnT>
                      <a:noFill/>
                    </a:lnT>
                    <a:lnB>
                      <a:noFill/>
                    </a:lnB>
                  </a:tcPr>
                </a:tc>
                <a:extLst>
                  <a:ext uri="{0D108BD9-81ED-4DB2-BD59-A6C34878D82A}">
                    <a16:rowId xmlns:a16="http://schemas.microsoft.com/office/drawing/2014/main" val="3361022849"/>
                  </a:ext>
                </a:extLst>
              </a:tr>
              <a:tr h="336441">
                <a:tc>
                  <a:txBody>
                    <a:bodyPr/>
                    <a:lstStyle/>
                    <a:p>
                      <a:pPr algn="l" fontAlgn="ctr">
                        <a:spcBef>
                          <a:spcPts val="0"/>
                        </a:spcBef>
                        <a:spcAft>
                          <a:spcPts val="0"/>
                        </a:spcAft>
                      </a:pPr>
                      <a:r>
                        <a:rPr lang="en-GB" sz="1500" b="0" i="0" u="none" strike="noStrike" dirty="0" err="1">
                          <a:effectLst/>
                          <a:latin typeface="Arial" panose="020B0604020202020204" pitchFamily="34" charset="0"/>
                        </a:rPr>
                        <a:t>TextEvent</a:t>
                      </a:r>
                      <a:endParaRPr lang="en-GB" sz="1500" b="0" i="0" u="none" strike="noStrike" dirty="0">
                        <a:effectLst/>
                        <a:latin typeface="Arial" panose="020B0604020202020204" pitchFamily="34" charset="0"/>
                      </a:endParaRPr>
                    </a:p>
                  </a:txBody>
                  <a:tcPr marL="76464" marR="76464" marT="38232" marB="38232" anchor="ctr">
                    <a:lnL>
                      <a:noFill/>
                    </a:lnL>
                    <a:lnR>
                      <a:noFill/>
                    </a:lnR>
                    <a:lnT>
                      <a:noFill/>
                    </a:lnT>
                    <a:lnB>
                      <a:noFill/>
                    </a:lnB>
                  </a:tcPr>
                </a:tc>
                <a:tc>
                  <a:txBody>
                    <a:bodyPr/>
                    <a:lstStyle/>
                    <a:p>
                      <a:pPr algn="l" fontAlgn="ctr">
                        <a:spcBef>
                          <a:spcPts val="0"/>
                        </a:spcBef>
                        <a:spcAft>
                          <a:spcPts val="0"/>
                        </a:spcAft>
                      </a:pPr>
                      <a:r>
                        <a:rPr lang="en-GB" sz="1500" b="0" i="0" u="none" strike="noStrike">
                          <a:effectLst/>
                          <a:latin typeface="Arial" panose="020B0604020202020204" pitchFamily="34" charset="0"/>
                        </a:rPr>
                        <a:t>TextListener</a:t>
                      </a:r>
                    </a:p>
                  </a:txBody>
                  <a:tcPr marL="76464" marR="76464" marT="38232" marB="38232" anchor="ctr">
                    <a:lnL>
                      <a:noFill/>
                    </a:lnL>
                    <a:lnR>
                      <a:noFill/>
                    </a:lnR>
                    <a:lnT>
                      <a:noFill/>
                    </a:lnT>
                    <a:lnB>
                      <a:noFill/>
                    </a:lnB>
                  </a:tcPr>
                </a:tc>
                <a:extLst>
                  <a:ext uri="{0D108BD9-81ED-4DB2-BD59-A6C34878D82A}">
                    <a16:rowId xmlns:a16="http://schemas.microsoft.com/office/drawing/2014/main" val="3248005969"/>
                  </a:ext>
                </a:extLst>
              </a:tr>
              <a:tr h="336441">
                <a:tc>
                  <a:txBody>
                    <a:bodyPr/>
                    <a:lstStyle/>
                    <a:p>
                      <a:pPr algn="l" fontAlgn="ctr">
                        <a:spcBef>
                          <a:spcPts val="0"/>
                        </a:spcBef>
                        <a:spcAft>
                          <a:spcPts val="0"/>
                        </a:spcAft>
                      </a:pPr>
                      <a:r>
                        <a:rPr lang="en-GB" sz="1500" b="0" i="0" u="none" strike="noStrike">
                          <a:effectLst/>
                          <a:latin typeface="Arial" panose="020B0604020202020204" pitchFamily="34" charset="0"/>
                        </a:rPr>
                        <a:t>AdjustmentEvent</a:t>
                      </a:r>
                    </a:p>
                  </a:txBody>
                  <a:tcPr marL="76464" marR="76464" marT="38232" marB="38232" anchor="ctr">
                    <a:lnL>
                      <a:noFill/>
                    </a:lnL>
                    <a:lnR>
                      <a:noFill/>
                    </a:lnR>
                    <a:lnT>
                      <a:noFill/>
                    </a:lnT>
                    <a:lnB>
                      <a:noFill/>
                    </a:lnB>
                  </a:tcPr>
                </a:tc>
                <a:tc>
                  <a:txBody>
                    <a:bodyPr/>
                    <a:lstStyle/>
                    <a:p>
                      <a:pPr algn="l" fontAlgn="ctr">
                        <a:spcBef>
                          <a:spcPts val="0"/>
                        </a:spcBef>
                        <a:spcAft>
                          <a:spcPts val="0"/>
                        </a:spcAft>
                      </a:pPr>
                      <a:r>
                        <a:rPr lang="en-GB" sz="1500" b="0" i="0" u="none" strike="noStrike">
                          <a:effectLst/>
                          <a:latin typeface="Arial" panose="020B0604020202020204" pitchFamily="34" charset="0"/>
                        </a:rPr>
                        <a:t>AdjustmentListener</a:t>
                      </a:r>
                    </a:p>
                  </a:txBody>
                  <a:tcPr marL="76464" marR="76464" marT="38232" marB="38232" anchor="ctr">
                    <a:lnL>
                      <a:noFill/>
                    </a:lnL>
                    <a:lnR>
                      <a:noFill/>
                    </a:lnR>
                    <a:lnT>
                      <a:noFill/>
                    </a:lnT>
                    <a:lnB>
                      <a:noFill/>
                    </a:lnB>
                  </a:tcPr>
                </a:tc>
                <a:extLst>
                  <a:ext uri="{0D108BD9-81ED-4DB2-BD59-A6C34878D82A}">
                    <a16:rowId xmlns:a16="http://schemas.microsoft.com/office/drawing/2014/main" val="3994207149"/>
                  </a:ext>
                </a:extLst>
              </a:tr>
              <a:tr h="336441">
                <a:tc>
                  <a:txBody>
                    <a:bodyPr/>
                    <a:lstStyle/>
                    <a:p>
                      <a:pPr algn="l" fontAlgn="ctr">
                        <a:spcBef>
                          <a:spcPts val="0"/>
                        </a:spcBef>
                        <a:spcAft>
                          <a:spcPts val="0"/>
                        </a:spcAft>
                      </a:pPr>
                      <a:r>
                        <a:rPr lang="en-GB" sz="1500" b="0" i="0" u="none" strike="noStrike">
                          <a:effectLst/>
                          <a:latin typeface="Arial" panose="020B0604020202020204" pitchFamily="34" charset="0"/>
                        </a:rPr>
                        <a:t>WindowEvent</a:t>
                      </a:r>
                    </a:p>
                  </a:txBody>
                  <a:tcPr marL="76464" marR="76464" marT="38232" marB="38232" anchor="ctr">
                    <a:lnL>
                      <a:noFill/>
                    </a:lnL>
                    <a:lnR>
                      <a:noFill/>
                    </a:lnR>
                    <a:lnT>
                      <a:noFill/>
                    </a:lnT>
                    <a:lnB>
                      <a:noFill/>
                    </a:lnB>
                  </a:tcPr>
                </a:tc>
                <a:tc>
                  <a:txBody>
                    <a:bodyPr/>
                    <a:lstStyle/>
                    <a:p>
                      <a:pPr algn="l" fontAlgn="ctr">
                        <a:spcBef>
                          <a:spcPts val="0"/>
                        </a:spcBef>
                        <a:spcAft>
                          <a:spcPts val="0"/>
                        </a:spcAft>
                      </a:pPr>
                      <a:r>
                        <a:rPr lang="en-GB" sz="1500" b="0" i="0" u="none" strike="noStrike">
                          <a:effectLst/>
                          <a:latin typeface="Arial" panose="020B0604020202020204" pitchFamily="34" charset="0"/>
                        </a:rPr>
                        <a:t>WindowListener</a:t>
                      </a:r>
                    </a:p>
                  </a:txBody>
                  <a:tcPr marL="76464" marR="76464" marT="38232" marB="38232" anchor="ctr">
                    <a:lnL>
                      <a:noFill/>
                    </a:lnL>
                    <a:lnR>
                      <a:noFill/>
                    </a:lnR>
                    <a:lnT>
                      <a:noFill/>
                    </a:lnT>
                    <a:lnB>
                      <a:noFill/>
                    </a:lnB>
                  </a:tcPr>
                </a:tc>
                <a:extLst>
                  <a:ext uri="{0D108BD9-81ED-4DB2-BD59-A6C34878D82A}">
                    <a16:rowId xmlns:a16="http://schemas.microsoft.com/office/drawing/2014/main" val="258280281"/>
                  </a:ext>
                </a:extLst>
              </a:tr>
              <a:tr h="336441">
                <a:tc>
                  <a:txBody>
                    <a:bodyPr/>
                    <a:lstStyle/>
                    <a:p>
                      <a:pPr algn="l" fontAlgn="ctr">
                        <a:spcBef>
                          <a:spcPts val="0"/>
                        </a:spcBef>
                        <a:spcAft>
                          <a:spcPts val="0"/>
                        </a:spcAft>
                      </a:pPr>
                      <a:r>
                        <a:rPr lang="en-GB" sz="1500" b="0" i="0" u="none" strike="noStrike">
                          <a:effectLst/>
                          <a:latin typeface="Arial" panose="020B0604020202020204" pitchFamily="34" charset="0"/>
                        </a:rPr>
                        <a:t>ComponentEvent</a:t>
                      </a:r>
                    </a:p>
                  </a:txBody>
                  <a:tcPr marL="76464" marR="76464" marT="38232" marB="38232" anchor="ctr">
                    <a:lnL>
                      <a:noFill/>
                    </a:lnL>
                    <a:lnR>
                      <a:noFill/>
                    </a:lnR>
                    <a:lnT>
                      <a:noFill/>
                    </a:lnT>
                    <a:lnB>
                      <a:noFill/>
                    </a:lnB>
                  </a:tcPr>
                </a:tc>
                <a:tc>
                  <a:txBody>
                    <a:bodyPr/>
                    <a:lstStyle/>
                    <a:p>
                      <a:pPr algn="l" fontAlgn="ctr">
                        <a:spcBef>
                          <a:spcPts val="0"/>
                        </a:spcBef>
                        <a:spcAft>
                          <a:spcPts val="0"/>
                        </a:spcAft>
                      </a:pPr>
                      <a:r>
                        <a:rPr lang="en-GB" sz="1500" b="0" i="0" u="none" strike="noStrike">
                          <a:effectLst/>
                          <a:latin typeface="Arial" panose="020B0604020202020204" pitchFamily="34" charset="0"/>
                        </a:rPr>
                        <a:t>ComponentListener</a:t>
                      </a:r>
                    </a:p>
                  </a:txBody>
                  <a:tcPr marL="76464" marR="76464" marT="38232" marB="38232" anchor="ctr">
                    <a:lnL>
                      <a:noFill/>
                    </a:lnL>
                    <a:lnR>
                      <a:noFill/>
                    </a:lnR>
                    <a:lnT>
                      <a:noFill/>
                    </a:lnT>
                    <a:lnB>
                      <a:noFill/>
                    </a:lnB>
                  </a:tcPr>
                </a:tc>
                <a:extLst>
                  <a:ext uri="{0D108BD9-81ED-4DB2-BD59-A6C34878D82A}">
                    <a16:rowId xmlns:a16="http://schemas.microsoft.com/office/drawing/2014/main" val="286222994"/>
                  </a:ext>
                </a:extLst>
              </a:tr>
              <a:tr h="336441">
                <a:tc>
                  <a:txBody>
                    <a:bodyPr/>
                    <a:lstStyle/>
                    <a:p>
                      <a:pPr algn="l" fontAlgn="ctr">
                        <a:spcBef>
                          <a:spcPts val="0"/>
                        </a:spcBef>
                        <a:spcAft>
                          <a:spcPts val="0"/>
                        </a:spcAft>
                      </a:pPr>
                      <a:r>
                        <a:rPr lang="en-GB" sz="1500" b="0" i="0" u="none" strike="noStrike">
                          <a:effectLst/>
                          <a:latin typeface="Arial" panose="020B0604020202020204" pitchFamily="34" charset="0"/>
                        </a:rPr>
                        <a:t>ContainerEvent</a:t>
                      </a:r>
                    </a:p>
                  </a:txBody>
                  <a:tcPr marL="76464" marR="76464" marT="38232" marB="38232" anchor="ctr">
                    <a:lnL>
                      <a:noFill/>
                    </a:lnL>
                    <a:lnR>
                      <a:noFill/>
                    </a:lnR>
                    <a:lnT>
                      <a:noFill/>
                    </a:lnT>
                    <a:lnB>
                      <a:noFill/>
                    </a:lnB>
                  </a:tcPr>
                </a:tc>
                <a:tc>
                  <a:txBody>
                    <a:bodyPr/>
                    <a:lstStyle/>
                    <a:p>
                      <a:pPr algn="l" fontAlgn="ctr">
                        <a:spcBef>
                          <a:spcPts val="0"/>
                        </a:spcBef>
                        <a:spcAft>
                          <a:spcPts val="0"/>
                        </a:spcAft>
                      </a:pPr>
                      <a:r>
                        <a:rPr lang="en-GB" sz="1500" b="0" i="0" u="none" strike="noStrike">
                          <a:effectLst/>
                          <a:latin typeface="Arial" panose="020B0604020202020204" pitchFamily="34" charset="0"/>
                        </a:rPr>
                        <a:t>ContainerListener</a:t>
                      </a:r>
                    </a:p>
                  </a:txBody>
                  <a:tcPr marL="76464" marR="76464" marT="38232" marB="38232" anchor="ctr">
                    <a:lnL>
                      <a:noFill/>
                    </a:lnL>
                    <a:lnR>
                      <a:noFill/>
                    </a:lnR>
                    <a:lnT>
                      <a:noFill/>
                    </a:lnT>
                    <a:lnB>
                      <a:noFill/>
                    </a:lnB>
                  </a:tcPr>
                </a:tc>
                <a:extLst>
                  <a:ext uri="{0D108BD9-81ED-4DB2-BD59-A6C34878D82A}">
                    <a16:rowId xmlns:a16="http://schemas.microsoft.com/office/drawing/2014/main" val="4009303053"/>
                  </a:ext>
                </a:extLst>
              </a:tr>
              <a:tr h="336441">
                <a:tc>
                  <a:txBody>
                    <a:bodyPr/>
                    <a:lstStyle/>
                    <a:p>
                      <a:pPr algn="l" fontAlgn="ctr">
                        <a:spcBef>
                          <a:spcPts val="0"/>
                        </a:spcBef>
                        <a:spcAft>
                          <a:spcPts val="0"/>
                        </a:spcAft>
                      </a:pPr>
                      <a:r>
                        <a:rPr lang="en-GB" sz="1500" b="0" i="0" u="none" strike="noStrike">
                          <a:effectLst/>
                          <a:latin typeface="Arial" panose="020B0604020202020204" pitchFamily="34" charset="0"/>
                        </a:rPr>
                        <a:t>FocusEvent</a:t>
                      </a:r>
                    </a:p>
                  </a:txBody>
                  <a:tcPr marL="76464" marR="76464" marT="38232" marB="38232" anchor="ctr">
                    <a:lnL>
                      <a:noFill/>
                    </a:lnL>
                    <a:lnR>
                      <a:noFill/>
                    </a:lnR>
                    <a:lnT>
                      <a:noFill/>
                    </a:lnT>
                    <a:lnB>
                      <a:noFill/>
                    </a:lnB>
                  </a:tcPr>
                </a:tc>
                <a:tc>
                  <a:txBody>
                    <a:bodyPr/>
                    <a:lstStyle/>
                    <a:p>
                      <a:pPr algn="l" fontAlgn="ctr">
                        <a:spcBef>
                          <a:spcPts val="0"/>
                        </a:spcBef>
                        <a:spcAft>
                          <a:spcPts val="0"/>
                        </a:spcAft>
                      </a:pPr>
                      <a:r>
                        <a:rPr lang="en-GB" sz="1500" b="0" i="0" u="none" strike="noStrike" dirty="0" err="1">
                          <a:effectLst/>
                          <a:latin typeface="Arial" panose="020B0604020202020204" pitchFamily="34" charset="0"/>
                        </a:rPr>
                        <a:t>FocusListener</a:t>
                      </a:r>
                      <a:endParaRPr lang="en-GB" sz="1500" b="0" i="0" u="none" strike="noStrike" dirty="0">
                        <a:effectLst/>
                        <a:latin typeface="Arial" panose="020B0604020202020204" pitchFamily="34" charset="0"/>
                      </a:endParaRPr>
                    </a:p>
                  </a:txBody>
                  <a:tcPr marL="76464" marR="76464" marT="38232" marB="38232" anchor="ctr">
                    <a:lnL>
                      <a:noFill/>
                    </a:lnL>
                    <a:lnR>
                      <a:noFill/>
                    </a:lnR>
                    <a:lnT>
                      <a:noFill/>
                    </a:lnT>
                    <a:lnB>
                      <a:noFill/>
                    </a:lnB>
                  </a:tcPr>
                </a:tc>
                <a:extLst>
                  <a:ext uri="{0D108BD9-81ED-4DB2-BD59-A6C34878D82A}">
                    <a16:rowId xmlns:a16="http://schemas.microsoft.com/office/drawing/2014/main" val="692972258"/>
                  </a:ext>
                </a:extLst>
              </a:tr>
            </a:tbl>
          </a:graphicData>
        </a:graphic>
      </p:graphicFrame>
    </p:spTree>
    <p:extLst>
      <p:ext uri="{BB962C8B-B14F-4D97-AF65-F5344CB8AC3E}">
        <p14:creationId xmlns:p14="http://schemas.microsoft.com/office/powerpoint/2010/main" val="2375467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14DA-264D-DE40-923B-42C511AAB030}"/>
              </a:ext>
            </a:extLst>
          </p:cNvPr>
          <p:cNvSpPr>
            <a:spLocks noGrp="1"/>
          </p:cNvSpPr>
          <p:nvPr>
            <p:ph type="title"/>
          </p:nvPr>
        </p:nvSpPr>
        <p:spPr/>
        <p:txBody>
          <a:bodyPr>
            <a:normAutofit/>
          </a:bodyPr>
          <a:lstStyle/>
          <a:p>
            <a:r>
              <a:rPr lang="en-GB" b="1" dirty="0"/>
              <a:t>Steps to perform Event Handling</a:t>
            </a:r>
            <a:endParaRPr lang="en-PK" dirty="0"/>
          </a:p>
        </p:txBody>
      </p:sp>
      <p:sp>
        <p:nvSpPr>
          <p:cNvPr id="3" name="Content Placeholder 2">
            <a:extLst>
              <a:ext uri="{FF2B5EF4-FFF2-40B4-BE49-F238E27FC236}">
                <a16:creationId xmlns:a16="http://schemas.microsoft.com/office/drawing/2014/main" id="{F7A02EA1-E497-E34D-8797-49B95E9BC003}"/>
              </a:ext>
            </a:extLst>
          </p:cNvPr>
          <p:cNvSpPr>
            <a:spLocks noGrp="1"/>
          </p:cNvSpPr>
          <p:nvPr>
            <p:ph idx="1"/>
          </p:nvPr>
        </p:nvSpPr>
        <p:spPr/>
        <p:txBody>
          <a:bodyPr>
            <a:normAutofit fontScale="47500" lnSpcReduction="20000"/>
          </a:bodyPr>
          <a:lstStyle/>
          <a:p>
            <a:r>
              <a:rPr lang="en-GB" dirty="0"/>
              <a:t>Following steps are required to perform event handling:</a:t>
            </a:r>
          </a:p>
          <a:p>
            <a:pPr lvl="1"/>
            <a:r>
              <a:rPr lang="en-GB" dirty="0"/>
              <a:t>Register the component with the </a:t>
            </a:r>
            <a:r>
              <a:rPr lang="en-GB" dirty="0" err="1"/>
              <a:t>Listene</a:t>
            </a:r>
            <a:endParaRPr lang="en-GB" dirty="0"/>
          </a:p>
          <a:p>
            <a:r>
              <a:rPr lang="en-GB" b="1" dirty="0"/>
              <a:t>Registration Methods</a:t>
            </a:r>
          </a:p>
          <a:p>
            <a:pPr lvl="1"/>
            <a:r>
              <a:rPr lang="en-GB" dirty="0"/>
              <a:t>For registering the component with the Listener, many classes provide the registration methods. For example:</a:t>
            </a:r>
          </a:p>
          <a:p>
            <a:pPr lvl="1"/>
            <a:r>
              <a:rPr lang="en-GB" b="1" dirty="0"/>
              <a:t>Button</a:t>
            </a:r>
            <a:r>
              <a:rPr lang="en-GB" dirty="0"/>
              <a:t> </a:t>
            </a:r>
          </a:p>
          <a:p>
            <a:pPr lvl="2"/>
            <a:r>
              <a:rPr lang="en-GB" dirty="0"/>
              <a:t>public void </a:t>
            </a:r>
            <a:r>
              <a:rPr lang="en-GB" dirty="0" err="1"/>
              <a:t>addActionListener</a:t>
            </a:r>
            <a:r>
              <a:rPr lang="en-GB" dirty="0"/>
              <a:t>(ActionListener a){}</a:t>
            </a:r>
          </a:p>
          <a:p>
            <a:pPr lvl="1"/>
            <a:r>
              <a:rPr lang="en-GB" b="1" dirty="0" err="1"/>
              <a:t>MenuItem</a:t>
            </a:r>
            <a:r>
              <a:rPr lang="en-GB" dirty="0"/>
              <a:t> </a:t>
            </a:r>
          </a:p>
          <a:p>
            <a:pPr lvl="2"/>
            <a:r>
              <a:rPr lang="en-GB" dirty="0"/>
              <a:t>public void </a:t>
            </a:r>
            <a:r>
              <a:rPr lang="en-GB" dirty="0" err="1"/>
              <a:t>addActionListener</a:t>
            </a:r>
            <a:r>
              <a:rPr lang="en-GB" dirty="0"/>
              <a:t>(ActionListener a){}</a:t>
            </a:r>
          </a:p>
          <a:p>
            <a:pPr lvl="1"/>
            <a:r>
              <a:rPr lang="en-GB" b="1" dirty="0" err="1"/>
              <a:t>TextField</a:t>
            </a:r>
            <a:r>
              <a:rPr lang="en-GB" dirty="0"/>
              <a:t> </a:t>
            </a:r>
          </a:p>
          <a:p>
            <a:pPr lvl="2"/>
            <a:r>
              <a:rPr lang="en-GB" dirty="0"/>
              <a:t>public void </a:t>
            </a:r>
            <a:r>
              <a:rPr lang="en-GB" dirty="0" err="1"/>
              <a:t>addActionListener</a:t>
            </a:r>
            <a:r>
              <a:rPr lang="en-GB" dirty="0"/>
              <a:t>(ActionListener a){}</a:t>
            </a:r>
          </a:p>
          <a:p>
            <a:pPr lvl="2"/>
            <a:r>
              <a:rPr lang="en-GB" dirty="0"/>
              <a:t>public void </a:t>
            </a:r>
            <a:r>
              <a:rPr lang="en-GB" dirty="0" err="1"/>
              <a:t>addTextListener</a:t>
            </a:r>
            <a:r>
              <a:rPr lang="en-GB" dirty="0"/>
              <a:t>(</a:t>
            </a:r>
            <a:r>
              <a:rPr lang="en-GB" dirty="0" err="1"/>
              <a:t>TextListener</a:t>
            </a:r>
            <a:r>
              <a:rPr lang="en-GB" dirty="0"/>
              <a:t> a){}</a:t>
            </a:r>
          </a:p>
          <a:p>
            <a:pPr lvl="1"/>
            <a:r>
              <a:rPr lang="en-GB" b="1" dirty="0" err="1"/>
              <a:t>TextArea</a:t>
            </a:r>
            <a:r>
              <a:rPr lang="en-GB" dirty="0"/>
              <a:t> </a:t>
            </a:r>
          </a:p>
          <a:p>
            <a:pPr lvl="2"/>
            <a:r>
              <a:rPr lang="en-GB" dirty="0"/>
              <a:t>public void </a:t>
            </a:r>
            <a:r>
              <a:rPr lang="en-GB" dirty="0" err="1"/>
              <a:t>addTextListener</a:t>
            </a:r>
            <a:r>
              <a:rPr lang="en-GB" dirty="0"/>
              <a:t>(</a:t>
            </a:r>
            <a:r>
              <a:rPr lang="en-GB" dirty="0" err="1"/>
              <a:t>TextListener</a:t>
            </a:r>
            <a:r>
              <a:rPr lang="en-GB" dirty="0"/>
              <a:t> a){}</a:t>
            </a:r>
          </a:p>
          <a:p>
            <a:pPr lvl="1"/>
            <a:r>
              <a:rPr lang="en-GB" b="1" dirty="0"/>
              <a:t>Checkbox</a:t>
            </a:r>
            <a:r>
              <a:rPr lang="en-GB" dirty="0"/>
              <a:t> </a:t>
            </a:r>
          </a:p>
          <a:p>
            <a:pPr lvl="2"/>
            <a:r>
              <a:rPr lang="en-GB" dirty="0"/>
              <a:t>public void </a:t>
            </a:r>
            <a:r>
              <a:rPr lang="en-GB" dirty="0" err="1"/>
              <a:t>addItemListener</a:t>
            </a:r>
            <a:r>
              <a:rPr lang="en-GB" dirty="0"/>
              <a:t>(</a:t>
            </a:r>
            <a:r>
              <a:rPr lang="en-GB" dirty="0" err="1"/>
              <a:t>ItemListener</a:t>
            </a:r>
            <a:r>
              <a:rPr lang="en-GB" dirty="0"/>
              <a:t> a){}</a:t>
            </a:r>
          </a:p>
          <a:p>
            <a:pPr lvl="1"/>
            <a:r>
              <a:rPr lang="en-GB" b="1" dirty="0"/>
              <a:t>Choice</a:t>
            </a:r>
            <a:r>
              <a:rPr lang="en-GB" dirty="0"/>
              <a:t> </a:t>
            </a:r>
          </a:p>
          <a:p>
            <a:pPr lvl="2"/>
            <a:r>
              <a:rPr lang="en-GB" dirty="0"/>
              <a:t>public void </a:t>
            </a:r>
            <a:r>
              <a:rPr lang="en-GB" dirty="0" err="1"/>
              <a:t>addItemListener</a:t>
            </a:r>
            <a:r>
              <a:rPr lang="en-GB" dirty="0"/>
              <a:t>(</a:t>
            </a:r>
            <a:r>
              <a:rPr lang="en-GB" dirty="0" err="1"/>
              <a:t>ItemListener</a:t>
            </a:r>
            <a:r>
              <a:rPr lang="en-GB" dirty="0"/>
              <a:t> a){}</a:t>
            </a:r>
          </a:p>
          <a:p>
            <a:pPr lvl="1"/>
            <a:r>
              <a:rPr lang="en-GB" b="1" dirty="0"/>
              <a:t>List</a:t>
            </a:r>
            <a:r>
              <a:rPr lang="en-GB" dirty="0"/>
              <a:t> </a:t>
            </a:r>
          </a:p>
          <a:p>
            <a:pPr lvl="2"/>
            <a:r>
              <a:rPr lang="en-GB" dirty="0"/>
              <a:t>public void </a:t>
            </a:r>
            <a:r>
              <a:rPr lang="en-GB" dirty="0" err="1"/>
              <a:t>addActionListener</a:t>
            </a:r>
            <a:r>
              <a:rPr lang="en-GB" dirty="0"/>
              <a:t>(ActionListener a){}</a:t>
            </a:r>
          </a:p>
          <a:p>
            <a:pPr lvl="2"/>
            <a:r>
              <a:rPr lang="en-GB" dirty="0"/>
              <a:t>public void </a:t>
            </a:r>
            <a:r>
              <a:rPr lang="en-GB" dirty="0" err="1"/>
              <a:t>addItemListener</a:t>
            </a:r>
            <a:r>
              <a:rPr lang="en-GB" dirty="0"/>
              <a:t>(</a:t>
            </a:r>
            <a:r>
              <a:rPr lang="en-GB" dirty="0" err="1"/>
              <a:t>ItemListener</a:t>
            </a:r>
            <a:r>
              <a:rPr lang="en-GB" dirty="0"/>
              <a:t> a){}</a:t>
            </a:r>
          </a:p>
        </p:txBody>
      </p:sp>
      <p:sp>
        <p:nvSpPr>
          <p:cNvPr id="4" name="Date Placeholder 3">
            <a:extLst>
              <a:ext uri="{FF2B5EF4-FFF2-40B4-BE49-F238E27FC236}">
                <a16:creationId xmlns:a16="http://schemas.microsoft.com/office/drawing/2014/main" id="{1FB1AF70-DDDC-D443-8965-E1064A31BB29}"/>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56D57D65-09DE-434E-B570-EEDED675AC08}"/>
              </a:ext>
            </a:extLst>
          </p:cNvPr>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567860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67BD5-FB60-1641-A461-2A46BB0CDC1D}"/>
              </a:ext>
            </a:extLst>
          </p:cNvPr>
          <p:cNvSpPr>
            <a:spLocks noGrp="1"/>
          </p:cNvSpPr>
          <p:nvPr>
            <p:ph type="title"/>
          </p:nvPr>
        </p:nvSpPr>
        <p:spPr/>
        <p:txBody>
          <a:bodyPr>
            <a:normAutofit/>
          </a:bodyPr>
          <a:lstStyle/>
          <a:p>
            <a:r>
              <a:rPr lang="en-GB" b="1" dirty="0"/>
              <a:t>Java Event Handling Code</a:t>
            </a:r>
            <a:endParaRPr lang="en-PK" dirty="0"/>
          </a:p>
        </p:txBody>
      </p:sp>
      <p:sp>
        <p:nvSpPr>
          <p:cNvPr id="3" name="Content Placeholder 2">
            <a:extLst>
              <a:ext uri="{FF2B5EF4-FFF2-40B4-BE49-F238E27FC236}">
                <a16:creationId xmlns:a16="http://schemas.microsoft.com/office/drawing/2014/main" id="{A859E4A7-E7CB-B347-A144-6C140562186D}"/>
              </a:ext>
            </a:extLst>
          </p:cNvPr>
          <p:cNvSpPr>
            <a:spLocks noGrp="1"/>
          </p:cNvSpPr>
          <p:nvPr>
            <p:ph idx="1"/>
          </p:nvPr>
        </p:nvSpPr>
        <p:spPr/>
        <p:txBody>
          <a:bodyPr/>
          <a:lstStyle/>
          <a:p>
            <a:r>
              <a:rPr lang="en-GB" dirty="0"/>
              <a:t>We can put the event handling code into one of the following places:</a:t>
            </a:r>
          </a:p>
          <a:p>
            <a:pPr lvl="1"/>
            <a:r>
              <a:rPr lang="en-GB" dirty="0"/>
              <a:t>Within class</a:t>
            </a:r>
          </a:p>
          <a:p>
            <a:pPr lvl="1"/>
            <a:r>
              <a:rPr lang="en-GB" dirty="0"/>
              <a:t>Other class</a:t>
            </a:r>
          </a:p>
          <a:p>
            <a:pPr lvl="1"/>
            <a:r>
              <a:rPr lang="en-GB" dirty="0"/>
              <a:t>Anonymous class</a:t>
            </a:r>
          </a:p>
        </p:txBody>
      </p:sp>
      <p:sp>
        <p:nvSpPr>
          <p:cNvPr id="4" name="Date Placeholder 3">
            <a:extLst>
              <a:ext uri="{FF2B5EF4-FFF2-40B4-BE49-F238E27FC236}">
                <a16:creationId xmlns:a16="http://schemas.microsoft.com/office/drawing/2014/main" id="{5F2A8481-5003-8742-BAF4-9B3276558862}"/>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719F817E-0B09-634D-8125-F3F77CA37A02}"/>
              </a:ext>
            </a:extLst>
          </p:cNvPr>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1420635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8AE15-D9E1-F246-898D-FFF0CEE3E04F}"/>
              </a:ext>
            </a:extLst>
          </p:cNvPr>
          <p:cNvSpPr>
            <a:spLocks noGrp="1"/>
          </p:cNvSpPr>
          <p:nvPr>
            <p:ph type="title"/>
          </p:nvPr>
        </p:nvSpPr>
        <p:spPr/>
        <p:txBody>
          <a:bodyPr>
            <a:normAutofit fontScale="90000"/>
          </a:bodyPr>
          <a:lstStyle/>
          <a:p>
            <a:r>
              <a:rPr lang="en-GB" b="1" dirty="0"/>
              <a:t>1: Java event handling by implementing ActionListener</a:t>
            </a:r>
            <a:endParaRPr lang="en-PK" dirty="0"/>
          </a:p>
        </p:txBody>
      </p:sp>
      <p:sp>
        <p:nvSpPr>
          <p:cNvPr id="3" name="Content Placeholder 2">
            <a:extLst>
              <a:ext uri="{FF2B5EF4-FFF2-40B4-BE49-F238E27FC236}">
                <a16:creationId xmlns:a16="http://schemas.microsoft.com/office/drawing/2014/main" id="{1B4AE8C6-BA02-2745-A9E0-7FEAB185670E}"/>
              </a:ext>
            </a:extLst>
          </p:cNvPr>
          <p:cNvSpPr>
            <a:spLocks noGrp="1"/>
          </p:cNvSpPr>
          <p:nvPr>
            <p:ph idx="1"/>
          </p:nvPr>
        </p:nvSpPr>
        <p:spPr/>
        <p:txBody>
          <a:bodyPr>
            <a:normAutofit fontScale="32500" lnSpcReduction="20000"/>
          </a:bodyPr>
          <a:lstStyle/>
          <a:p>
            <a:r>
              <a:rPr lang="en-GB" b="1" dirty="0"/>
              <a:t>public void </a:t>
            </a:r>
            <a:r>
              <a:rPr lang="en-GB" b="1" dirty="0" err="1"/>
              <a:t>setBounds</a:t>
            </a:r>
            <a:r>
              <a:rPr lang="en-GB" b="1" dirty="0"/>
              <a:t>(int </a:t>
            </a:r>
            <a:r>
              <a:rPr lang="en-GB" b="1" dirty="0" err="1"/>
              <a:t>xaxis</a:t>
            </a:r>
            <a:r>
              <a:rPr lang="en-GB" b="1" dirty="0"/>
              <a:t>, int </a:t>
            </a:r>
            <a:r>
              <a:rPr lang="en-GB" b="1" dirty="0" err="1"/>
              <a:t>yaxis</a:t>
            </a:r>
            <a:r>
              <a:rPr lang="en-GB" b="1" dirty="0"/>
              <a:t>, int width, int height);</a:t>
            </a:r>
            <a:r>
              <a:rPr lang="en-GB" dirty="0"/>
              <a:t> have been used in the above example that sets the position of the component it may be button, </a:t>
            </a:r>
            <a:r>
              <a:rPr lang="en-GB" dirty="0" err="1"/>
              <a:t>textfield</a:t>
            </a:r>
            <a:r>
              <a:rPr lang="en-GB" dirty="0"/>
              <a:t> etc.</a:t>
            </a:r>
          </a:p>
          <a:p>
            <a:pPr marL="0" indent="0">
              <a:buNone/>
            </a:pPr>
            <a:r>
              <a:rPr lang="en-GB" dirty="0"/>
              <a:t> import </a:t>
            </a:r>
            <a:r>
              <a:rPr lang="en-GB" dirty="0" err="1"/>
              <a:t>java.awt</a:t>
            </a:r>
            <a:r>
              <a:rPr lang="en-GB" dirty="0"/>
              <a:t>.*;  </a:t>
            </a:r>
          </a:p>
          <a:p>
            <a:pPr marL="0" indent="0">
              <a:buNone/>
            </a:pPr>
            <a:r>
              <a:rPr lang="en-GB" dirty="0"/>
              <a:t>    import </a:t>
            </a:r>
            <a:r>
              <a:rPr lang="en-GB" dirty="0" err="1"/>
              <a:t>java.awt.event</a:t>
            </a:r>
            <a:r>
              <a:rPr lang="en-GB" dirty="0"/>
              <a:t>.*;  </a:t>
            </a:r>
          </a:p>
          <a:p>
            <a:pPr marL="0" indent="0">
              <a:buNone/>
            </a:pPr>
            <a:r>
              <a:rPr lang="en-GB" dirty="0"/>
              <a:t>    class </a:t>
            </a:r>
            <a:r>
              <a:rPr lang="en-GB" dirty="0" err="1"/>
              <a:t>AEvent</a:t>
            </a:r>
            <a:r>
              <a:rPr lang="en-GB" dirty="0"/>
              <a:t> extends Frame implements ActionListener{  </a:t>
            </a:r>
          </a:p>
          <a:p>
            <a:pPr marL="0" indent="0">
              <a:buNone/>
            </a:pPr>
            <a:r>
              <a:rPr lang="en-GB" dirty="0"/>
              <a:t>    	</a:t>
            </a:r>
            <a:r>
              <a:rPr lang="en-GB" dirty="0" err="1"/>
              <a:t>TextField</a:t>
            </a:r>
            <a:r>
              <a:rPr lang="en-GB" dirty="0"/>
              <a:t> </a:t>
            </a:r>
            <a:r>
              <a:rPr lang="en-GB" dirty="0" err="1"/>
              <a:t>tf</a:t>
            </a:r>
            <a:r>
              <a:rPr lang="en-GB" dirty="0"/>
              <a:t>;  </a:t>
            </a:r>
          </a:p>
          <a:p>
            <a:pPr marL="0" indent="0">
              <a:buNone/>
            </a:pPr>
            <a:r>
              <a:rPr lang="en-GB" dirty="0"/>
              <a:t>	    </a:t>
            </a:r>
            <a:r>
              <a:rPr lang="en-GB" dirty="0" err="1"/>
              <a:t>AEvent</a:t>
            </a:r>
            <a:r>
              <a:rPr lang="en-GB" dirty="0"/>
              <a:t>(){  </a:t>
            </a:r>
          </a:p>
          <a:p>
            <a:pPr marL="0" indent="0">
              <a:buNone/>
            </a:pPr>
            <a:r>
              <a:rPr lang="en-GB" dirty="0"/>
              <a:t>		//create components  </a:t>
            </a:r>
          </a:p>
          <a:p>
            <a:pPr marL="0" indent="0">
              <a:buNone/>
            </a:pPr>
            <a:r>
              <a:rPr lang="en-GB" dirty="0"/>
              <a:t>	    </a:t>
            </a:r>
            <a:r>
              <a:rPr lang="en-GB" dirty="0" err="1"/>
              <a:t>tf</a:t>
            </a:r>
            <a:r>
              <a:rPr lang="en-GB" dirty="0"/>
              <a:t>=new </a:t>
            </a:r>
            <a:r>
              <a:rPr lang="en-GB" dirty="0" err="1"/>
              <a:t>TextField</a:t>
            </a:r>
            <a:r>
              <a:rPr lang="en-GB" dirty="0"/>
              <a:t>();  </a:t>
            </a:r>
          </a:p>
          <a:p>
            <a:pPr marL="0" indent="0">
              <a:buNone/>
            </a:pPr>
            <a:r>
              <a:rPr lang="en-GB" dirty="0"/>
              <a:t>	    </a:t>
            </a:r>
            <a:r>
              <a:rPr lang="en-GB" dirty="0" err="1"/>
              <a:t>tf.setBounds</a:t>
            </a:r>
            <a:r>
              <a:rPr lang="en-GB" dirty="0"/>
              <a:t>(60,50,170,20);  </a:t>
            </a:r>
          </a:p>
          <a:p>
            <a:pPr marL="0" indent="0">
              <a:buNone/>
            </a:pPr>
            <a:r>
              <a:rPr lang="en-GB" dirty="0"/>
              <a:t>    	Button b=new Button("click me");  </a:t>
            </a:r>
          </a:p>
          <a:p>
            <a:pPr marL="0" indent="0">
              <a:buNone/>
            </a:pPr>
            <a:r>
              <a:rPr lang="en-GB" dirty="0"/>
              <a:t>	    </a:t>
            </a:r>
            <a:r>
              <a:rPr lang="en-GB" dirty="0" err="1"/>
              <a:t>b.setBounds</a:t>
            </a:r>
            <a:r>
              <a:rPr lang="en-GB" dirty="0"/>
              <a:t>(100,120,80,30);  </a:t>
            </a:r>
          </a:p>
          <a:p>
            <a:pPr marL="0" indent="0">
              <a:buNone/>
            </a:pPr>
            <a:r>
              <a:rPr lang="en-GB" dirty="0"/>
              <a:t>    	//register listener  </a:t>
            </a:r>
          </a:p>
          <a:p>
            <a:pPr marL="0" indent="0">
              <a:buNone/>
            </a:pPr>
            <a:r>
              <a:rPr lang="en-GB" dirty="0"/>
              <a:t>	    </a:t>
            </a:r>
            <a:r>
              <a:rPr lang="en-GB" dirty="0" err="1"/>
              <a:t>b.addActionListener</a:t>
            </a:r>
            <a:r>
              <a:rPr lang="en-GB" dirty="0"/>
              <a:t>(this);//passing current instance  </a:t>
            </a:r>
          </a:p>
          <a:p>
            <a:pPr marL="0" indent="0">
              <a:buNone/>
            </a:pPr>
            <a:r>
              <a:rPr lang="en-GB" dirty="0"/>
              <a:t>    	//add components and set size, layout and visibility  </a:t>
            </a:r>
          </a:p>
          <a:p>
            <a:pPr marL="0" indent="0">
              <a:buNone/>
            </a:pPr>
            <a:r>
              <a:rPr lang="en-GB" dirty="0"/>
              <a:t>	    add(b);add(</a:t>
            </a:r>
            <a:r>
              <a:rPr lang="en-GB" dirty="0" err="1"/>
              <a:t>tf</a:t>
            </a:r>
            <a:r>
              <a:rPr lang="en-GB" dirty="0"/>
              <a:t>);  </a:t>
            </a:r>
          </a:p>
          <a:p>
            <a:pPr marL="0" indent="0">
              <a:buNone/>
            </a:pPr>
            <a:r>
              <a:rPr lang="en-GB" dirty="0"/>
              <a:t>    	</a:t>
            </a:r>
            <a:r>
              <a:rPr lang="en-GB" dirty="0" err="1"/>
              <a:t>setSize</a:t>
            </a:r>
            <a:r>
              <a:rPr lang="en-GB" dirty="0"/>
              <a:t>(300,300);  </a:t>
            </a:r>
          </a:p>
          <a:p>
            <a:pPr marL="0" indent="0">
              <a:buNone/>
            </a:pPr>
            <a:r>
              <a:rPr lang="en-GB" dirty="0"/>
              <a:t>	    </a:t>
            </a:r>
            <a:r>
              <a:rPr lang="en-GB" dirty="0" err="1"/>
              <a:t>setLayout</a:t>
            </a:r>
            <a:r>
              <a:rPr lang="en-GB" dirty="0"/>
              <a:t>(null);  </a:t>
            </a:r>
          </a:p>
          <a:p>
            <a:pPr marL="0" indent="0">
              <a:buNone/>
            </a:pPr>
            <a:r>
              <a:rPr lang="en-GB" dirty="0"/>
              <a:t>    	</a:t>
            </a:r>
            <a:r>
              <a:rPr lang="en-GB" dirty="0" err="1"/>
              <a:t>setVisible</a:t>
            </a:r>
            <a:r>
              <a:rPr lang="en-GB" dirty="0"/>
              <a:t>(true);  </a:t>
            </a:r>
          </a:p>
          <a:p>
            <a:pPr marL="0" indent="0">
              <a:buNone/>
            </a:pPr>
            <a:r>
              <a:rPr lang="en-GB" dirty="0"/>
              <a:t>    }  </a:t>
            </a:r>
          </a:p>
          <a:p>
            <a:pPr marL="0" indent="0">
              <a:buNone/>
            </a:pPr>
            <a:r>
              <a:rPr lang="en-GB" dirty="0"/>
              <a:t>    public void </a:t>
            </a:r>
            <a:r>
              <a:rPr lang="en-GB" dirty="0" err="1"/>
              <a:t>actionPerformed</a:t>
            </a:r>
            <a:r>
              <a:rPr lang="en-GB" dirty="0"/>
              <a:t>(</a:t>
            </a:r>
            <a:r>
              <a:rPr lang="en-GB" dirty="0" err="1"/>
              <a:t>ActionEvent</a:t>
            </a:r>
            <a:r>
              <a:rPr lang="en-GB" dirty="0"/>
              <a:t> e){  </a:t>
            </a:r>
          </a:p>
          <a:p>
            <a:pPr marL="0" indent="0">
              <a:buNone/>
            </a:pPr>
            <a:r>
              <a:rPr lang="en-GB" dirty="0"/>
              <a:t>    </a:t>
            </a:r>
            <a:r>
              <a:rPr lang="en-GB" dirty="0" err="1"/>
              <a:t>tf.setText</a:t>
            </a:r>
            <a:r>
              <a:rPr lang="en-GB" dirty="0"/>
              <a:t>("Welcome");  </a:t>
            </a:r>
          </a:p>
          <a:p>
            <a:pPr marL="0" indent="0">
              <a:buNone/>
            </a:pPr>
            <a:r>
              <a:rPr lang="en-GB" dirty="0"/>
              <a:t>    }  </a:t>
            </a:r>
          </a:p>
          <a:p>
            <a:pPr marL="0" indent="0">
              <a:buNone/>
            </a:pPr>
            <a:r>
              <a:rPr lang="en-GB" dirty="0"/>
              <a:t>    public static void main(String </a:t>
            </a:r>
            <a:r>
              <a:rPr lang="en-GB" dirty="0" err="1"/>
              <a:t>args</a:t>
            </a:r>
            <a:r>
              <a:rPr lang="en-GB" dirty="0"/>
              <a:t>[]){  </a:t>
            </a:r>
          </a:p>
          <a:p>
            <a:pPr marL="0" indent="0">
              <a:buNone/>
            </a:pPr>
            <a:r>
              <a:rPr lang="en-GB" dirty="0"/>
              <a:t>    new </a:t>
            </a:r>
            <a:r>
              <a:rPr lang="en-GB" dirty="0" err="1"/>
              <a:t>AEvent</a:t>
            </a:r>
            <a:r>
              <a:rPr lang="en-GB" dirty="0"/>
              <a:t>();  </a:t>
            </a:r>
          </a:p>
          <a:p>
            <a:pPr marL="0" indent="0">
              <a:buNone/>
            </a:pPr>
            <a:r>
              <a:rPr lang="en-GB" dirty="0"/>
              <a:t>    }  </a:t>
            </a:r>
          </a:p>
          <a:p>
            <a:pPr marL="0" indent="0">
              <a:buNone/>
            </a:pPr>
            <a:r>
              <a:rPr lang="en-GB" dirty="0"/>
              <a:t>    } </a:t>
            </a:r>
            <a:endParaRPr lang="en-PK" dirty="0"/>
          </a:p>
        </p:txBody>
      </p:sp>
      <p:sp>
        <p:nvSpPr>
          <p:cNvPr id="4" name="Date Placeholder 3">
            <a:extLst>
              <a:ext uri="{FF2B5EF4-FFF2-40B4-BE49-F238E27FC236}">
                <a16:creationId xmlns:a16="http://schemas.microsoft.com/office/drawing/2014/main" id="{39D93485-A6DB-C348-9519-CBB91F21C63F}"/>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E98FB921-E89B-9448-89BE-9F8C784E2A0E}"/>
              </a:ext>
            </a:extLst>
          </p:cNvPr>
          <p:cNvSpPr>
            <a:spLocks noGrp="1"/>
          </p:cNvSpPr>
          <p:nvPr>
            <p:ph type="sldNum" sz="quarter" idx="12"/>
          </p:nvPr>
        </p:nvSpPr>
        <p:spPr/>
        <p:txBody>
          <a:bodyPr/>
          <a:lstStyle/>
          <a:p>
            <a:fld id="{B6F15528-21DE-4FAA-801E-634DDDAF4B2B}" type="slidenum">
              <a:rPr lang="en-US" smtClean="0"/>
              <a:pPr/>
              <a:t>17</a:t>
            </a:fld>
            <a:endParaRPr lang="en-US"/>
          </a:p>
        </p:txBody>
      </p:sp>
      <p:pic>
        <p:nvPicPr>
          <p:cNvPr id="6146" name="Picture 2" descr="event handling in java">
            <a:extLst>
              <a:ext uri="{FF2B5EF4-FFF2-40B4-BE49-F238E27FC236}">
                <a16:creationId xmlns:a16="http://schemas.microsoft.com/office/drawing/2014/main" id="{D1FF721C-1E97-6240-884D-C02FC5C7873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126" t="3125" r="34765" b="15625"/>
          <a:stretch/>
        </p:blipFill>
        <p:spPr bwMode="auto">
          <a:xfrm>
            <a:off x="4542503" y="1881981"/>
            <a:ext cx="4038600" cy="396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206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8AE15-D9E1-F246-898D-FFF0CEE3E04F}"/>
              </a:ext>
            </a:extLst>
          </p:cNvPr>
          <p:cNvSpPr>
            <a:spLocks noGrp="1"/>
          </p:cNvSpPr>
          <p:nvPr>
            <p:ph type="title"/>
          </p:nvPr>
        </p:nvSpPr>
        <p:spPr/>
        <p:txBody>
          <a:bodyPr>
            <a:normAutofit fontScale="90000"/>
          </a:bodyPr>
          <a:lstStyle/>
          <a:p>
            <a:r>
              <a:rPr lang="en-GB" b="1" dirty="0"/>
              <a:t>2: Java event handling by outer class</a:t>
            </a:r>
          </a:p>
        </p:txBody>
      </p:sp>
      <p:sp>
        <p:nvSpPr>
          <p:cNvPr id="3" name="Content Placeholder 2">
            <a:extLst>
              <a:ext uri="{FF2B5EF4-FFF2-40B4-BE49-F238E27FC236}">
                <a16:creationId xmlns:a16="http://schemas.microsoft.com/office/drawing/2014/main" id="{1B4AE8C6-BA02-2745-A9E0-7FEAB185670E}"/>
              </a:ext>
            </a:extLst>
          </p:cNvPr>
          <p:cNvSpPr>
            <a:spLocks noGrp="1"/>
          </p:cNvSpPr>
          <p:nvPr>
            <p:ph idx="1"/>
          </p:nvPr>
        </p:nvSpPr>
        <p:spPr>
          <a:xfrm>
            <a:off x="457200" y="1600200"/>
            <a:ext cx="4114800" cy="4525963"/>
          </a:xfrm>
        </p:spPr>
        <p:txBody>
          <a:bodyPr>
            <a:noAutofit/>
          </a:bodyPr>
          <a:lstStyle/>
          <a:p>
            <a:pPr marL="0" indent="0">
              <a:buNone/>
            </a:pPr>
            <a:r>
              <a:rPr lang="en-GB" sz="1050" dirty="0"/>
              <a:t>//Java class 1</a:t>
            </a:r>
          </a:p>
          <a:p>
            <a:pPr marL="0" indent="0">
              <a:buNone/>
            </a:pPr>
            <a:r>
              <a:rPr lang="en-GB" sz="1050" dirty="0"/>
              <a:t>import </a:t>
            </a:r>
            <a:r>
              <a:rPr lang="en-GB" sz="1050" dirty="0" err="1"/>
              <a:t>java.awt</a:t>
            </a:r>
            <a:r>
              <a:rPr lang="en-GB" sz="1050" dirty="0"/>
              <a:t>.*;  </a:t>
            </a:r>
          </a:p>
          <a:p>
            <a:pPr marL="0" indent="0">
              <a:buNone/>
            </a:pPr>
            <a:r>
              <a:rPr lang="en-GB" sz="1050" dirty="0"/>
              <a:t>import </a:t>
            </a:r>
            <a:r>
              <a:rPr lang="en-GB" sz="1050" dirty="0" err="1"/>
              <a:t>java.awt.event</a:t>
            </a:r>
            <a:r>
              <a:rPr lang="en-GB" sz="1050" dirty="0"/>
              <a:t>.*;  </a:t>
            </a:r>
          </a:p>
          <a:p>
            <a:pPr marL="0" indent="0">
              <a:buNone/>
            </a:pPr>
            <a:r>
              <a:rPr lang="en-GB" sz="1050" dirty="0"/>
              <a:t>class AEvent2 extends Frame{  </a:t>
            </a:r>
          </a:p>
          <a:p>
            <a:pPr marL="0" indent="0">
              <a:buNone/>
            </a:pPr>
            <a:r>
              <a:rPr lang="en-GB" sz="1050" dirty="0" err="1"/>
              <a:t>TextField</a:t>
            </a:r>
            <a:r>
              <a:rPr lang="en-GB" sz="1050" dirty="0"/>
              <a:t> </a:t>
            </a:r>
            <a:r>
              <a:rPr lang="en-GB" sz="1050" dirty="0" err="1"/>
              <a:t>tf</a:t>
            </a:r>
            <a:r>
              <a:rPr lang="en-GB" sz="1050" dirty="0"/>
              <a:t>;  </a:t>
            </a:r>
          </a:p>
          <a:p>
            <a:pPr marL="0" indent="0">
              <a:buNone/>
            </a:pPr>
            <a:r>
              <a:rPr lang="en-GB" sz="1050" dirty="0"/>
              <a:t>AEvent2(){  </a:t>
            </a:r>
          </a:p>
          <a:p>
            <a:pPr marL="0" indent="0">
              <a:buNone/>
            </a:pPr>
            <a:r>
              <a:rPr lang="en-GB" sz="1050" dirty="0"/>
              <a:t>//create components  </a:t>
            </a:r>
          </a:p>
          <a:p>
            <a:pPr marL="0" indent="0">
              <a:buNone/>
            </a:pPr>
            <a:r>
              <a:rPr lang="en-GB" sz="1050" dirty="0" err="1"/>
              <a:t>tf</a:t>
            </a:r>
            <a:r>
              <a:rPr lang="en-GB" sz="1050" dirty="0"/>
              <a:t>=new </a:t>
            </a:r>
            <a:r>
              <a:rPr lang="en-GB" sz="1050" dirty="0" err="1"/>
              <a:t>TextField</a:t>
            </a:r>
            <a:r>
              <a:rPr lang="en-GB" sz="1050" dirty="0"/>
              <a:t>();  </a:t>
            </a:r>
          </a:p>
          <a:p>
            <a:pPr marL="0" indent="0">
              <a:buNone/>
            </a:pPr>
            <a:r>
              <a:rPr lang="en-GB" sz="1050" dirty="0" err="1"/>
              <a:t>tf.setBounds</a:t>
            </a:r>
            <a:r>
              <a:rPr lang="en-GB" sz="1050" dirty="0"/>
              <a:t>(60,50,170,20);  </a:t>
            </a:r>
          </a:p>
          <a:p>
            <a:pPr marL="0" indent="0">
              <a:buNone/>
            </a:pPr>
            <a:r>
              <a:rPr lang="en-GB" sz="1050" dirty="0"/>
              <a:t>Button b=new Button("click me");  </a:t>
            </a:r>
          </a:p>
          <a:p>
            <a:pPr marL="0" indent="0">
              <a:buNone/>
            </a:pPr>
            <a:r>
              <a:rPr lang="en-GB" sz="1050" dirty="0" err="1"/>
              <a:t>b.setBounds</a:t>
            </a:r>
            <a:r>
              <a:rPr lang="en-GB" sz="1050" dirty="0"/>
              <a:t>(100,120,80,30);  </a:t>
            </a:r>
          </a:p>
          <a:p>
            <a:pPr marL="0" indent="0">
              <a:buNone/>
            </a:pPr>
            <a:r>
              <a:rPr lang="en-GB" sz="1050" dirty="0"/>
              <a:t>//register listener  </a:t>
            </a:r>
          </a:p>
          <a:p>
            <a:pPr marL="0" indent="0">
              <a:buNone/>
            </a:pPr>
            <a:r>
              <a:rPr lang="en-GB" sz="1050" dirty="0"/>
              <a:t>Outer o=new Outer(this);  </a:t>
            </a:r>
          </a:p>
          <a:p>
            <a:pPr marL="0" indent="0">
              <a:buNone/>
            </a:pPr>
            <a:r>
              <a:rPr lang="en-GB" sz="1050" dirty="0" err="1"/>
              <a:t>b.addActionListener</a:t>
            </a:r>
            <a:r>
              <a:rPr lang="en-GB" sz="1050" dirty="0"/>
              <a:t>(o);//passing outer class instance  </a:t>
            </a:r>
          </a:p>
          <a:p>
            <a:pPr marL="0" indent="0">
              <a:buNone/>
            </a:pPr>
            <a:r>
              <a:rPr lang="en-GB" sz="1050" dirty="0"/>
              <a:t>//add components and set size, layout and visibility  </a:t>
            </a:r>
          </a:p>
          <a:p>
            <a:pPr marL="0" indent="0">
              <a:buNone/>
            </a:pPr>
            <a:r>
              <a:rPr lang="en-GB" sz="1050" dirty="0"/>
              <a:t>add(b);add(</a:t>
            </a:r>
            <a:r>
              <a:rPr lang="en-GB" sz="1050" dirty="0" err="1"/>
              <a:t>tf</a:t>
            </a:r>
            <a:r>
              <a:rPr lang="en-GB" sz="1050" dirty="0"/>
              <a:t>);  </a:t>
            </a:r>
          </a:p>
          <a:p>
            <a:pPr marL="0" indent="0">
              <a:buNone/>
            </a:pPr>
            <a:r>
              <a:rPr lang="en-GB" sz="1050" dirty="0" err="1"/>
              <a:t>setSize</a:t>
            </a:r>
            <a:r>
              <a:rPr lang="en-GB" sz="1050" dirty="0"/>
              <a:t>(300,300);  </a:t>
            </a:r>
          </a:p>
          <a:p>
            <a:pPr marL="0" indent="0">
              <a:buNone/>
            </a:pPr>
            <a:r>
              <a:rPr lang="en-GB" sz="1050" dirty="0" err="1"/>
              <a:t>setLayout</a:t>
            </a:r>
            <a:r>
              <a:rPr lang="en-GB" sz="1050" dirty="0"/>
              <a:t>(null);  </a:t>
            </a:r>
          </a:p>
          <a:p>
            <a:pPr marL="0" indent="0">
              <a:buNone/>
            </a:pPr>
            <a:r>
              <a:rPr lang="en-GB" sz="1050" dirty="0" err="1"/>
              <a:t>setVisible</a:t>
            </a:r>
            <a:r>
              <a:rPr lang="en-GB" sz="1050" dirty="0"/>
              <a:t>(true);  </a:t>
            </a:r>
          </a:p>
          <a:p>
            <a:pPr marL="0" indent="0">
              <a:buNone/>
            </a:pPr>
            <a:r>
              <a:rPr lang="en-GB" sz="1050" dirty="0"/>
              <a:t>}  </a:t>
            </a:r>
          </a:p>
          <a:p>
            <a:pPr marL="0" indent="0">
              <a:buNone/>
            </a:pPr>
            <a:r>
              <a:rPr lang="en-GB" sz="1050" dirty="0"/>
              <a:t>public static void main(String </a:t>
            </a:r>
            <a:r>
              <a:rPr lang="en-GB" sz="1050" dirty="0" err="1"/>
              <a:t>args</a:t>
            </a:r>
            <a:r>
              <a:rPr lang="en-GB" sz="1050" dirty="0"/>
              <a:t>[]){  </a:t>
            </a:r>
          </a:p>
          <a:p>
            <a:pPr marL="0" indent="0">
              <a:buNone/>
            </a:pPr>
            <a:r>
              <a:rPr lang="en-GB" sz="1050" dirty="0"/>
              <a:t>new AEvent2();  </a:t>
            </a:r>
          </a:p>
          <a:p>
            <a:pPr marL="0" indent="0">
              <a:buNone/>
            </a:pPr>
            <a:r>
              <a:rPr lang="en-GB" sz="1050" dirty="0"/>
              <a:t>}  </a:t>
            </a:r>
          </a:p>
          <a:p>
            <a:pPr marL="0" indent="0">
              <a:buNone/>
            </a:pPr>
            <a:r>
              <a:rPr lang="en-GB" sz="1050" dirty="0"/>
              <a:t>}  </a:t>
            </a:r>
          </a:p>
        </p:txBody>
      </p:sp>
      <p:sp>
        <p:nvSpPr>
          <p:cNvPr id="4" name="Date Placeholder 3">
            <a:extLst>
              <a:ext uri="{FF2B5EF4-FFF2-40B4-BE49-F238E27FC236}">
                <a16:creationId xmlns:a16="http://schemas.microsoft.com/office/drawing/2014/main" id="{39D93485-A6DB-C348-9519-CBB91F21C63F}"/>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E98FB921-E89B-9448-89BE-9F8C784E2A0E}"/>
              </a:ext>
            </a:extLst>
          </p:cNvPr>
          <p:cNvSpPr>
            <a:spLocks noGrp="1"/>
          </p:cNvSpPr>
          <p:nvPr>
            <p:ph type="sldNum" sz="quarter" idx="12"/>
          </p:nvPr>
        </p:nvSpPr>
        <p:spPr/>
        <p:txBody>
          <a:bodyPr/>
          <a:lstStyle/>
          <a:p>
            <a:fld id="{B6F15528-21DE-4FAA-801E-634DDDAF4B2B}" type="slidenum">
              <a:rPr lang="en-US" smtClean="0"/>
              <a:pPr/>
              <a:t>18</a:t>
            </a:fld>
            <a:endParaRPr lang="en-US"/>
          </a:p>
        </p:txBody>
      </p:sp>
      <p:sp>
        <p:nvSpPr>
          <p:cNvPr id="7" name="Content Placeholder 2">
            <a:extLst>
              <a:ext uri="{FF2B5EF4-FFF2-40B4-BE49-F238E27FC236}">
                <a16:creationId xmlns:a16="http://schemas.microsoft.com/office/drawing/2014/main" id="{5D8C9A88-B4C6-194C-AEBA-6D4C77805F78}"/>
              </a:ext>
            </a:extLst>
          </p:cNvPr>
          <p:cNvSpPr txBox="1">
            <a:spLocks/>
          </p:cNvSpPr>
          <p:nvPr/>
        </p:nvSpPr>
        <p:spPr>
          <a:xfrm>
            <a:off x="4495800" y="1417638"/>
            <a:ext cx="4114800" cy="4525963"/>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dirty="0"/>
              <a:t>//Java Class 2</a:t>
            </a:r>
          </a:p>
          <a:p>
            <a:pPr marL="0" indent="0">
              <a:buNone/>
            </a:pPr>
            <a:r>
              <a:rPr lang="en-GB" dirty="0"/>
              <a:t>import </a:t>
            </a:r>
            <a:r>
              <a:rPr lang="en-GB" dirty="0" err="1"/>
              <a:t>java.awt.event</a:t>
            </a:r>
            <a:r>
              <a:rPr lang="en-GB" dirty="0"/>
              <a:t>.*;  </a:t>
            </a:r>
          </a:p>
          <a:p>
            <a:pPr marL="0" indent="0">
              <a:buNone/>
            </a:pPr>
            <a:r>
              <a:rPr lang="en-GB" dirty="0"/>
              <a:t>class Outer implements ActionListener{  </a:t>
            </a:r>
          </a:p>
          <a:p>
            <a:pPr marL="0" indent="0">
              <a:buNone/>
            </a:pPr>
            <a:r>
              <a:rPr lang="en-GB" dirty="0"/>
              <a:t>AEvent2 </a:t>
            </a:r>
            <a:r>
              <a:rPr lang="en-GB" dirty="0" err="1"/>
              <a:t>obj</a:t>
            </a:r>
            <a:r>
              <a:rPr lang="en-GB" dirty="0"/>
              <a:t>;  </a:t>
            </a:r>
          </a:p>
          <a:p>
            <a:pPr marL="0" indent="0">
              <a:buNone/>
            </a:pPr>
            <a:r>
              <a:rPr lang="en-GB" dirty="0"/>
              <a:t>Outer(AEvent2 </a:t>
            </a:r>
            <a:r>
              <a:rPr lang="en-GB" dirty="0" err="1"/>
              <a:t>obj</a:t>
            </a:r>
            <a:r>
              <a:rPr lang="en-GB" dirty="0"/>
              <a:t>){  </a:t>
            </a:r>
          </a:p>
          <a:p>
            <a:pPr marL="0" indent="0">
              <a:buNone/>
            </a:pPr>
            <a:r>
              <a:rPr lang="en-GB" dirty="0" err="1"/>
              <a:t>this.obj</a:t>
            </a:r>
            <a:r>
              <a:rPr lang="en-GB" dirty="0"/>
              <a:t>=</a:t>
            </a:r>
            <a:r>
              <a:rPr lang="en-GB" dirty="0" err="1"/>
              <a:t>obj</a:t>
            </a:r>
            <a:r>
              <a:rPr lang="en-GB" dirty="0"/>
              <a:t>;  </a:t>
            </a:r>
          </a:p>
          <a:p>
            <a:pPr marL="0" indent="0">
              <a:buNone/>
            </a:pPr>
            <a:r>
              <a:rPr lang="en-GB" dirty="0"/>
              <a:t>}  </a:t>
            </a:r>
          </a:p>
          <a:p>
            <a:pPr marL="0" indent="0">
              <a:buNone/>
            </a:pPr>
            <a:r>
              <a:rPr lang="en-GB" dirty="0"/>
              <a:t>public void </a:t>
            </a:r>
            <a:r>
              <a:rPr lang="en-GB" dirty="0" err="1"/>
              <a:t>actionPerformed</a:t>
            </a:r>
            <a:r>
              <a:rPr lang="en-GB" dirty="0"/>
              <a:t>(</a:t>
            </a:r>
            <a:r>
              <a:rPr lang="en-GB" dirty="0" err="1"/>
              <a:t>ActionEvent</a:t>
            </a:r>
            <a:r>
              <a:rPr lang="en-GB" dirty="0"/>
              <a:t> e){  </a:t>
            </a:r>
          </a:p>
          <a:p>
            <a:pPr marL="0" indent="0">
              <a:buNone/>
            </a:pPr>
            <a:r>
              <a:rPr lang="en-GB" dirty="0" err="1"/>
              <a:t>obj.tf.setText</a:t>
            </a:r>
            <a:r>
              <a:rPr lang="en-GB" dirty="0"/>
              <a:t>("welcome");  </a:t>
            </a:r>
          </a:p>
          <a:p>
            <a:pPr marL="0" indent="0">
              <a:buNone/>
            </a:pPr>
            <a:r>
              <a:rPr lang="en-GB" dirty="0"/>
              <a:t>}  </a:t>
            </a:r>
          </a:p>
          <a:p>
            <a:pPr marL="0" indent="0">
              <a:buNone/>
            </a:pPr>
            <a:r>
              <a:rPr lang="en-GB" dirty="0"/>
              <a:t>}  </a:t>
            </a:r>
          </a:p>
        </p:txBody>
      </p:sp>
    </p:spTree>
    <p:extLst>
      <p:ext uri="{BB962C8B-B14F-4D97-AF65-F5344CB8AC3E}">
        <p14:creationId xmlns:p14="http://schemas.microsoft.com/office/powerpoint/2010/main" val="2642336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95787-6247-BA41-A115-B6BBA2CA2C64}"/>
              </a:ext>
            </a:extLst>
          </p:cNvPr>
          <p:cNvSpPr>
            <a:spLocks noGrp="1"/>
          </p:cNvSpPr>
          <p:nvPr>
            <p:ph type="title"/>
          </p:nvPr>
        </p:nvSpPr>
        <p:spPr/>
        <p:txBody>
          <a:bodyPr>
            <a:normAutofit fontScale="90000"/>
          </a:bodyPr>
          <a:lstStyle/>
          <a:p>
            <a:r>
              <a:rPr lang="en-GB" b="1" dirty="0"/>
              <a:t>3: Java event handling by anonymous class</a:t>
            </a:r>
            <a:endParaRPr lang="en-PK" dirty="0"/>
          </a:p>
        </p:txBody>
      </p:sp>
      <p:sp>
        <p:nvSpPr>
          <p:cNvPr id="3" name="Content Placeholder 2">
            <a:extLst>
              <a:ext uri="{FF2B5EF4-FFF2-40B4-BE49-F238E27FC236}">
                <a16:creationId xmlns:a16="http://schemas.microsoft.com/office/drawing/2014/main" id="{33C1C2D4-268C-7841-B907-0F88333DAA6F}"/>
              </a:ext>
            </a:extLst>
          </p:cNvPr>
          <p:cNvSpPr>
            <a:spLocks noGrp="1"/>
          </p:cNvSpPr>
          <p:nvPr>
            <p:ph idx="1"/>
          </p:nvPr>
        </p:nvSpPr>
        <p:spPr/>
        <p:txBody>
          <a:bodyPr>
            <a:normAutofit fontScale="32500" lnSpcReduction="20000"/>
          </a:bodyPr>
          <a:lstStyle/>
          <a:p>
            <a:pPr marL="0" indent="0">
              <a:buNone/>
            </a:pPr>
            <a:r>
              <a:rPr lang="en-GB" dirty="0"/>
              <a:t>import </a:t>
            </a:r>
            <a:r>
              <a:rPr lang="en-GB" dirty="0" err="1"/>
              <a:t>java.awt</a:t>
            </a:r>
            <a:r>
              <a:rPr lang="en-GB" dirty="0"/>
              <a:t>.*;  </a:t>
            </a:r>
          </a:p>
          <a:p>
            <a:pPr marL="0" indent="0">
              <a:buNone/>
            </a:pPr>
            <a:r>
              <a:rPr lang="en-GB" dirty="0"/>
              <a:t>import </a:t>
            </a:r>
            <a:r>
              <a:rPr lang="en-GB" dirty="0" err="1"/>
              <a:t>java.awt.event</a:t>
            </a:r>
            <a:r>
              <a:rPr lang="en-GB" dirty="0"/>
              <a:t>.*;  </a:t>
            </a:r>
          </a:p>
          <a:p>
            <a:pPr marL="0" indent="0">
              <a:buNone/>
            </a:pPr>
            <a:r>
              <a:rPr lang="en-GB" dirty="0"/>
              <a:t>class AEvent3 extends Frame{  </a:t>
            </a:r>
          </a:p>
          <a:p>
            <a:pPr marL="0" indent="0">
              <a:buNone/>
            </a:pPr>
            <a:r>
              <a:rPr lang="en-GB" dirty="0" err="1"/>
              <a:t>TextField</a:t>
            </a:r>
            <a:r>
              <a:rPr lang="en-GB" dirty="0"/>
              <a:t> </a:t>
            </a:r>
            <a:r>
              <a:rPr lang="en-GB" dirty="0" err="1"/>
              <a:t>tf</a:t>
            </a:r>
            <a:r>
              <a:rPr lang="en-GB" dirty="0"/>
              <a:t>;  </a:t>
            </a:r>
          </a:p>
          <a:p>
            <a:pPr marL="0" indent="0">
              <a:buNone/>
            </a:pPr>
            <a:r>
              <a:rPr lang="en-GB" dirty="0"/>
              <a:t>AEvent3(){  </a:t>
            </a:r>
          </a:p>
          <a:p>
            <a:pPr marL="0" indent="0">
              <a:buNone/>
            </a:pPr>
            <a:r>
              <a:rPr lang="en-GB" dirty="0" err="1"/>
              <a:t>tf</a:t>
            </a:r>
            <a:r>
              <a:rPr lang="en-GB" dirty="0"/>
              <a:t>=new </a:t>
            </a:r>
            <a:r>
              <a:rPr lang="en-GB" dirty="0" err="1"/>
              <a:t>TextField</a:t>
            </a:r>
            <a:r>
              <a:rPr lang="en-GB" dirty="0"/>
              <a:t>();  </a:t>
            </a:r>
          </a:p>
          <a:p>
            <a:pPr marL="0" indent="0">
              <a:buNone/>
            </a:pPr>
            <a:r>
              <a:rPr lang="en-GB" dirty="0" err="1"/>
              <a:t>tf.setBounds</a:t>
            </a:r>
            <a:r>
              <a:rPr lang="en-GB" dirty="0"/>
              <a:t>(60,50,170,20);  </a:t>
            </a:r>
          </a:p>
          <a:p>
            <a:pPr marL="0" indent="0">
              <a:buNone/>
            </a:pPr>
            <a:r>
              <a:rPr lang="en-GB" dirty="0"/>
              <a:t>Button b=new Button("click me");  </a:t>
            </a:r>
          </a:p>
          <a:p>
            <a:pPr marL="0" indent="0">
              <a:buNone/>
            </a:pPr>
            <a:r>
              <a:rPr lang="en-GB" dirty="0" err="1"/>
              <a:t>b.setBounds</a:t>
            </a:r>
            <a:r>
              <a:rPr lang="en-GB" dirty="0"/>
              <a:t>(50,120,80,30);  </a:t>
            </a:r>
          </a:p>
          <a:p>
            <a:pPr marL="0" indent="0">
              <a:buNone/>
            </a:pPr>
            <a:r>
              <a:rPr lang="en-GB" dirty="0"/>
              <a:t>  </a:t>
            </a:r>
          </a:p>
          <a:p>
            <a:pPr marL="0" indent="0">
              <a:buNone/>
            </a:pPr>
            <a:r>
              <a:rPr lang="en-GB" dirty="0" err="1"/>
              <a:t>b.addActionListener</a:t>
            </a:r>
            <a:r>
              <a:rPr lang="en-GB" dirty="0"/>
              <a:t>(new ActionListener(){  </a:t>
            </a:r>
          </a:p>
          <a:p>
            <a:pPr marL="0" indent="0">
              <a:buNone/>
            </a:pPr>
            <a:r>
              <a:rPr lang="en-GB" dirty="0"/>
              <a:t>public void </a:t>
            </a:r>
            <a:r>
              <a:rPr lang="en-GB" dirty="0" err="1"/>
              <a:t>actionPerformed</a:t>
            </a:r>
            <a:r>
              <a:rPr lang="en-GB" dirty="0"/>
              <a:t>(){  </a:t>
            </a:r>
          </a:p>
          <a:p>
            <a:pPr marL="0" indent="0">
              <a:buNone/>
            </a:pPr>
            <a:r>
              <a:rPr lang="en-GB" dirty="0" err="1"/>
              <a:t>tf.setText</a:t>
            </a:r>
            <a:r>
              <a:rPr lang="en-GB" dirty="0"/>
              <a:t>("hello");  </a:t>
            </a:r>
          </a:p>
          <a:p>
            <a:pPr marL="0" indent="0">
              <a:buNone/>
            </a:pPr>
            <a:r>
              <a:rPr lang="en-GB" dirty="0"/>
              <a:t>}  </a:t>
            </a:r>
          </a:p>
          <a:p>
            <a:pPr marL="0" indent="0">
              <a:buNone/>
            </a:pPr>
            <a:r>
              <a:rPr lang="en-GB" dirty="0"/>
              <a:t>});  </a:t>
            </a:r>
          </a:p>
          <a:p>
            <a:pPr marL="0" indent="0">
              <a:buNone/>
            </a:pPr>
            <a:r>
              <a:rPr lang="en-GB" dirty="0"/>
              <a:t>add(b);add(</a:t>
            </a:r>
            <a:r>
              <a:rPr lang="en-GB" dirty="0" err="1"/>
              <a:t>tf</a:t>
            </a:r>
            <a:r>
              <a:rPr lang="en-GB" dirty="0"/>
              <a:t>);  </a:t>
            </a:r>
          </a:p>
          <a:p>
            <a:pPr marL="0" indent="0">
              <a:buNone/>
            </a:pPr>
            <a:r>
              <a:rPr lang="en-GB" dirty="0" err="1"/>
              <a:t>setSize</a:t>
            </a:r>
            <a:r>
              <a:rPr lang="en-GB" dirty="0"/>
              <a:t>(300,300);  </a:t>
            </a:r>
          </a:p>
          <a:p>
            <a:pPr marL="0" indent="0">
              <a:buNone/>
            </a:pPr>
            <a:r>
              <a:rPr lang="en-GB" dirty="0" err="1"/>
              <a:t>setLayout</a:t>
            </a:r>
            <a:r>
              <a:rPr lang="en-GB" dirty="0"/>
              <a:t>(null);  </a:t>
            </a:r>
          </a:p>
          <a:p>
            <a:pPr marL="0" indent="0">
              <a:buNone/>
            </a:pPr>
            <a:r>
              <a:rPr lang="en-GB" dirty="0" err="1"/>
              <a:t>setVisible</a:t>
            </a:r>
            <a:r>
              <a:rPr lang="en-GB" dirty="0"/>
              <a:t>(true);  </a:t>
            </a:r>
          </a:p>
          <a:p>
            <a:pPr marL="0" indent="0">
              <a:buNone/>
            </a:pPr>
            <a:r>
              <a:rPr lang="en-GB" dirty="0"/>
              <a:t>}  </a:t>
            </a:r>
          </a:p>
          <a:p>
            <a:pPr marL="0" indent="0">
              <a:buNone/>
            </a:pPr>
            <a:r>
              <a:rPr lang="en-GB" dirty="0"/>
              <a:t>public static void main(String </a:t>
            </a:r>
            <a:r>
              <a:rPr lang="en-GB" dirty="0" err="1"/>
              <a:t>args</a:t>
            </a:r>
            <a:r>
              <a:rPr lang="en-GB" dirty="0"/>
              <a:t>[]){  </a:t>
            </a:r>
          </a:p>
          <a:p>
            <a:pPr marL="0" indent="0">
              <a:buNone/>
            </a:pPr>
            <a:r>
              <a:rPr lang="en-GB" dirty="0"/>
              <a:t>new AEvent3();  </a:t>
            </a:r>
          </a:p>
          <a:p>
            <a:pPr marL="0" indent="0">
              <a:buNone/>
            </a:pPr>
            <a:r>
              <a:rPr lang="en-GB" dirty="0"/>
              <a:t>}  </a:t>
            </a:r>
          </a:p>
          <a:p>
            <a:pPr marL="0" indent="0">
              <a:buNone/>
            </a:pPr>
            <a:r>
              <a:rPr lang="en-GB" dirty="0"/>
              <a:t>}  </a:t>
            </a:r>
          </a:p>
          <a:p>
            <a:endParaRPr lang="en-PK" dirty="0"/>
          </a:p>
        </p:txBody>
      </p:sp>
      <p:sp>
        <p:nvSpPr>
          <p:cNvPr id="4" name="Date Placeholder 3">
            <a:extLst>
              <a:ext uri="{FF2B5EF4-FFF2-40B4-BE49-F238E27FC236}">
                <a16:creationId xmlns:a16="http://schemas.microsoft.com/office/drawing/2014/main" id="{219658F9-BD58-5E43-B8E2-210C901D3D13}"/>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E3D8FEEB-6F8C-0F4C-8C9B-C50E2529714E}"/>
              </a:ext>
            </a:extLst>
          </p:cNvPr>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1047392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C827F-5E7D-5846-B4CE-894F3F1AB0B0}"/>
              </a:ext>
            </a:extLst>
          </p:cNvPr>
          <p:cNvSpPr>
            <a:spLocks noGrp="1"/>
          </p:cNvSpPr>
          <p:nvPr>
            <p:ph type="title"/>
          </p:nvPr>
        </p:nvSpPr>
        <p:spPr/>
        <p:txBody>
          <a:bodyPr>
            <a:normAutofit/>
          </a:bodyPr>
          <a:lstStyle/>
          <a:p>
            <a:r>
              <a:rPr lang="en-GB" b="1" dirty="0"/>
              <a:t>Java AWT</a:t>
            </a:r>
            <a:endParaRPr lang="en-PK" dirty="0"/>
          </a:p>
        </p:txBody>
      </p:sp>
      <p:sp>
        <p:nvSpPr>
          <p:cNvPr id="3" name="Content Placeholder 2">
            <a:extLst>
              <a:ext uri="{FF2B5EF4-FFF2-40B4-BE49-F238E27FC236}">
                <a16:creationId xmlns:a16="http://schemas.microsoft.com/office/drawing/2014/main" id="{4F67C048-0B09-D245-AE99-6B441DFAD5E4}"/>
              </a:ext>
            </a:extLst>
          </p:cNvPr>
          <p:cNvSpPr>
            <a:spLocks noGrp="1"/>
          </p:cNvSpPr>
          <p:nvPr>
            <p:ph idx="1"/>
          </p:nvPr>
        </p:nvSpPr>
        <p:spPr/>
        <p:txBody>
          <a:bodyPr>
            <a:normAutofit fontScale="92500" lnSpcReduction="20000"/>
          </a:bodyPr>
          <a:lstStyle/>
          <a:p>
            <a:r>
              <a:rPr lang="en-GB" b="1" dirty="0"/>
              <a:t>Java AWT</a:t>
            </a:r>
            <a:r>
              <a:rPr lang="en-GB" dirty="0"/>
              <a:t> (Abstract Window Toolkit) is </a:t>
            </a:r>
            <a:r>
              <a:rPr lang="en-GB" i="1" dirty="0"/>
              <a:t>an API to develop Graphical User Interface (GUI) or windows-based applications</a:t>
            </a:r>
            <a:r>
              <a:rPr lang="en-GB" dirty="0"/>
              <a:t> in Java.</a:t>
            </a:r>
          </a:p>
          <a:p>
            <a:r>
              <a:rPr lang="en-GB" dirty="0"/>
              <a:t>Java AWT components are platform-dependent i.e. components are displayed according to the view of operating system. AWT is heavy weight i.e. its components are using the resources of underlying operating system (OS).</a:t>
            </a:r>
          </a:p>
          <a:p>
            <a:r>
              <a:rPr lang="en-GB" dirty="0"/>
              <a:t>The </a:t>
            </a:r>
            <a:r>
              <a:rPr lang="en-GB" dirty="0" err="1"/>
              <a:t>java.awt</a:t>
            </a:r>
            <a:r>
              <a:rPr lang="en-GB" dirty="0"/>
              <a:t> </a:t>
            </a:r>
            <a:r>
              <a:rPr lang="en-GB" dirty="0">
                <a:hlinkClick r:id="rId2"/>
              </a:rPr>
              <a:t>package</a:t>
            </a:r>
            <a:r>
              <a:rPr lang="en-GB" dirty="0"/>
              <a:t> provides </a:t>
            </a:r>
            <a:r>
              <a:rPr lang="en-GB" dirty="0">
                <a:hlinkClick r:id="rId3"/>
              </a:rPr>
              <a:t>classes</a:t>
            </a:r>
            <a:r>
              <a:rPr lang="en-GB" dirty="0"/>
              <a:t> for AWT API such as </a:t>
            </a:r>
            <a:r>
              <a:rPr lang="en-GB" dirty="0">
                <a:hlinkClick r:id="rId4"/>
              </a:rPr>
              <a:t>TextField</a:t>
            </a:r>
            <a:r>
              <a:rPr lang="en-GB" dirty="0"/>
              <a:t>, </a:t>
            </a:r>
            <a:r>
              <a:rPr lang="en-GB" dirty="0">
                <a:hlinkClick r:id="rId5"/>
              </a:rPr>
              <a:t>Label</a:t>
            </a:r>
            <a:r>
              <a:rPr lang="en-GB" dirty="0"/>
              <a:t>, </a:t>
            </a:r>
            <a:r>
              <a:rPr lang="en-GB" dirty="0">
                <a:hlinkClick r:id="rId6"/>
              </a:rPr>
              <a:t>TextArea</a:t>
            </a:r>
            <a:r>
              <a:rPr lang="en-GB" dirty="0"/>
              <a:t>, </a:t>
            </a:r>
            <a:r>
              <a:rPr lang="en-GB" dirty="0" err="1"/>
              <a:t>RadioButton</a:t>
            </a:r>
            <a:r>
              <a:rPr lang="en-GB" dirty="0"/>
              <a:t>, </a:t>
            </a:r>
            <a:r>
              <a:rPr lang="en-GB" dirty="0">
                <a:hlinkClick r:id="rId7"/>
              </a:rPr>
              <a:t>CheckBox</a:t>
            </a:r>
            <a:r>
              <a:rPr lang="en-GB" dirty="0"/>
              <a:t>, </a:t>
            </a:r>
            <a:r>
              <a:rPr lang="en-GB" dirty="0">
                <a:hlinkClick r:id="rId8"/>
              </a:rPr>
              <a:t>Choice</a:t>
            </a:r>
            <a:r>
              <a:rPr lang="en-GB" dirty="0"/>
              <a:t>, </a:t>
            </a:r>
            <a:r>
              <a:rPr lang="en-GB" dirty="0">
                <a:hlinkClick r:id="rId9"/>
              </a:rPr>
              <a:t>List</a:t>
            </a:r>
            <a:r>
              <a:rPr lang="en-GB" dirty="0"/>
              <a:t> etc.</a:t>
            </a:r>
          </a:p>
        </p:txBody>
      </p:sp>
      <p:sp>
        <p:nvSpPr>
          <p:cNvPr id="4" name="Date Placeholder 3">
            <a:extLst>
              <a:ext uri="{FF2B5EF4-FFF2-40B4-BE49-F238E27FC236}">
                <a16:creationId xmlns:a16="http://schemas.microsoft.com/office/drawing/2014/main" id="{C7E36B0D-5EED-2D44-A0B3-C6985624A8A8}"/>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BBB13B5C-576A-3F45-AF0B-4D5DB5263460}"/>
              </a:ext>
            </a:extLst>
          </p:cNvPr>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258657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D22F7-A6D1-934B-B136-F062A65EAD1B}"/>
              </a:ext>
            </a:extLst>
          </p:cNvPr>
          <p:cNvSpPr>
            <a:spLocks noGrp="1"/>
          </p:cNvSpPr>
          <p:nvPr>
            <p:ph type="title"/>
          </p:nvPr>
        </p:nvSpPr>
        <p:spPr/>
        <p:txBody>
          <a:bodyPr/>
          <a:lstStyle/>
          <a:p>
            <a:r>
              <a:rPr lang="en-PK" b="1" dirty="0"/>
              <a:t>Read and Practice</a:t>
            </a:r>
          </a:p>
        </p:txBody>
      </p:sp>
      <p:sp>
        <p:nvSpPr>
          <p:cNvPr id="3" name="Content Placeholder 2">
            <a:extLst>
              <a:ext uri="{FF2B5EF4-FFF2-40B4-BE49-F238E27FC236}">
                <a16:creationId xmlns:a16="http://schemas.microsoft.com/office/drawing/2014/main" id="{12132A3C-E0C0-2A42-BD88-E7005A3948CF}"/>
              </a:ext>
            </a:extLst>
          </p:cNvPr>
          <p:cNvSpPr>
            <a:spLocks noGrp="1"/>
          </p:cNvSpPr>
          <p:nvPr>
            <p:ph idx="1"/>
          </p:nvPr>
        </p:nvSpPr>
        <p:spPr>
          <a:xfrm>
            <a:off x="457200" y="1600200"/>
            <a:ext cx="3962400" cy="4525963"/>
          </a:xfrm>
        </p:spPr>
        <p:txBody>
          <a:bodyPr>
            <a:normAutofit fontScale="85000" lnSpcReduction="20000"/>
          </a:bodyPr>
          <a:lstStyle/>
          <a:p>
            <a:r>
              <a:rPr lang="en-GB" b="1" dirty="0"/>
              <a:t>Java AWT Button</a:t>
            </a:r>
          </a:p>
          <a:p>
            <a:r>
              <a:rPr lang="en-GB" b="1" dirty="0"/>
              <a:t>Java AWT Label</a:t>
            </a:r>
          </a:p>
          <a:p>
            <a:r>
              <a:rPr lang="en-GB" b="1" dirty="0"/>
              <a:t>Java AWT </a:t>
            </a:r>
            <a:r>
              <a:rPr lang="en-GB" b="1" dirty="0" err="1"/>
              <a:t>TextField</a:t>
            </a:r>
            <a:endParaRPr lang="en-GB" b="1" dirty="0"/>
          </a:p>
          <a:p>
            <a:r>
              <a:rPr lang="en-GB" b="1" dirty="0"/>
              <a:t>Java AWT </a:t>
            </a:r>
            <a:r>
              <a:rPr lang="en-GB" b="1" dirty="0" err="1"/>
              <a:t>TextArea</a:t>
            </a:r>
            <a:endParaRPr lang="en-GB" b="1" dirty="0"/>
          </a:p>
          <a:p>
            <a:r>
              <a:rPr lang="en-GB" b="1" dirty="0"/>
              <a:t>Java AWT Checkbox</a:t>
            </a:r>
          </a:p>
          <a:p>
            <a:r>
              <a:rPr lang="en-GB" b="1" dirty="0"/>
              <a:t>Java AWT </a:t>
            </a:r>
            <a:r>
              <a:rPr lang="en-GB" b="1" dirty="0" err="1"/>
              <a:t>CheckboxGroup</a:t>
            </a:r>
            <a:endParaRPr lang="en-GB" b="1" dirty="0"/>
          </a:p>
          <a:p>
            <a:r>
              <a:rPr lang="en-GB" b="1" dirty="0"/>
              <a:t>Java AWT Choice</a:t>
            </a:r>
          </a:p>
          <a:p>
            <a:r>
              <a:rPr lang="en-GB" b="1" dirty="0"/>
              <a:t>Java AWT List</a:t>
            </a:r>
          </a:p>
          <a:p>
            <a:r>
              <a:rPr lang="en-GB" b="1" dirty="0"/>
              <a:t>Java AWT Canvas</a:t>
            </a:r>
          </a:p>
          <a:p>
            <a:r>
              <a:rPr lang="en-GB" b="1" dirty="0"/>
              <a:t>Java AWT Scrollbar</a:t>
            </a:r>
          </a:p>
          <a:p>
            <a:endParaRPr lang="en-GB" b="1" dirty="0"/>
          </a:p>
        </p:txBody>
      </p:sp>
      <p:sp>
        <p:nvSpPr>
          <p:cNvPr id="4" name="Date Placeholder 3">
            <a:extLst>
              <a:ext uri="{FF2B5EF4-FFF2-40B4-BE49-F238E27FC236}">
                <a16:creationId xmlns:a16="http://schemas.microsoft.com/office/drawing/2014/main" id="{7BA24CBB-C272-3C40-9EDF-47F09BF4D277}"/>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70AD1982-0845-0042-AFA1-22B612C8A23C}"/>
              </a:ext>
            </a:extLst>
          </p:cNvPr>
          <p:cNvSpPr>
            <a:spLocks noGrp="1"/>
          </p:cNvSpPr>
          <p:nvPr>
            <p:ph type="sldNum" sz="quarter" idx="12"/>
          </p:nvPr>
        </p:nvSpPr>
        <p:spPr/>
        <p:txBody>
          <a:bodyPr/>
          <a:lstStyle/>
          <a:p>
            <a:fld id="{B6F15528-21DE-4FAA-801E-634DDDAF4B2B}" type="slidenum">
              <a:rPr lang="en-US" smtClean="0"/>
              <a:pPr/>
              <a:t>20</a:t>
            </a:fld>
            <a:endParaRPr lang="en-US"/>
          </a:p>
        </p:txBody>
      </p:sp>
      <p:sp>
        <p:nvSpPr>
          <p:cNvPr id="6" name="Content Placeholder 2">
            <a:extLst>
              <a:ext uri="{FF2B5EF4-FFF2-40B4-BE49-F238E27FC236}">
                <a16:creationId xmlns:a16="http://schemas.microsoft.com/office/drawing/2014/main" id="{2952B00F-B3D6-DE46-A720-B436CDB0FA57}"/>
              </a:ext>
            </a:extLst>
          </p:cNvPr>
          <p:cNvSpPr txBox="1">
            <a:spLocks/>
          </p:cNvSpPr>
          <p:nvPr/>
        </p:nvSpPr>
        <p:spPr>
          <a:xfrm>
            <a:off x="4114800" y="1600199"/>
            <a:ext cx="3962400" cy="4525963"/>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b="1" dirty="0"/>
              <a:t>Java AWT </a:t>
            </a:r>
            <a:r>
              <a:rPr lang="en-GB" b="1" dirty="0" err="1"/>
              <a:t>MenuItem</a:t>
            </a:r>
            <a:r>
              <a:rPr lang="en-GB" b="1" dirty="0"/>
              <a:t> and Menu</a:t>
            </a:r>
          </a:p>
          <a:p>
            <a:r>
              <a:rPr lang="en-GB" b="1" dirty="0"/>
              <a:t>Java AWT </a:t>
            </a:r>
            <a:r>
              <a:rPr lang="en-GB" b="1" dirty="0" err="1"/>
              <a:t>PopupMenu</a:t>
            </a:r>
            <a:endParaRPr lang="en-GB" b="1" dirty="0"/>
          </a:p>
          <a:p>
            <a:r>
              <a:rPr lang="en-GB" b="1" dirty="0"/>
              <a:t>Java AWT Panel</a:t>
            </a:r>
          </a:p>
          <a:p>
            <a:r>
              <a:rPr lang="en-GB" b="1" dirty="0"/>
              <a:t>Java AWT Dialog</a:t>
            </a:r>
          </a:p>
          <a:p>
            <a:r>
              <a:rPr lang="en-GB" b="1" dirty="0"/>
              <a:t>Java AWT Toolkit</a:t>
            </a:r>
          </a:p>
          <a:p>
            <a:r>
              <a:rPr lang="en-GB" b="1" dirty="0"/>
              <a:t>Java ActionListener Interface</a:t>
            </a:r>
          </a:p>
          <a:p>
            <a:r>
              <a:rPr lang="en-GB" b="1" dirty="0"/>
              <a:t>Java </a:t>
            </a:r>
            <a:r>
              <a:rPr lang="en-GB" b="1" dirty="0" err="1"/>
              <a:t>MouseListener</a:t>
            </a:r>
            <a:r>
              <a:rPr lang="en-GB" b="1" dirty="0"/>
              <a:t> Interface</a:t>
            </a:r>
          </a:p>
          <a:p>
            <a:r>
              <a:rPr lang="en-GB" b="1" dirty="0"/>
              <a:t>Java </a:t>
            </a:r>
            <a:r>
              <a:rPr lang="en-GB" b="1" dirty="0" err="1"/>
              <a:t>MouseMotionListener</a:t>
            </a:r>
            <a:r>
              <a:rPr lang="en-GB" b="1" dirty="0"/>
              <a:t> Interface</a:t>
            </a:r>
          </a:p>
          <a:p>
            <a:r>
              <a:rPr lang="en-GB" b="1" dirty="0"/>
              <a:t>Java </a:t>
            </a:r>
            <a:r>
              <a:rPr lang="en-GB" b="1" dirty="0" err="1"/>
              <a:t>ItemListener</a:t>
            </a:r>
            <a:r>
              <a:rPr lang="en-GB" b="1" dirty="0"/>
              <a:t> Interface</a:t>
            </a:r>
          </a:p>
          <a:p>
            <a:r>
              <a:rPr lang="en-GB" b="1" dirty="0"/>
              <a:t>Java </a:t>
            </a:r>
            <a:r>
              <a:rPr lang="en-GB" b="1" dirty="0" err="1"/>
              <a:t>KeyListener</a:t>
            </a:r>
            <a:r>
              <a:rPr lang="en-GB" b="1" dirty="0"/>
              <a:t> Interface</a:t>
            </a:r>
          </a:p>
          <a:p>
            <a:r>
              <a:rPr lang="en-GB" b="1" dirty="0"/>
              <a:t>Java </a:t>
            </a:r>
            <a:r>
              <a:rPr lang="en-GB" b="1" dirty="0" err="1"/>
              <a:t>WindowListener</a:t>
            </a:r>
            <a:r>
              <a:rPr lang="en-GB" b="1" dirty="0"/>
              <a:t> Interface</a:t>
            </a:r>
          </a:p>
          <a:p>
            <a:r>
              <a:rPr lang="en-GB" b="1" dirty="0"/>
              <a:t>Java Adapter Classes</a:t>
            </a:r>
          </a:p>
          <a:p>
            <a:r>
              <a:rPr lang="en-GB" b="1" dirty="0"/>
              <a:t>Close AWT Window</a:t>
            </a:r>
          </a:p>
          <a:p>
            <a:endParaRPr lang="en-GB" b="1" dirty="0"/>
          </a:p>
        </p:txBody>
      </p:sp>
    </p:spTree>
    <p:extLst>
      <p:ext uri="{BB962C8B-B14F-4D97-AF65-F5344CB8AC3E}">
        <p14:creationId xmlns:p14="http://schemas.microsoft.com/office/powerpoint/2010/main" val="2088478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B3337-ED10-6849-A405-58949DB4B45E}"/>
              </a:ext>
            </a:extLst>
          </p:cNvPr>
          <p:cNvSpPr>
            <a:spLocks noGrp="1"/>
          </p:cNvSpPr>
          <p:nvPr>
            <p:ph type="title"/>
          </p:nvPr>
        </p:nvSpPr>
        <p:spPr/>
        <p:txBody>
          <a:bodyPr>
            <a:normAutofit fontScale="90000"/>
          </a:bodyPr>
          <a:lstStyle/>
          <a:p>
            <a:r>
              <a:rPr lang="en-GB" b="1" dirty="0"/>
              <a:t>Why AWT is platform independent?</a:t>
            </a:r>
            <a:endParaRPr lang="en-PK" dirty="0"/>
          </a:p>
        </p:txBody>
      </p:sp>
      <p:sp>
        <p:nvSpPr>
          <p:cNvPr id="3" name="Content Placeholder 2">
            <a:extLst>
              <a:ext uri="{FF2B5EF4-FFF2-40B4-BE49-F238E27FC236}">
                <a16:creationId xmlns:a16="http://schemas.microsoft.com/office/drawing/2014/main" id="{7CDC8FC9-2776-DA4E-A288-EAB71418E160}"/>
              </a:ext>
            </a:extLst>
          </p:cNvPr>
          <p:cNvSpPr>
            <a:spLocks noGrp="1"/>
          </p:cNvSpPr>
          <p:nvPr>
            <p:ph idx="1"/>
          </p:nvPr>
        </p:nvSpPr>
        <p:spPr/>
        <p:txBody>
          <a:bodyPr>
            <a:normAutofit fontScale="77500" lnSpcReduction="20000"/>
          </a:bodyPr>
          <a:lstStyle/>
          <a:p>
            <a:r>
              <a:rPr lang="en-GB" dirty="0"/>
              <a:t>Java AWT calls the native platform calls the native platform (operating systems) subroutine for creating API components like </a:t>
            </a:r>
            <a:r>
              <a:rPr lang="en-GB" dirty="0" err="1"/>
              <a:t>TextField</a:t>
            </a:r>
            <a:r>
              <a:rPr lang="en-GB" dirty="0"/>
              <a:t>, </a:t>
            </a:r>
            <a:r>
              <a:rPr lang="en-GB" dirty="0" err="1"/>
              <a:t>ChechBox</a:t>
            </a:r>
            <a:r>
              <a:rPr lang="en-GB" dirty="0"/>
              <a:t>, button, etc.</a:t>
            </a:r>
          </a:p>
          <a:p>
            <a:r>
              <a:rPr lang="en-GB" dirty="0"/>
              <a:t>For example, an AWT GUI with components like </a:t>
            </a:r>
            <a:r>
              <a:rPr lang="en-GB" dirty="0" err="1"/>
              <a:t>TextField</a:t>
            </a:r>
            <a:r>
              <a:rPr lang="en-GB" dirty="0"/>
              <a:t>, label and button will have different look and feel for the different platforms like Windows, MAC OS, and Unix. The reason for this is the platforms have different view for their native components and AWT directly calls the native subroutine that creates those components.</a:t>
            </a:r>
          </a:p>
          <a:p>
            <a:r>
              <a:rPr lang="en-GB" dirty="0"/>
              <a:t>In simple words, an AWT application will look like a windows application in Windows OS whereas it will look like a Mac application in the MAC OS.</a:t>
            </a:r>
          </a:p>
        </p:txBody>
      </p:sp>
      <p:sp>
        <p:nvSpPr>
          <p:cNvPr id="4" name="Date Placeholder 3">
            <a:extLst>
              <a:ext uri="{FF2B5EF4-FFF2-40B4-BE49-F238E27FC236}">
                <a16:creationId xmlns:a16="http://schemas.microsoft.com/office/drawing/2014/main" id="{D5605502-414F-1445-9B22-F3A204088B45}"/>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B7C08845-157C-8942-883F-21786192832E}"/>
              </a:ext>
            </a:extLst>
          </p:cNvPr>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1014407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3A5F4-6D03-A74F-AD29-EE5DA5CD2E50}"/>
              </a:ext>
            </a:extLst>
          </p:cNvPr>
          <p:cNvSpPr>
            <a:spLocks noGrp="1"/>
          </p:cNvSpPr>
          <p:nvPr>
            <p:ph type="title"/>
          </p:nvPr>
        </p:nvSpPr>
        <p:spPr/>
        <p:txBody>
          <a:bodyPr>
            <a:normAutofit/>
          </a:bodyPr>
          <a:lstStyle/>
          <a:p>
            <a:r>
              <a:rPr lang="en-GB" b="1" dirty="0"/>
              <a:t>Java AWT Hierarchy</a:t>
            </a:r>
            <a:endParaRPr lang="en-PK" dirty="0"/>
          </a:p>
        </p:txBody>
      </p:sp>
      <p:sp>
        <p:nvSpPr>
          <p:cNvPr id="3" name="Content Placeholder 2">
            <a:extLst>
              <a:ext uri="{FF2B5EF4-FFF2-40B4-BE49-F238E27FC236}">
                <a16:creationId xmlns:a16="http://schemas.microsoft.com/office/drawing/2014/main" id="{301D4993-EBA7-8049-9B26-16108627E7A7}"/>
              </a:ext>
            </a:extLst>
          </p:cNvPr>
          <p:cNvSpPr>
            <a:spLocks noGrp="1"/>
          </p:cNvSpPr>
          <p:nvPr>
            <p:ph idx="1"/>
          </p:nvPr>
        </p:nvSpPr>
        <p:spPr/>
        <p:txBody>
          <a:bodyPr/>
          <a:lstStyle/>
          <a:p>
            <a:endParaRPr lang="en-PK" dirty="0"/>
          </a:p>
        </p:txBody>
      </p:sp>
      <p:sp>
        <p:nvSpPr>
          <p:cNvPr id="4" name="Date Placeholder 3">
            <a:extLst>
              <a:ext uri="{FF2B5EF4-FFF2-40B4-BE49-F238E27FC236}">
                <a16:creationId xmlns:a16="http://schemas.microsoft.com/office/drawing/2014/main" id="{E9C87357-6ED3-EB4D-A5BD-7930DD7CD546}"/>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501C0BE8-CDFC-1841-8FD9-7512DA4BF01C}"/>
              </a:ext>
            </a:extLst>
          </p:cNvPr>
          <p:cNvSpPr>
            <a:spLocks noGrp="1"/>
          </p:cNvSpPr>
          <p:nvPr>
            <p:ph type="sldNum" sz="quarter" idx="12"/>
          </p:nvPr>
        </p:nvSpPr>
        <p:spPr/>
        <p:txBody>
          <a:bodyPr/>
          <a:lstStyle/>
          <a:p>
            <a:fld id="{B6F15528-21DE-4FAA-801E-634DDDAF4B2B}" type="slidenum">
              <a:rPr lang="en-US" smtClean="0"/>
              <a:pPr/>
              <a:t>4</a:t>
            </a:fld>
            <a:endParaRPr lang="en-US"/>
          </a:p>
        </p:txBody>
      </p:sp>
      <p:pic>
        <p:nvPicPr>
          <p:cNvPr id="1026" name="Picture 2" descr="Java AWT Tutorial">
            <a:extLst>
              <a:ext uri="{FF2B5EF4-FFF2-40B4-BE49-F238E27FC236}">
                <a16:creationId xmlns:a16="http://schemas.microsoft.com/office/drawing/2014/main" id="{2FA3E009-60B3-C94B-ADBD-AF5677DDDF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1370013"/>
            <a:ext cx="4457700" cy="47022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6925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27F12-4CE2-864F-9B81-27F97A96B034}"/>
              </a:ext>
            </a:extLst>
          </p:cNvPr>
          <p:cNvSpPr>
            <a:spLocks noGrp="1"/>
          </p:cNvSpPr>
          <p:nvPr>
            <p:ph type="title"/>
          </p:nvPr>
        </p:nvSpPr>
        <p:spPr/>
        <p:txBody>
          <a:bodyPr>
            <a:normAutofit/>
          </a:bodyPr>
          <a:lstStyle/>
          <a:p>
            <a:r>
              <a:rPr lang="en-GB" b="1" dirty="0"/>
              <a:t>Components</a:t>
            </a:r>
            <a:endParaRPr lang="en-PK" dirty="0"/>
          </a:p>
        </p:txBody>
      </p:sp>
      <p:sp>
        <p:nvSpPr>
          <p:cNvPr id="3" name="Content Placeholder 2">
            <a:extLst>
              <a:ext uri="{FF2B5EF4-FFF2-40B4-BE49-F238E27FC236}">
                <a16:creationId xmlns:a16="http://schemas.microsoft.com/office/drawing/2014/main" id="{90E5AB5C-2DB0-D240-A09C-BE016DD24369}"/>
              </a:ext>
            </a:extLst>
          </p:cNvPr>
          <p:cNvSpPr>
            <a:spLocks noGrp="1"/>
          </p:cNvSpPr>
          <p:nvPr>
            <p:ph idx="1"/>
          </p:nvPr>
        </p:nvSpPr>
        <p:spPr/>
        <p:txBody>
          <a:bodyPr/>
          <a:lstStyle/>
          <a:p>
            <a:r>
              <a:rPr lang="en-GB" dirty="0"/>
              <a:t>All the elements like the button, text fields, scroll bars, etc. are called components. In Java AWT, there are classes for each component as shown in above diagram. In order to place every component in a particular position on a screen, we need to add them to a container.</a:t>
            </a:r>
            <a:endParaRPr lang="en-PK" dirty="0"/>
          </a:p>
        </p:txBody>
      </p:sp>
      <p:sp>
        <p:nvSpPr>
          <p:cNvPr id="4" name="Date Placeholder 3">
            <a:extLst>
              <a:ext uri="{FF2B5EF4-FFF2-40B4-BE49-F238E27FC236}">
                <a16:creationId xmlns:a16="http://schemas.microsoft.com/office/drawing/2014/main" id="{60474511-7DC5-A447-A33A-681BC0A1E1B6}"/>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6A305098-005A-6E42-90A7-B9A3E9EFFD11}"/>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371057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8A6E7-177E-8547-893A-FF53BF53834E}"/>
              </a:ext>
            </a:extLst>
          </p:cNvPr>
          <p:cNvSpPr>
            <a:spLocks noGrp="1"/>
          </p:cNvSpPr>
          <p:nvPr>
            <p:ph type="title"/>
          </p:nvPr>
        </p:nvSpPr>
        <p:spPr/>
        <p:txBody>
          <a:bodyPr>
            <a:normAutofit/>
          </a:bodyPr>
          <a:lstStyle/>
          <a:p>
            <a:r>
              <a:rPr lang="en-GB" b="1" dirty="0"/>
              <a:t>Container</a:t>
            </a:r>
            <a:endParaRPr lang="en-PK" dirty="0"/>
          </a:p>
        </p:txBody>
      </p:sp>
      <p:sp>
        <p:nvSpPr>
          <p:cNvPr id="3" name="Content Placeholder 2">
            <a:extLst>
              <a:ext uri="{FF2B5EF4-FFF2-40B4-BE49-F238E27FC236}">
                <a16:creationId xmlns:a16="http://schemas.microsoft.com/office/drawing/2014/main" id="{D174723E-29A0-8C47-B966-B5EF67F12A5C}"/>
              </a:ext>
            </a:extLst>
          </p:cNvPr>
          <p:cNvSpPr>
            <a:spLocks noGrp="1"/>
          </p:cNvSpPr>
          <p:nvPr>
            <p:ph idx="1"/>
          </p:nvPr>
        </p:nvSpPr>
        <p:spPr/>
        <p:txBody>
          <a:bodyPr>
            <a:normAutofit fontScale="92500" lnSpcReduction="20000"/>
          </a:bodyPr>
          <a:lstStyle/>
          <a:p>
            <a:r>
              <a:rPr lang="en-GB" dirty="0"/>
              <a:t>The Container is a component in AWT that can contain another components like </a:t>
            </a:r>
            <a:r>
              <a:rPr lang="en-GB" dirty="0">
                <a:hlinkClick r:id="rId2"/>
              </a:rPr>
              <a:t>buttons</a:t>
            </a:r>
            <a:r>
              <a:rPr lang="en-GB" dirty="0"/>
              <a:t>, </a:t>
            </a:r>
            <a:r>
              <a:rPr lang="en-GB" dirty="0" err="1"/>
              <a:t>textfields</a:t>
            </a:r>
            <a:r>
              <a:rPr lang="en-GB" dirty="0"/>
              <a:t>, labels etc. The classes that extends Container class are known as container such as </a:t>
            </a:r>
            <a:r>
              <a:rPr lang="en-GB" b="1" dirty="0"/>
              <a:t>Frame, Dialog</a:t>
            </a:r>
            <a:r>
              <a:rPr lang="en-GB" dirty="0"/>
              <a:t> and </a:t>
            </a:r>
            <a:r>
              <a:rPr lang="en-GB" b="1" dirty="0"/>
              <a:t>Panel</a:t>
            </a:r>
            <a:r>
              <a:rPr lang="en-GB" dirty="0"/>
              <a:t>.</a:t>
            </a:r>
          </a:p>
          <a:p>
            <a:r>
              <a:rPr lang="en-GB" dirty="0"/>
              <a:t>It is basically a screen where the components are placed at their specific locations. Thus it contains and controls the layout of components.</a:t>
            </a:r>
          </a:p>
          <a:p>
            <a:r>
              <a:rPr lang="en-GB" dirty="0"/>
              <a:t>A container itself is a component (see the above diagram), therefore we can add a container inside container.</a:t>
            </a:r>
            <a:endParaRPr lang="en-PK" dirty="0"/>
          </a:p>
        </p:txBody>
      </p:sp>
      <p:sp>
        <p:nvSpPr>
          <p:cNvPr id="4" name="Date Placeholder 3">
            <a:extLst>
              <a:ext uri="{FF2B5EF4-FFF2-40B4-BE49-F238E27FC236}">
                <a16:creationId xmlns:a16="http://schemas.microsoft.com/office/drawing/2014/main" id="{0B1BCEFF-AF24-5F4F-B397-C4A83AA8E26B}"/>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CD144ADA-398F-8447-8B21-8407ABF9B4D2}"/>
              </a:ext>
            </a:extLst>
          </p:cNvPr>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4176086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3A910-BEA0-8D46-8B00-E7D7E3E20019}"/>
              </a:ext>
            </a:extLst>
          </p:cNvPr>
          <p:cNvSpPr>
            <a:spLocks noGrp="1"/>
          </p:cNvSpPr>
          <p:nvPr>
            <p:ph type="title"/>
          </p:nvPr>
        </p:nvSpPr>
        <p:spPr/>
        <p:txBody>
          <a:bodyPr>
            <a:normAutofit/>
          </a:bodyPr>
          <a:lstStyle/>
          <a:p>
            <a:r>
              <a:rPr lang="en-GB" b="1" dirty="0"/>
              <a:t>Types of containers</a:t>
            </a:r>
            <a:endParaRPr lang="en-PK" dirty="0"/>
          </a:p>
        </p:txBody>
      </p:sp>
      <p:sp>
        <p:nvSpPr>
          <p:cNvPr id="3" name="Content Placeholder 2">
            <a:extLst>
              <a:ext uri="{FF2B5EF4-FFF2-40B4-BE49-F238E27FC236}">
                <a16:creationId xmlns:a16="http://schemas.microsoft.com/office/drawing/2014/main" id="{6F730C27-3BA4-DD4B-BD0E-CF1496FCE8F1}"/>
              </a:ext>
            </a:extLst>
          </p:cNvPr>
          <p:cNvSpPr>
            <a:spLocks noGrp="1"/>
          </p:cNvSpPr>
          <p:nvPr>
            <p:ph idx="1"/>
          </p:nvPr>
        </p:nvSpPr>
        <p:spPr/>
        <p:txBody>
          <a:bodyPr>
            <a:normAutofit fontScale="92500" lnSpcReduction="10000"/>
          </a:bodyPr>
          <a:lstStyle/>
          <a:p>
            <a:r>
              <a:rPr lang="en-GB" dirty="0"/>
              <a:t>There are four types of containers in Java AWT:</a:t>
            </a:r>
          </a:p>
          <a:p>
            <a:pPr lvl="1"/>
            <a:r>
              <a:rPr lang="en-GB" dirty="0"/>
              <a:t>Window</a:t>
            </a:r>
          </a:p>
          <a:p>
            <a:pPr lvl="1"/>
            <a:r>
              <a:rPr lang="en-GB" dirty="0"/>
              <a:t>Panel</a:t>
            </a:r>
          </a:p>
          <a:p>
            <a:pPr lvl="1"/>
            <a:r>
              <a:rPr lang="en-GB" dirty="0"/>
              <a:t>Frame</a:t>
            </a:r>
          </a:p>
          <a:p>
            <a:pPr lvl="1"/>
            <a:r>
              <a:rPr lang="en-GB" dirty="0"/>
              <a:t>Dialog</a:t>
            </a:r>
          </a:p>
          <a:p>
            <a:r>
              <a:rPr lang="en-GB" b="1" dirty="0"/>
              <a:t>Window</a:t>
            </a:r>
          </a:p>
          <a:p>
            <a:pPr lvl="1"/>
            <a:r>
              <a:rPr lang="en-GB" dirty="0"/>
              <a:t>The window is the container that have no borders and menu bars. You must use frame, dialog or another window for creating a window. We need to create an instance of Window class to create this container.</a:t>
            </a:r>
          </a:p>
        </p:txBody>
      </p:sp>
      <p:sp>
        <p:nvSpPr>
          <p:cNvPr id="4" name="Date Placeholder 3">
            <a:extLst>
              <a:ext uri="{FF2B5EF4-FFF2-40B4-BE49-F238E27FC236}">
                <a16:creationId xmlns:a16="http://schemas.microsoft.com/office/drawing/2014/main" id="{3CB42D3A-2487-ED40-90ED-A4E6B4270F3F}"/>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50AFB425-3524-B549-A622-ABB7CC4760A1}"/>
              </a:ext>
            </a:extLst>
          </p:cNvPr>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363148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3A910-BEA0-8D46-8B00-E7D7E3E20019}"/>
              </a:ext>
            </a:extLst>
          </p:cNvPr>
          <p:cNvSpPr>
            <a:spLocks noGrp="1"/>
          </p:cNvSpPr>
          <p:nvPr>
            <p:ph type="title"/>
          </p:nvPr>
        </p:nvSpPr>
        <p:spPr/>
        <p:txBody>
          <a:bodyPr>
            <a:normAutofit/>
          </a:bodyPr>
          <a:lstStyle/>
          <a:p>
            <a:r>
              <a:rPr lang="en-GB" b="1" dirty="0"/>
              <a:t>Types of containers</a:t>
            </a:r>
            <a:endParaRPr lang="en-PK" dirty="0"/>
          </a:p>
        </p:txBody>
      </p:sp>
      <p:sp>
        <p:nvSpPr>
          <p:cNvPr id="3" name="Content Placeholder 2">
            <a:extLst>
              <a:ext uri="{FF2B5EF4-FFF2-40B4-BE49-F238E27FC236}">
                <a16:creationId xmlns:a16="http://schemas.microsoft.com/office/drawing/2014/main" id="{6F730C27-3BA4-DD4B-BD0E-CF1496FCE8F1}"/>
              </a:ext>
            </a:extLst>
          </p:cNvPr>
          <p:cNvSpPr>
            <a:spLocks noGrp="1"/>
          </p:cNvSpPr>
          <p:nvPr>
            <p:ph idx="1"/>
          </p:nvPr>
        </p:nvSpPr>
        <p:spPr/>
        <p:txBody>
          <a:bodyPr>
            <a:normAutofit fontScale="85000" lnSpcReduction="10000"/>
          </a:bodyPr>
          <a:lstStyle/>
          <a:p>
            <a:r>
              <a:rPr lang="en-GB" b="1" dirty="0"/>
              <a:t>Panel</a:t>
            </a:r>
          </a:p>
          <a:p>
            <a:pPr lvl="1"/>
            <a:r>
              <a:rPr lang="en-GB" dirty="0"/>
              <a:t>The Panel is the container that doesn't contain title bar, border or menu bar. It is generic container for holding the components. It can have other components like button, text field etc. An instance of Panel class creates a container, in which we can add components.</a:t>
            </a:r>
          </a:p>
          <a:p>
            <a:r>
              <a:rPr lang="en-GB" b="1" dirty="0"/>
              <a:t>Frame</a:t>
            </a:r>
          </a:p>
          <a:p>
            <a:pPr lvl="1"/>
            <a:r>
              <a:rPr lang="en-GB" dirty="0"/>
              <a:t>The Frame is the container that contain title bar and border and can have menu bars. It can have other components like button, text field, scrollbar etc. Frame is most widely used container while developing an AWT application.</a:t>
            </a:r>
          </a:p>
        </p:txBody>
      </p:sp>
      <p:sp>
        <p:nvSpPr>
          <p:cNvPr id="4" name="Date Placeholder 3">
            <a:extLst>
              <a:ext uri="{FF2B5EF4-FFF2-40B4-BE49-F238E27FC236}">
                <a16:creationId xmlns:a16="http://schemas.microsoft.com/office/drawing/2014/main" id="{3CB42D3A-2487-ED40-90ED-A4E6B4270F3F}"/>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50AFB425-3524-B549-A622-ABB7CC4760A1}"/>
              </a:ext>
            </a:extLst>
          </p:cNvPr>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4125072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C63A910-BEA0-8D46-8B00-E7D7E3E20019}"/>
              </a:ext>
            </a:extLst>
          </p:cNvPr>
          <p:cNvSpPr>
            <a:spLocks noGrp="1"/>
          </p:cNvSpPr>
          <p:nvPr>
            <p:ph type="title"/>
          </p:nvPr>
        </p:nvSpPr>
        <p:spPr>
          <a:xfrm>
            <a:off x="1028697" y="348865"/>
            <a:ext cx="7533018" cy="877729"/>
          </a:xfrm>
        </p:spPr>
        <p:txBody>
          <a:bodyPr anchor="ctr">
            <a:normAutofit/>
          </a:bodyPr>
          <a:lstStyle/>
          <a:p>
            <a:r>
              <a:rPr lang="en-GB" sz="3500" b="1">
                <a:solidFill>
                  <a:srgbClr val="FFFFFF"/>
                </a:solidFill>
              </a:rPr>
              <a:t>Useful Methods of Component Class</a:t>
            </a:r>
          </a:p>
        </p:txBody>
      </p:sp>
      <p:sp>
        <p:nvSpPr>
          <p:cNvPr id="4" name="Date Placeholder 3">
            <a:extLst>
              <a:ext uri="{FF2B5EF4-FFF2-40B4-BE49-F238E27FC236}">
                <a16:creationId xmlns:a16="http://schemas.microsoft.com/office/drawing/2014/main" id="{3CB42D3A-2487-ED40-90ED-A4E6B4270F3F}"/>
              </a:ext>
            </a:extLst>
          </p:cNvPr>
          <p:cNvSpPr>
            <a:spLocks noGrp="1"/>
          </p:cNvSpPr>
          <p:nvPr>
            <p:ph type="dt" sz="half" idx="10"/>
          </p:nvPr>
        </p:nvSpPr>
        <p:spPr>
          <a:xfrm>
            <a:off x="6727698" y="6455664"/>
            <a:ext cx="2057400" cy="365125"/>
          </a:xfrm>
        </p:spPr>
        <p:txBody>
          <a:bodyPr>
            <a:normAutofit/>
          </a:bodyPr>
          <a:lstStyle/>
          <a:p>
            <a:pPr algn="r">
              <a:spcAft>
                <a:spcPts val="600"/>
              </a:spcAft>
            </a:pPr>
            <a:fld id="{F2C0BE9E-7442-DD47-901A-60415DB8007F}" type="datetime2">
              <a:rPr lang="en-US" sz="1000">
                <a:solidFill>
                  <a:schemeClr val="tx1">
                    <a:lumMod val="50000"/>
                    <a:lumOff val="50000"/>
                  </a:schemeClr>
                </a:solidFill>
              </a:rPr>
              <a:pPr algn="r">
                <a:spcAft>
                  <a:spcPts val="600"/>
                </a:spcAft>
              </a:pPr>
              <a:t>Sunday, October 31, 2021</a:t>
            </a:fld>
            <a:endParaRPr lang="en-US" sz="1000">
              <a:solidFill>
                <a:schemeClr val="tx1">
                  <a:lumMod val="50000"/>
                  <a:lumOff val="50000"/>
                </a:schemeClr>
              </a:solidFill>
            </a:endParaRPr>
          </a:p>
        </p:txBody>
      </p:sp>
      <p:sp>
        <p:nvSpPr>
          <p:cNvPr id="5" name="Slide Number Placeholder 4">
            <a:extLst>
              <a:ext uri="{FF2B5EF4-FFF2-40B4-BE49-F238E27FC236}">
                <a16:creationId xmlns:a16="http://schemas.microsoft.com/office/drawing/2014/main" id="{50AFB425-3524-B549-A622-ABB7CC4760A1}"/>
              </a:ext>
            </a:extLst>
          </p:cNvPr>
          <p:cNvSpPr>
            <a:spLocks noGrp="1"/>
          </p:cNvSpPr>
          <p:nvPr>
            <p:ph type="sldNum" sz="quarter" idx="12"/>
          </p:nvPr>
        </p:nvSpPr>
        <p:spPr>
          <a:xfrm>
            <a:off x="8778240" y="6455664"/>
            <a:ext cx="336042" cy="365125"/>
          </a:xfrm>
        </p:spPr>
        <p:txBody>
          <a:bodyPr>
            <a:normAutofit/>
          </a:bodyPr>
          <a:lstStyle/>
          <a:p>
            <a:pPr>
              <a:spcAft>
                <a:spcPts val="600"/>
              </a:spcAft>
            </a:pPr>
            <a:fld id="{B6F15528-21DE-4FAA-801E-634DDDAF4B2B}" type="slidenum">
              <a:rPr lang="en-US" sz="1000">
                <a:solidFill>
                  <a:schemeClr val="tx1">
                    <a:lumMod val="50000"/>
                    <a:lumOff val="50000"/>
                  </a:schemeClr>
                </a:solidFill>
              </a:rPr>
              <a:pPr>
                <a:spcAft>
                  <a:spcPts val="600"/>
                </a:spcAft>
              </a:pPr>
              <a:t>9</a:t>
            </a:fld>
            <a:endParaRPr lang="en-US" sz="1000">
              <a:solidFill>
                <a:schemeClr val="tx1">
                  <a:lumMod val="50000"/>
                  <a:lumOff val="50000"/>
                </a:schemeClr>
              </a:solidFill>
            </a:endParaRPr>
          </a:p>
        </p:txBody>
      </p:sp>
      <p:graphicFrame>
        <p:nvGraphicFramePr>
          <p:cNvPr id="6" name="Content Placeholder 5">
            <a:extLst>
              <a:ext uri="{FF2B5EF4-FFF2-40B4-BE49-F238E27FC236}">
                <a16:creationId xmlns:a16="http://schemas.microsoft.com/office/drawing/2014/main" id="{E3808394-EBFE-3648-B3C3-1829B1A86E3B}"/>
              </a:ext>
            </a:extLst>
          </p:cNvPr>
          <p:cNvGraphicFramePr>
            <a:graphicFrameLocks noGrp="1"/>
          </p:cNvGraphicFramePr>
          <p:nvPr>
            <p:ph idx="1"/>
            <p:extLst>
              <p:ext uri="{D42A27DB-BD31-4B8C-83A1-F6EECF244321}">
                <p14:modId xmlns:p14="http://schemas.microsoft.com/office/powerpoint/2010/main" val="1884011614"/>
              </p:ext>
            </p:extLst>
          </p:nvPr>
        </p:nvGraphicFramePr>
        <p:xfrm>
          <a:off x="483042" y="2370318"/>
          <a:ext cx="8195872" cy="3677330"/>
        </p:xfrm>
        <a:graphic>
          <a:graphicData uri="http://schemas.openxmlformats.org/drawingml/2006/table">
            <a:tbl>
              <a:tblPr/>
              <a:tblGrid>
                <a:gridCol w="4052871">
                  <a:extLst>
                    <a:ext uri="{9D8B030D-6E8A-4147-A177-3AD203B41FA5}">
                      <a16:colId xmlns:a16="http://schemas.microsoft.com/office/drawing/2014/main" val="4104930191"/>
                    </a:ext>
                  </a:extLst>
                </a:gridCol>
                <a:gridCol w="4143001">
                  <a:extLst>
                    <a:ext uri="{9D8B030D-6E8A-4147-A177-3AD203B41FA5}">
                      <a16:colId xmlns:a16="http://schemas.microsoft.com/office/drawing/2014/main" val="1384934542"/>
                    </a:ext>
                  </a:extLst>
                </a:gridCol>
              </a:tblGrid>
              <a:tr h="475890">
                <a:tc>
                  <a:txBody>
                    <a:bodyPr/>
                    <a:lstStyle/>
                    <a:p>
                      <a:r>
                        <a:rPr lang="en-GB" sz="2100"/>
                        <a:t>Method</a:t>
                      </a:r>
                    </a:p>
                  </a:txBody>
                  <a:tcPr marL="108157" marR="108157" marT="54078" marB="54078" anchor="ctr">
                    <a:lnL>
                      <a:noFill/>
                    </a:lnL>
                    <a:lnR>
                      <a:noFill/>
                    </a:lnR>
                    <a:lnT>
                      <a:noFill/>
                    </a:lnT>
                    <a:lnB>
                      <a:noFill/>
                    </a:lnB>
                  </a:tcPr>
                </a:tc>
                <a:tc>
                  <a:txBody>
                    <a:bodyPr/>
                    <a:lstStyle/>
                    <a:p>
                      <a:r>
                        <a:rPr lang="en-GB" sz="2100"/>
                        <a:t>Description</a:t>
                      </a:r>
                    </a:p>
                  </a:txBody>
                  <a:tcPr marL="108157" marR="108157" marT="54078" marB="54078" anchor="ctr">
                    <a:lnL>
                      <a:noFill/>
                    </a:lnL>
                    <a:lnR>
                      <a:noFill/>
                    </a:lnR>
                    <a:lnT>
                      <a:noFill/>
                    </a:lnT>
                    <a:lnB>
                      <a:noFill/>
                    </a:lnB>
                  </a:tcPr>
                </a:tc>
                <a:extLst>
                  <a:ext uri="{0D108BD9-81ED-4DB2-BD59-A6C34878D82A}">
                    <a16:rowId xmlns:a16="http://schemas.microsoft.com/office/drawing/2014/main" val="1029169768"/>
                  </a:ext>
                </a:extLst>
              </a:tr>
              <a:tr h="800360">
                <a:tc>
                  <a:txBody>
                    <a:bodyPr/>
                    <a:lstStyle/>
                    <a:p>
                      <a:r>
                        <a:rPr lang="en-GB" sz="2100"/>
                        <a:t>public void add(Component c)</a:t>
                      </a:r>
                    </a:p>
                  </a:txBody>
                  <a:tcPr marL="108157" marR="108157" marT="54078" marB="54078" anchor="ctr">
                    <a:lnL>
                      <a:noFill/>
                    </a:lnL>
                    <a:lnR>
                      <a:noFill/>
                    </a:lnR>
                    <a:lnT>
                      <a:noFill/>
                    </a:lnT>
                    <a:lnB>
                      <a:noFill/>
                    </a:lnB>
                  </a:tcPr>
                </a:tc>
                <a:tc>
                  <a:txBody>
                    <a:bodyPr/>
                    <a:lstStyle/>
                    <a:p>
                      <a:r>
                        <a:rPr lang="en-GB" sz="2100"/>
                        <a:t>Inserts a component on this component.</a:t>
                      </a:r>
                    </a:p>
                  </a:txBody>
                  <a:tcPr marL="108157" marR="108157" marT="54078" marB="54078" anchor="ctr">
                    <a:lnL>
                      <a:noFill/>
                    </a:lnL>
                    <a:lnR>
                      <a:noFill/>
                    </a:lnR>
                    <a:lnT>
                      <a:noFill/>
                    </a:lnT>
                    <a:lnB>
                      <a:noFill/>
                    </a:lnB>
                  </a:tcPr>
                </a:tc>
                <a:extLst>
                  <a:ext uri="{0D108BD9-81ED-4DB2-BD59-A6C34878D82A}">
                    <a16:rowId xmlns:a16="http://schemas.microsoft.com/office/drawing/2014/main" val="558577253"/>
                  </a:ext>
                </a:extLst>
              </a:tr>
              <a:tr h="800360">
                <a:tc>
                  <a:txBody>
                    <a:bodyPr/>
                    <a:lstStyle/>
                    <a:p>
                      <a:r>
                        <a:rPr lang="en-GB" sz="2100"/>
                        <a:t>public void setSize(int width,int height)</a:t>
                      </a:r>
                    </a:p>
                  </a:txBody>
                  <a:tcPr marL="108157" marR="108157" marT="54078" marB="54078" anchor="ctr">
                    <a:lnL>
                      <a:noFill/>
                    </a:lnL>
                    <a:lnR>
                      <a:noFill/>
                    </a:lnR>
                    <a:lnT>
                      <a:noFill/>
                    </a:lnT>
                    <a:lnB>
                      <a:noFill/>
                    </a:lnB>
                  </a:tcPr>
                </a:tc>
                <a:tc>
                  <a:txBody>
                    <a:bodyPr/>
                    <a:lstStyle/>
                    <a:p>
                      <a:r>
                        <a:rPr lang="en-GB" sz="2100"/>
                        <a:t>Sets the size (width and height) of the component.</a:t>
                      </a:r>
                    </a:p>
                  </a:txBody>
                  <a:tcPr marL="108157" marR="108157" marT="54078" marB="54078" anchor="ctr">
                    <a:lnL>
                      <a:noFill/>
                    </a:lnL>
                    <a:lnR>
                      <a:noFill/>
                    </a:lnR>
                    <a:lnT>
                      <a:noFill/>
                    </a:lnT>
                    <a:lnB>
                      <a:noFill/>
                    </a:lnB>
                  </a:tcPr>
                </a:tc>
                <a:extLst>
                  <a:ext uri="{0D108BD9-81ED-4DB2-BD59-A6C34878D82A}">
                    <a16:rowId xmlns:a16="http://schemas.microsoft.com/office/drawing/2014/main" val="3548788077"/>
                  </a:ext>
                </a:extLst>
              </a:tr>
              <a:tr h="800360">
                <a:tc>
                  <a:txBody>
                    <a:bodyPr/>
                    <a:lstStyle/>
                    <a:p>
                      <a:r>
                        <a:rPr lang="en-GB" sz="2100"/>
                        <a:t>public void setLayout(LayoutManager m)</a:t>
                      </a:r>
                    </a:p>
                  </a:txBody>
                  <a:tcPr marL="108157" marR="108157" marT="54078" marB="54078" anchor="ctr">
                    <a:lnL>
                      <a:noFill/>
                    </a:lnL>
                    <a:lnR>
                      <a:noFill/>
                    </a:lnR>
                    <a:lnT>
                      <a:noFill/>
                    </a:lnT>
                    <a:lnB>
                      <a:noFill/>
                    </a:lnB>
                  </a:tcPr>
                </a:tc>
                <a:tc>
                  <a:txBody>
                    <a:bodyPr/>
                    <a:lstStyle/>
                    <a:p>
                      <a:r>
                        <a:rPr lang="en-GB" sz="2100"/>
                        <a:t>Defines the layout manager for the component.</a:t>
                      </a:r>
                    </a:p>
                  </a:txBody>
                  <a:tcPr marL="108157" marR="108157" marT="54078" marB="54078" anchor="ctr">
                    <a:lnL>
                      <a:noFill/>
                    </a:lnL>
                    <a:lnR>
                      <a:noFill/>
                    </a:lnR>
                    <a:lnT>
                      <a:noFill/>
                    </a:lnT>
                    <a:lnB>
                      <a:noFill/>
                    </a:lnB>
                  </a:tcPr>
                </a:tc>
                <a:extLst>
                  <a:ext uri="{0D108BD9-81ED-4DB2-BD59-A6C34878D82A}">
                    <a16:rowId xmlns:a16="http://schemas.microsoft.com/office/drawing/2014/main" val="917006388"/>
                  </a:ext>
                </a:extLst>
              </a:tr>
              <a:tr h="800360">
                <a:tc>
                  <a:txBody>
                    <a:bodyPr/>
                    <a:lstStyle/>
                    <a:p>
                      <a:r>
                        <a:rPr lang="en-GB" sz="2100"/>
                        <a:t>public void setVisible(boolean status)</a:t>
                      </a:r>
                    </a:p>
                  </a:txBody>
                  <a:tcPr marL="108157" marR="108157" marT="54078" marB="54078" anchor="ctr">
                    <a:lnL>
                      <a:noFill/>
                    </a:lnL>
                    <a:lnR>
                      <a:noFill/>
                    </a:lnR>
                    <a:lnT>
                      <a:noFill/>
                    </a:lnT>
                    <a:lnB>
                      <a:noFill/>
                    </a:lnB>
                  </a:tcPr>
                </a:tc>
                <a:tc>
                  <a:txBody>
                    <a:bodyPr/>
                    <a:lstStyle/>
                    <a:p>
                      <a:r>
                        <a:rPr lang="en-GB" sz="2100"/>
                        <a:t>Changes the visibility of the component, by default false.</a:t>
                      </a:r>
                    </a:p>
                  </a:txBody>
                  <a:tcPr marL="108157" marR="108157" marT="54078" marB="54078" anchor="ctr">
                    <a:lnL>
                      <a:noFill/>
                    </a:lnL>
                    <a:lnR>
                      <a:noFill/>
                    </a:lnR>
                    <a:lnT>
                      <a:noFill/>
                    </a:lnT>
                    <a:lnB>
                      <a:noFill/>
                    </a:lnB>
                  </a:tcPr>
                </a:tc>
                <a:extLst>
                  <a:ext uri="{0D108BD9-81ED-4DB2-BD59-A6C34878D82A}">
                    <a16:rowId xmlns:a16="http://schemas.microsoft.com/office/drawing/2014/main" val="3960914004"/>
                  </a:ext>
                </a:extLst>
              </a:tr>
            </a:tbl>
          </a:graphicData>
        </a:graphic>
      </p:graphicFrame>
    </p:spTree>
    <p:extLst>
      <p:ext uri="{BB962C8B-B14F-4D97-AF65-F5344CB8AC3E}">
        <p14:creationId xmlns:p14="http://schemas.microsoft.com/office/powerpoint/2010/main" val="3736906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5639</TotalTime>
  <Words>1733</Words>
  <Application>Microsoft Macintosh PowerPoint</Application>
  <PresentationFormat>On-screen Show (4:3)</PresentationFormat>
  <Paragraphs>287</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Enterprise Application Development With Java EE</vt:lpstr>
      <vt:lpstr>Java AWT</vt:lpstr>
      <vt:lpstr>Why AWT is platform independent?</vt:lpstr>
      <vt:lpstr>Java AWT Hierarchy</vt:lpstr>
      <vt:lpstr>Components</vt:lpstr>
      <vt:lpstr>Container</vt:lpstr>
      <vt:lpstr>Types of containers</vt:lpstr>
      <vt:lpstr>Types of containers</vt:lpstr>
      <vt:lpstr>Useful Methods of Component Class</vt:lpstr>
      <vt:lpstr>Java AWT Example</vt:lpstr>
      <vt:lpstr>AWT Example by Inheritance</vt:lpstr>
      <vt:lpstr>AWT Example by Association</vt:lpstr>
      <vt:lpstr>Java Event Handling</vt:lpstr>
      <vt:lpstr>Java Event classes and Listener interfaces</vt:lpstr>
      <vt:lpstr>Steps to perform Event Handling</vt:lpstr>
      <vt:lpstr>Java Event Handling Code</vt:lpstr>
      <vt:lpstr>1: Java event handling by implementing ActionListener</vt:lpstr>
      <vt:lpstr>2: Java event handling by outer class</vt:lpstr>
      <vt:lpstr>3: Java event handling by anonymous class</vt:lpstr>
      <vt:lpstr>Read and Practice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Analysis of Algorithms</dc:title>
  <dc:creator>Genius Computers</dc:creator>
  <cp:lastModifiedBy>Qaiser Abbas</cp:lastModifiedBy>
  <cp:revision>569</cp:revision>
  <dcterms:created xsi:type="dcterms:W3CDTF">2006-08-16T00:00:00Z</dcterms:created>
  <dcterms:modified xsi:type="dcterms:W3CDTF">2021-10-31T14:19:06Z</dcterms:modified>
</cp:coreProperties>
</file>