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02" r:id="rId3"/>
    <p:sldId id="303" r:id="rId4"/>
    <p:sldId id="304" r:id="rId5"/>
    <p:sldId id="305" r:id="rId6"/>
    <p:sldId id="306" r:id="rId7"/>
    <p:sldId id="307" r:id="rId8"/>
    <p:sldId id="308" r:id="rId9"/>
    <p:sldId id="309" r:id="rId10"/>
    <p:sldId id="301"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0"/>
    <p:restoredTop sz="94653" autoAdjust="0"/>
  </p:normalViewPr>
  <p:slideViewPr>
    <p:cSldViewPr>
      <p:cViewPr varScale="1">
        <p:scale>
          <a:sx n="87" d="100"/>
          <a:sy n="87" d="100"/>
        </p:scale>
        <p:origin x="680"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Wednesday, October 20,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Wednesday, October 20,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Wednesday, October 20,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Wednesday, October 20,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Wednesday, October 20,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Wednesday, October 20,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Wednesday, October 20,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Wednesday, October 20,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Wednesday, October 20,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Wednesday, October 20,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Wednesday, October 20,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eeksforgeeks.org/java/"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geeksforgeeks.org/java-io-inputstream-class-in-jav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geeksforgeeks.org/java-io-outputstream-class-jav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geeksforgeeks.org/dataoutputstream-in-java/" TargetMode="External"/><Relationship Id="rId3" Type="http://schemas.openxmlformats.org/officeDocument/2006/relationships/hyperlink" Target="https://www.geeksforgeeks.org/java-io-datainputstream-class-java-set-1/" TargetMode="External"/><Relationship Id="rId7" Type="http://schemas.openxmlformats.org/officeDocument/2006/relationships/hyperlink" Target="https://www.geeksforgeeks.org/java-io-bufferedoutputstream-class-java/" TargetMode="External"/><Relationship Id="rId2" Type="http://schemas.openxmlformats.org/officeDocument/2006/relationships/hyperlink" Target="https://www.geeksforgeeks.org/java-io-bufferedinputstream-class-java/" TargetMode="External"/><Relationship Id="rId1" Type="http://schemas.openxmlformats.org/officeDocument/2006/relationships/slideLayout" Target="../slideLayouts/slideLayout2.xml"/><Relationship Id="rId6" Type="http://schemas.openxmlformats.org/officeDocument/2006/relationships/hyperlink" Target="https://www.geeksforgeeks.org/java-io-printstream-class-java-set-1/" TargetMode="External"/><Relationship Id="rId5" Type="http://schemas.openxmlformats.org/officeDocument/2006/relationships/hyperlink" Target="https://www.geeksforgeeks.org/java-io-inputstream-class-in-java/" TargetMode="External"/><Relationship Id="rId10" Type="http://schemas.openxmlformats.org/officeDocument/2006/relationships/hyperlink" Target="https://www.geeksforgeeks.org/java-io-outputstream-class-java/" TargetMode="External"/><Relationship Id="rId4" Type="http://schemas.openxmlformats.org/officeDocument/2006/relationships/hyperlink" Target="https://www.geeksforgeeks.org/java-io-fileinputstream-class-java/" TargetMode="External"/><Relationship Id="rId9" Type="http://schemas.openxmlformats.org/officeDocument/2006/relationships/hyperlink" Target="https://www.geeksforgeeks.org/creating-a-file-using-fileoutputstrea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geeksforgeeks.org/io-bufferedwriter-class-methods-java/" TargetMode="External"/><Relationship Id="rId3" Type="http://schemas.openxmlformats.org/officeDocument/2006/relationships/hyperlink" Target="https://www.geeksforgeeks.org/file-handling-java-using-filewriter-filereader/" TargetMode="External"/><Relationship Id="rId7" Type="http://schemas.openxmlformats.org/officeDocument/2006/relationships/hyperlink" Target="https://www.geeksforgeeks.org/java-io-writer-class-java/" TargetMode="External"/><Relationship Id="rId2" Type="http://schemas.openxmlformats.org/officeDocument/2006/relationships/hyperlink" Target="https://www.geeksforgeeks.org/java-io-bufferedreader-class-java/" TargetMode="External"/><Relationship Id="rId1" Type="http://schemas.openxmlformats.org/officeDocument/2006/relationships/slideLayout" Target="../slideLayouts/slideLayout2.xml"/><Relationship Id="rId6" Type="http://schemas.openxmlformats.org/officeDocument/2006/relationships/hyperlink" Target="https://www.geeksforgeeks.org/java-io-printwriter-class-java-set-1/" TargetMode="External"/><Relationship Id="rId5" Type="http://schemas.openxmlformats.org/officeDocument/2006/relationships/hyperlink" Target="https://www.geeksforgeeks.org/java-io-reader-class-java/" TargetMode="External"/><Relationship Id="rId4" Type="http://schemas.openxmlformats.org/officeDocument/2006/relationships/hyperlink" Target="https://www.geeksforgeeks.org/java-io-inputstreamreader-clas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javatpoint.com/interface-in-jav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javatpoint.com/object-and-class-in-jav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javatpoint.com/java-variabl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javatpoint.com/method-in-jav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Wednesday, October 20,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3" name="Content Placeholder 2"/>
          <p:cNvSpPr>
            <a:spLocks noGrp="1"/>
          </p:cNvSpPr>
          <p:nvPr>
            <p:ph idx="1"/>
          </p:nvPr>
        </p:nvSpPr>
        <p:spPr>
          <a:xfrm>
            <a:off x="228600" y="1295400"/>
            <a:ext cx="8763000" cy="4830763"/>
          </a:xfrm>
        </p:spPr>
        <p:txBody>
          <a:bodyPr>
            <a:normAutofit/>
          </a:bodyPr>
          <a:lstStyle/>
          <a:p>
            <a:r>
              <a:rPr lang="en-GB" sz="2400" dirty="0">
                <a:latin typeface="Times New Roman" panose="02020603050405020304" pitchFamily="18" charset="0"/>
                <a:cs typeface="Times New Roman" panose="02020603050405020304" pitchFamily="18" charset="0"/>
                <a:hlinkClick r:id="rId2"/>
              </a:rPr>
              <a:t>Java</a:t>
            </a:r>
            <a:r>
              <a:rPr lang="en-GB" sz="2400" dirty="0">
                <a:latin typeface="Times New Roman" panose="02020603050405020304" pitchFamily="18" charset="0"/>
                <a:cs typeface="Times New Roman" panose="02020603050405020304" pitchFamily="18" charset="0"/>
              </a:rPr>
              <a:t> brings various Streams with its I/O package that helps the user to perform all the input-output operations.</a:t>
            </a:r>
          </a:p>
          <a:p>
            <a:endParaRPr lang="en-GB" sz="2400" dirty="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a:p>
            <a:pPr marL="0" indent="0">
              <a:buNone/>
            </a:pPr>
            <a:endParaRPr lang="en-GB" sz="2400" b="1" dirty="0">
              <a:latin typeface="Times New Roman" panose="02020603050405020304" pitchFamily="18" charset="0"/>
              <a:cs typeface="Times New Roman" panose="02020603050405020304" pitchFamily="18" charset="0"/>
            </a:endParaRPr>
          </a:p>
          <a:p>
            <a:r>
              <a:rPr lang="en-GB" sz="2400" b="1" dirty="0">
                <a:latin typeface="Times New Roman" panose="02020603050405020304" pitchFamily="18" charset="0"/>
                <a:cs typeface="Times New Roman" panose="02020603050405020304" pitchFamily="18" charset="0"/>
              </a:rPr>
              <a:t>3 standard or default streams</a:t>
            </a:r>
            <a:r>
              <a:rPr lang="en-GB" sz="2400" dirty="0">
                <a:latin typeface="Times New Roman" panose="02020603050405020304" pitchFamily="18" charset="0"/>
                <a:cs typeface="Times New Roman" panose="02020603050405020304" pitchFamily="18" charset="0"/>
              </a:rPr>
              <a:t> that Java provides which are also most common in use.</a:t>
            </a:r>
          </a:p>
          <a:p>
            <a:r>
              <a:rPr lang="en-GB" sz="2400" dirty="0">
                <a:latin typeface="Times New Roman" panose="02020603050405020304" pitchFamily="18" charset="0"/>
                <a:cs typeface="Times New Roman" panose="02020603050405020304" pitchFamily="18" charset="0"/>
              </a:rPr>
              <a:t>For </a:t>
            </a:r>
            <a:r>
              <a:rPr lang="en-GB" sz="2400" dirty="0" err="1">
                <a:latin typeface="Times New Roman" panose="02020603050405020304" pitchFamily="18" charset="0"/>
                <a:cs typeface="Times New Roman" panose="02020603050405020304" pitchFamily="18" charset="0"/>
              </a:rPr>
              <a:t>System.out</a:t>
            </a:r>
            <a:r>
              <a:rPr lang="en-GB" sz="2400" dirty="0">
                <a:latin typeface="Times New Roman" panose="02020603050405020304" pitchFamily="18" charset="0"/>
                <a:cs typeface="Times New Roman" panose="02020603050405020304" pitchFamily="18" charset="0"/>
              </a:rPr>
              <a:t> and </a:t>
            </a:r>
            <a:r>
              <a:rPr lang="en-GB" sz="2400" dirty="0" err="1">
                <a:latin typeface="Times New Roman" panose="02020603050405020304" pitchFamily="18" charset="0"/>
                <a:cs typeface="Times New Roman" panose="02020603050405020304" pitchFamily="18" charset="0"/>
              </a:rPr>
              <a:t>System.err</a:t>
            </a:r>
            <a:endParaRPr lang="en-GB" sz="2400"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print()</a:t>
            </a:r>
          </a:p>
          <a:p>
            <a:pPr lvl="1"/>
            <a:r>
              <a:rPr lang="en-US" sz="2400" dirty="0" err="1">
                <a:latin typeface="Times New Roman" panose="02020603050405020304" pitchFamily="18" charset="0"/>
                <a:cs typeface="Times New Roman" panose="02020603050405020304" pitchFamily="18" charset="0"/>
              </a:rPr>
              <a:t>println</a:t>
            </a:r>
            <a:r>
              <a:rPr lang="en-US" sz="2400" dirty="0">
                <a:latin typeface="Times New Roman" panose="02020603050405020304" pitchFamily="18" charset="0"/>
                <a:cs typeface="Times New Roman" panose="02020603050405020304" pitchFamily="18" charset="0"/>
              </a:rPr>
              <a:t>()</a:t>
            </a:r>
          </a:p>
          <a:p>
            <a:pPr lvl="1"/>
            <a:r>
              <a:rPr lang="en-US" sz="2400" dirty="0" err="1">
                <a:latin typeface="Times New Roman" panose="02020603050405020304" pitchFamily="18" charset="0"/>
                <a:cs typeface="Times New Roman" panose="02020603050405020304" pitchFamily="18" charset="0"/>
              </a:rPr>
              <a:t>printf</a:t>
            </a:r>
            <a:r>
              <a:rPr lang="en-US" sz="2400" dirty="0">
                <a:latin typeface="Times New Roman" panose="02020603050405020304" pitchFamily="18" charset="0"/>
                <a:cs typeface="Times New Roman" panose="02020603050405020304" pitchFamily="18" charset="0"/>
              </a:rPr>
              <a:t>()</a:t>
            </a: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pic>
        <p:nvPicPr>
          <p:cNvPr id="1026" name="Picture 2">
            <a:extLst>
              <a:ext uri="{FF2B5EF4-FFF2-40B4-BE49-F238E27FC236}">
                <a16:creationId xmlns:a16="http://schemas.microsoft.com/office/drawing/2014/main" id="{FA15B062-DD85-414A-A380-E7B22BA8AE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133600"/>
            <a:ext cx="5334000" cy="11557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5FD6166-FCAA-E749-BA38-90DAD882B1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5464" y="3871759"/>
            <a:ext cx="4481945" cy="27576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83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3" name="Content Placeholder 2"/>
          <p:cNvSpPr>
            <a:spLocks noGrp="1"/>
          </p:cNvSpPr>
          <p:nvPr>
            <p:ph idx="1"/>
          </p:nvPr>
        </p:nvSpPr>
        <p:spPr>
          <a:xfrm>
            <a:off x="228600" y="1295400"/>
            <a:ext cx="8763000" cy="4830763"/>
          </a:xfrm>
        </p:spPr>
        <p:txBody>
          <a:bodyPr>
            <a:noAutofit/>
          </a:bodyPr>
          <a:lstStyle/>
          <a:p>
            <a:pPr marL="0" indent="0">
              <a:buNone/>
            </a:pPr>
            <a:r>
              <a:rPr lang="en-US" sz="1200" dirty="0">
                <a:latin typeface="Times New Roman" panose="02020603050405020304" pitchFamily="18" charset="0"/>
                <a:cs typeface="Times New Roman" panose="02020603050405020304" pitchFamily="18" charset="0"/>
              </a:rPr>
              <a:t>// Java code to illustrate standard input output streams</a:t>
            </a:r>
          </a:p>
          <a:p>
            <a:pPr marL="0" indent="0">
              <a:buNone/>
            </a:pPr>
            <a:r>
              <a:rPr lang="en-US" sz="1200" dirty="0">
                <a:latin typeface="Times New Roman" panose="02020603050405020304" pitchFamily="18" charset="0"/>
                <a:cs typeface="Times New Roman" panose="02020603050405020304" pitchFamily="18" charset="0"/>
              </a:rPr>
              <a:t>import </a:t>
            </a:r>
            <a:r>
              <a:rPr lang="en-US" sz="1200" dirty="0" err="1">
                <a:latin typeface="Times New Roman" panose="02020603050405020304" pitchFamily="18" charset="0"/>
                <a:cs typeface="Times New Roman" panose="02020603050405020304" pitchFamily="18" charset="0"/>
              </a:rPr>
              <a:t>java.io</a:t>
            </a:r>
            <a:r>
              <a:rPr lang="en-US" sz="1200" dirty="0">
                <a:latin typeface="Times New Roman" panose="02020603050405020304" pitchFamily="18" charset="0"/>
                <a:cs typeface="Times New Roman" panose="02020603050405020304" pitchFamily="18" charset="0"/>
              </a:rPr>
              <a:t>.*;</a:t>
            </a:r>
          </a:p>
          <a:p>
            <a:pPr marL="0" indent="0">
              <a:buNone/>
            </a:pPr>
            <a:r>
              <a:rPr lang="en-US" sz="1200" dirty="0">
                <a:latin typeface="Times New Roman" panose="02020603050405020304" pitchFamily="18" charset="0"/>
                <a:cs typeface="Times New Roman" panose="02020603050405020304" pitchFamily="18" charset="0"/>
              </a:rPr>
              <a:t>public class </a:t>
            </a:r>
            <a:r>
              <a:rPr lang="en-US" sz="1200" dirty="0" err="1">
                <a:latin typeface="Times New Roman" panose="02020603050405020304" pitchFamily="18" charset="0"/>
                <a:cs typeface="Times New Roman" panose="02020603050405020304" pitchFamily="18" charset="0"/>
              </a:rPr>
              <a:t>SimpleIO</a:t>
            </a:r>
            <a:r>
              <a:rPr lang="en-US" sz="1200" dirty="0">
                <a:latin typeface="Times New Roman" panose="02020603050405020304" pitchFamily="18" charset="0"/>
                <a:cs typeface="Times New Roman" panose="02020603050405020304" pitchFamily="18" charset="0"/>
              </a:rPr>
              <a:t> {</a:t>
            </a:r>
          </a:p>
          <a:p>
            <a:pPr marL="0" indent="0">
              <a:buNone/>
            </a:pPr>
            <a:r>
              <a:rPr lang="en-US" sz="1200" dirty="0">
                <a:latin typeface="Times New Roman" panose="02020603050405020304" pitchFamily="18" charset="0"/>
                <a:cs typeface="Times New Roman" panose="02020603050405020304" pitchFamily="18" charset="0"/>
              </a:rPr>
              <a:t>	public static void main(String </a:t>
            </a:r>
            <a:r>
              <a:rPr lang="en-US" sz="1200" dirty="0" err="1">
                <a:latin typeface="Times New Roman" panose="02020603050405020304" pitchFamily="18" charset="0"/>
                <a:cs typeface="Times New Roman" panose="02020603050405020304" pitchFamily="18" charset="0"/>
              </a:rPr>
              <a:t>args</a:t>
            </a:r>
            <a:r>
              <a:rPr lang="en-US" sz="1200" dirty="0">
                <a:latin typeface="Times New Roman" panose="02020603050405020304" pitchFamily="18" charset="0"/>
                <a:cs typeface="Times New Roman" panose="02020603050405020304" pitchFamily="18" charset="0"/>
              </a:rPr>
              <a:t>[]) throws </a:t>
            </a:r>
            <a:r>
              <a:rPr lang="en-US" sz="1200" dirty="0" err="1">
                <a:latin typeface="Times New Roman" panose="02020603050405020304" pitchFamily="18" charset="0"/>
                <a:cs typeface="Times New Roman" panose="02020603050405020304" pitchFamily="18" charset="0"/>
              </a:rPr>
              <a:t>IOException</a:t>
            </a:r>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	{</a:t>
            </a:r>
          </a:p>
          <a:p>
            <a:pPr marL="0" indent="0">
              <a:buNone/>
            </a:pPr>
            <a:r>
              <a:rPr lang="en-US" sz="1200" dirty="0">
                <a:latin typeface="Times New Roman" panose="02020603050405020304" pitchFamily="18" charset="0"/>
                <a:cs typeface="Times New Roman" panose="02020603050405020304" pitchFamily="18" charset="0"/>
              </a:rPr>
              <a:t>		// </a:t>
            </a:r>
            <a:r>
              <a:rPr lang="en-US" sz="1200" dirty="0" err="1">
                <a:latin typeface="Times New Roman" panose="02020603050405020304" pitchFamily="18" charset="0"/>
                <a:cs typeface="Times New Roman" panose="02020603050405020304" pitchFamily="18" charset="0"/>
              </a:rPr>
              <a:t>InputStreamReader</a:t>
            </a:r>
            <a:r>
              <a:rPr lang="en-US" sz="1200" dirty="0">
                <a:latin typeface="Times New Roman" panose="02020603050405020304" pitchFamily="18" charset="0"/>
                <a:cs typeface="Times New Roman" panose="02020603050405020304" pitchFamily="18" charset="0"/>
              </a:rPr>
              <a:t> class to read input</a:t>
            </a:r>
          </a:p>
          <a:p>
            <a:pPr marL="0" indent="0">
              <a:buNone/>
            </a:pP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InputStreamReader</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inp</a:t>
            </a:r>
            <a:r>
              <a:rPr lang="en-US" sz="1200" dirty="0">
                <a:latin typeface="Times New Roman" panose="02020603050405020304" pitchFamily="18" charset="0"/>
                <a:cs typeface="Times New Roman" panose="02020603050405020304" pitchFamily="18" charset="0"/>
              </a:rPr>
              <a:t> = null;</a:t>
            </a:r>
          </a:p>
          <a:p>
            <a:pPr marL="0" indent="0">
              <a:buNone/>
            </a:pPr>
            <a:r>
              <a:rPr lang="en-US" sz="1200" dirty="0">
                <a:latin typeface="Times New Roman" panose="02020603050405020304" pitchFamily="18" charset="0"/>
                <a:cs typeface="Times New Roman" panose="02020603050405020304" pitchFamily="18" charset="0"/>
              </a:rPr>
              <a:t>		// Storing the input in </a:t>
            </a:r>
            <a:r>
              <a:rPr lang="en-US" sz="1200" dirty="0" err="1">
                <a:latin typeface="Times New Roman" panose="02020603050405020304" pitchFamily="18" charset="0"/>
                <a:cs typeface="Times New Roman" panose="02020603050405020304" pitchFamily="18" charset="0"/>
              </a:rPr>
              <a:t>inp</a:t>
            </a:r>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inp</a:t>
            </a:r>
            <a:r>
              <a:rPr lang="en-US" sz="1200" dirty="0">
                <a:latin typeface="Times New Roman" panose="02020603050405020304" pitchFamily="18" charset="0"/>
                <a:cs typeface="Times New Roman" panose="02020603050405020304" pitchFamily="18" charset="0"/>
              </a:rPr>
              <a:t> = new </a:t>
            </a:r>
            <a:r>
              <a:rPr lang="en-US" sz="1200" dirty="0" err="1">
                <a:latin typeface="Times New Roman" panose="02020603050405020304" pitchFamily="18" charset="0"/>
                <a:cs typeface="Times New Roman" panose="02020603050405020304" pitchFamily="18" charset="0"/>
              </a:rPr>
              <a:t>InputStreamReader</a:t>
            </a:r>
            <a:r>
              <a:rPr lang="en-US" sz="1200" dirty="0">
                <a:latin typeface="Times New Roman" panose="02020603050405020304" pitchFamily="18" charset="0"/>
                <a:cs typeface="Times New Roman" panose="02020603050405020304" pitchFamily="18" charset="0"/>
              </a:rPr>
              <a:t>(</a:t>
            </a:r>
            <a:r>
              <a:rPr lang="en-US" sz="1200" dirty="0" err="1">
                <a:latin typeface="Times New Roman" panose="02020603050405020304" pitchFamily="18" charset="0"/>
                <a:cs typeface="Times New Roman" panose="02020603050405020304" pitchFamily="18" charset="0"/>
              </a:rPr>
              <a:t>System.in</a:t>
            </a:r>
            <a:r>
              <a:rPr lang="en-US" sz="1200" dirty="0">
                <a:latin typeface="Times New Roman" panose="02020603050405020304" pitchFamily="18" charset="0"/>
                <a:cs typeface="Times New Roman" panose="02020603050405020304" pitchFamily="18" charset="0"/>
              </a:rPr>
              <a:t>);</a:t>
            </a:r>
          </a:p>
          <a:p>
            <a:pPr marL="0" indent="0">
              <a:buNone/>
            </a:pP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System.out.println</a:t>
            </a:r>
            <a:r>
              <a:rPr lang="en-US" sz="1200" dirty="0">
                <a:latin typeface="Times New Roman" panose="02020603050405020304" pitchFamily="18" charset="0"/>
                <a:cs typeface="Times New Roman" panose="02020603050405020304" pitchFamily="18" charset="0"/>
              </a:rPr>
              <a:t>("Enter characters, "+ " and '0' to quit.");</a:t>
            </a:r>
          </a:p>
          <a:p>
            <a:pPr marL="0" indent="0">
              <a:buNone/>
            </a:pPr>
            <a:r>
              <a:rPr lang="en-US" sz="1200" dirty="0">
                <a:latin typeface="Times New Roman" panose="02020603050405020304" pitchFamily="18" charset="0"/>
                <a:cs typeface="Times New Roman" panose="02020603050405020304" pitchFamily="18" charset="0"/>
              </a:rPr>
              <a:t>		char c;</a:t>
            </a:r>
          </a:p>
          <a:p>
            <a:pPr marL="0" indent="0">
              <a:buNone/>
            </a:pPr>
            <a:r>
              <a:rPr lang="en-US" sz="1200" dirty="0">
                <a:latin typeface="Times New Roman" panose="02020603050405020304" pitchFamily="18" charset="0"/>
                <a:cs typeface="Times New Roman" panose="02020603050405020304" pitchFamily="18" charset="0"/>
              </a:rPr>
              <a:t>		do {</a:t>
            </a:r>
          </a:p>
          <a:p>
            <a:pPr marL="0" indent="0">
              <a:buNone/>
            </a:pPr>
            <a:r>
              <a:rPr lang="en-US" sz="1200" dirty="0">
                <a:latin typeface="Times New Roman" panose="02020603050405020304" pitchFamily="18" charset="0"/>
                <a:cs typeface="Times New Roman" panose="02020603050405020304" pitchFamily="18" charset="0"/>
              </a:rPr>
              <a:t>			c = (char)</a:t>
            </a:r>
            <a:r>
              <a:rPr lang="en-US" sz="1200" dirty="0" err="1">
                <a:latin typeface="Times New Roman" panose="02020603050405020304" pitchFamily="18" charset="0"/>
                <a:cs typeface="Times New Roman" panose="02020603050405020304" pitchFamily="18" charset="0"/>
              </a:rPr>
              <a:t>inp.read</a:t>
            </a:r>
            <a:r>
              <a:rPr lang="en-US" sz="1200" dirty="0">
                <a:latin typeface="Times New Roman" panose="02020603050405020304" pitchFamily="18" charset="0"/>
                <a:cs typeface="Times New Roman" panose="02020603050405020304" pitchFamily="18" charset="0"/>
              </a:rPr>
              <a:t>();</a:t>
            </a:r>
          </a:p>
          <a:p>
            <a:pPr marL="0" indent="0">
              <a:buNone/>
            </a:pP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System.out.println</a:t>
            </a:r>
            <a:r>
              <a:rPr lang="en-US" sz="1200" dirty="0">
                <a:latin typeface="Times New Roman" panose="02020603050405020304" pitchFamily="18" charset="0"/>
                <a:cs typeface="Times New Roman" panose="02020603050405020304" pitchFamily="18" charset="0"/>
              </a:rPr>
              <a:t>(c);</a:t>
            </a:r>
          </a:p>
          <a:p>
            <a:pPr marL="0" indent="0">
              <a:buNone/>
            </a:pPr>
            <a:r>
              <a:rPr lang="en-US" sz="1200" dirty="0">
                <a:latin typeface="Times New Roman" panose="02020603050405020304" pitchFamily="18" charset="0"/>
                <a:cs typeface="Times New Roman" panose="02020603050405020304" pitchFamily="18" charset="0"/>
              </a:rPr>
              <a:t>		} while (c != '0');</a:t>
            </a:r>
          </a:p>
          <a:p>
            <a:pPr marL="0" indent="0">
              <a:buNone/>
            </a:pPr>
            <a:r>
              <a:rPr lang="en-US" sz="1200" dirty="0">
                <a:latin typeface="Times New Roman" panose="02020603050405020304" pitchFamily="18" charset="0"/>
                <a:cs typeface="Times New Roman" panose="02020603050405020304" pitchFamily="18" charset="0"/>
              </a:rPr>
              <a:t>	}</a:t>
            </a:r>
          </a:p>
          <a:p>
            <a:pPr marL="0" indent="0">
              <a:buNone/>
            </a:pPr>
            <a:r>
              <a:rPr lang="en-US" sz="1200" dirty="0">
                <a:latin typeface="Times New Roman" panose="02020603050405020304" pitchFamily="18" charset="0"/>
                <a:cs typeface="Times New Roman" panose="02020603050405020304" pitchFamily="18" charset="0"/>
              </a:rPr>
              <a:t>}</a:t>
            </a: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6" name="TextBox 5">
            <a:extLst>
              <a:ext uri="{FF2B5EF4-FFF2-40B4-BE49-F238E27FC236}">
                <a16:creationId xmlns:a16="http://schemas.microsoft.com/office/drawing/2014/main" id="{40690A44-3584-7144-8109-70C613D530CA}"/>
              </a:ext>
            </a:extLst>
          </p:cNvPr>
          <p:cNvSpPr txBox="1"/>
          <p:nvPr/>
        </p:nvSpPr>
        <p:spPr>
          <a:xfrm>
            <a:off x="5867400" y="1417638"/>
            <a:ext cx="3200400" cy="646331"/>
          </a:xfrm>
          <a:prstGeom prst="rect">
            <a:avLst/>
          </a:prstGeom>
          <a:solidFill>
            <a:schemeClr val="tx1"/>
          </a:solidFill>
        </p:spPr>
        <p:txBody>
          <a:bodyPr wrap="square" rtlCol="0">
            <a:spAutoFit/>
          </a:bodyPr>
          <a:lstStyle/>
          <a:p>
            <a:r>
              <a:rPr lang="en-GB" dirty="0">
                <a:solidFill>
                  <a:schemeClr val="bg1"/>
                </a:solidFill>
              </a:rPr>
              <a:t>I</a:t>
            </a:r>
            <a:r>
              <a:rPr lang="en-PK" dirty="0">
                <a:solidFill>
                  <a:schemeClr val="bg1"/>
                </a:solidFill>
              </a:rPr>
              <a:t>nput: </a:t>
            </a:r>
          </a:p>
          <a:p>
            <a:r>
              <a:rPr lang="en-GB" dirty="0">
                <a:solidFill>
                  <a:schemeClr val="bg1"/>
                </a:solidFill>
              </a:rPr>
              <a:t>GeeksforGeeks0</a:t>
            </a:r>
            <a:endParaRPr lang="en-PK" dirty="0">
              <a:solidFill>
                <a:schemeClr val="bg1"/>
              </a:solidFill>
            </a:endParaRPr>
          </a:p>
        </p:txBody>
      </p:sp>
      <p:sp>
        <p:nvSpPr>
          <p:cNvPr id="7" name="TextBox 6">
            <a:extLst>
              <a:ext uri="{FF2B5EF4-FFF2-40B4-BE49-F238E27FC236}">
                <a16:creationId xmlns:a16="http://schemas.microsoft.com/office/drawing/2014/main" id="{12A760BA-FA08-114C-B4B5-56ED1740B93A}"/>
              </a:ext>
            </a:extLst>
          </p:cNvPr>
          <p:cNvSpPr txBox="1"/>
          <p:nvPr/>
        </p:nvSpPr>
        <p:spPr>
          <a:xfrm>
            <a:off x="5867400" y="2133600"/>
            <a:ext cx="3200400" cy="4524315"/>
          </a:xfrm>
          <a:prstGeom prst="rect">
            <a:avLst/>
          </a:prstGeom>
          <a:solidFill>
            <a:schemeClr val="tx1"/>
          </a:solidFill>
        </p:spPr>
        <p:txBody>
          <a:bodyPr wrap="square" rtlCol="0">
            <a:spAutoFit/>
          </a:bodyPr>
          <a:lstStyle/>
          <a:p>
            <a:r>
              <a:rPr lang="en-PK" dirty="0">
                <a:solidFill>
                  <a:schemeClr val="bg1"/>
                </a:solidFill>
              </a:rPr>
              <a:t>Output:</a:t>
            </a:r>
          </a:p>
          <a:p>
            <a:r>
              <a:rPr lang="en-GB" dirty="0">
                <a:solidFill>
                  <a:schemeClr val="bg1"/>
                </a:solidFill>
              </a:rPr>
              <a:t>Enter characters, and '0' to quit. </a:t>
            </a:r>
          </a:p>
          <a:p>
            <a:r>
              <a:rPr lang="en-GB" dirty="0">
                <a:solidFill>
                  <a:schemeClr val="bg1"/>
                </a:solidFill>
              </a:rPr>
              <a:t>G </a:t>
            </a:r>
          </a:p>
          <a:p>
            <a:r>
              <a:rPr lang="en-GB" dirty="0">
                <a:solidFill>
                  <a:schemeClr val="bg1"/>
                </a:solidFill>
              </a:rPr>
              <a:t>e </a:t>
            </a:r>
          </a:p>
          <a:p>
            <a:r>
              <a:rPr lang="en-GB" dirty="0">
                <a:solidFill>
                  <a:schemeClr val="bg1"/>
                </a:solidFill>
              </a:rPr>
              <a:t>e </a:t>
            </a:r>
          </a:p>
          <a:p>
            <a:r>
              <a:rPr lang="en-GB" dirty="0">
                <a:solidFill>
                  <a:schemeClr val="bg1"/>
                </a:solidFill>
              </a:rPr>
              <a:t>k </a:t>
            </a:r>
          </a:p>
          <a:p>
            <a:r>
              <a:rPr lang="en-GB" dirty="0">
                <a:solidFill>
                  <a:schemeClr val="bg1"/>
                </a:solidFill>
              </a:rPr>
              <a:t>s </a:t>
            </a:r>
          </a:p>
          <a:p>
            <a:r>
              <a:rPr lang="en-GB" dirty="0">
                <a:solidFill>
                  <a:schemeClr val="bg1"/>
                </a:solidFill>
              </a:rPr>
              <a:t>f </a:t>
            </a:r>
          </a:p>
          <a:p>
            <a:r>
              <a:rPr lang="en-GB" dirty="0">
                <a:solidFill>
                  <a:schemeClr val="bg1"/>
                </a:solidFill>
              </a:rPr>
              <a:t>o </a:t>
            </a:r>
          </a:p>
          <a:p>
            <a:r>
              <a:rPr lang="en-GB" dirty="0">
                <a:solidFill>
                  <a:schemeClr val="bg1"/>
                </a:solidFill>
              </a:rPr>
              <a:t>r </a:t>
            </a:r>
          </a:p>
          <a:p>
            <a:r>
              <a:rPr lang="en-GB" dirty="0">
                <a:solidFill>
                  <a:schemeClr val="bg1"/>
                </a:solidFill>
              </a:rPr>
              <a:t>G </a:t>
            </a:r>
          </a:p>
          <a:p>
            <a:r>
              <a:rPr lang="en-GB" dirty="0">
                <a:solidFill>
                  <a:schemeClr val="bg1"/>
                </a:solidFill>
              </a:rPr>
              <a:t>e </a:t>
            </a:r>
          </a:p>
          <a:p>
            <a:r>
              <a:rPr lang="en-GB" dirty="0">
                <a:solidFill>
                  <a:schemeClr val="bg1"/>
                </a:solidFill>
              </a:rPr>
              <a:t>e </a:t>
            </a:r>
          </a:p>
          <a:p>
            <a:r>
              <a:rPr lang="en-GB" dirty="0">
                <a:solidFill>
                  <a:schemeClr val="bg1"/>
                </a:solidFill>
              </a:rPr>
              <a:t>k </a:t>
            </a:r>
          </a:p>
          <a:p>
            <a:r>
              <a:rPr lang="en-GB" dirty="0">
                <a:solidFill>
                  <a:schemeClr val="bg1"/>
                </a:solidFill>
              </a:rPr>
              <a:t>s </a:t>
            </a:r>
          </a:p>
          <a:p>
            <a:r>
              <a:rPr lang="en-GB" dirty="0">
                <a:solidFill>
                  <a:schemeClr val="bg1"/>
                </a:solidFill>
              </a:rPr>
              <a:t>0</a:t>
            </a:r>
            <a:endParaRPr lang="en-PK" dirty="0">
              <a:solidFill>
                <a:schemeClr val="bg1"/>
              </a:solidFill>
            </a:endParaRPr>
          </a:p>
        </p:txBody>
      </p:sp>
    </p:spTree>
    <p:extLst>
      <p:ext uri="{BB962C8B-B14F-4D97-AF65-F5344CB8AC3E}">
        <p14:creationId xmlns:p14="http://schemas.microsoft.com/office/powerpoint/2010/main" val="1770873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3" name="Content Placeholder 2"/>
          <p:cNvSpPr>
            <a:spLocks noGrp="1"/>
          </p:cNvSpPr>
          <p:nvPr>
            <p:ph idx="1"/>
          </p:nvPr>
        </p:nvSpPr>
        <p:spPr>
          <a:xfrm>
            <a:off x="228600" y="1295400"/>
            <a:ext cx="8763000" cy="4830763"/>
          </a:xfrm>
        </p:spPr>
        <p:txBody>
          <a:bodyPr>
            <a:noAutofit/>
          </a:bodyPr>
          <a:lstStyle/>
          <a:p>
            <a:r>
              <a:rPr lang="en-GB" sz="2400" b="1" u="sng" dirty="0"/>
              <a:t>Types of Streams:</a:t>
            </a:r>
            <a:r>
              <a:rPr lang="en-GB" sz="2400" u="sng" dirty="0"/>
              <a:t> </a:t>
            </a:r>
            <a:r>
              <a:rPr lang="en-GB" sz="2400" dirty="0"/>
              <a:t>Depending on the type of operations, streams can be divided into two primary classes:</a:t>
            </a:r>
          </a:p>
          <a:p>
            <a:pPr lvl="1"/>
            <a:r>
              <a:rPr lang="en-GB" sz="2000" b="1" dirty="0">
                <a:hlinkClick r:id="rId2"/>
              </a:rPr>
              <a:t>Input Stream:</a:t>
            </a:r>
            <a:r>
              <a:rPr lang="en-GB" sz="2000" dirty="0"/>
              <a:t> These streams are used to read data that must be taken as an input from a source array or file or any peripheral device. For </a:t>
            </a:r>
            <a:r>
              <a:rPr lang="en-GB" sz="2000" dirty="0" err="1"/>
              <a:t>eg.</a:t>
            </a:r>
            <a:r>
              <a:rPr lang="en-GB" sz="2000" dirty="0"/>
              <a:t>, </a:t>
            </a:r>
            <a:r>
              <a:rPr lang="en-GB" sz="2000" dirty="0" err="1"/>
              <a:t>FileInputStream</a:t>
            </a:r>
            <a:r>
              <a:rPr lang="en-GB" sz="2000" dirty="0"/>
              <a:t>, </a:t>
            </a:r>
            <a:r>
              <a:rPr lang="en-GB" sz="2000" dirty="0" err="1"/>
              <a:t>BufferedInputStream</a:t>
            </a:r>
            <a:r>
              <a:rPr lang="en-GB" sz="2000" dirty="0"/>
              <a:t>, </a:t>
            </a:r>
            <a:r>
              <a:rPr lang="en-GB" sz="2000" dirty="0" err="1"/>
              <a:t>ByteArrayInputStream</a:t>
            </a:r>
            <a:r>
              <a:rPr lang="en-GB" sz="2000" dirty="0"/>
              <a:t> etc.</a:t>
            </a:r>
          </a:p>
          <a:p>
            <a:pPr lvl="1"/>
            <a:endParaRPr lang="en-GB" sz="2000" dirty="0"/>
          </a:p>
          <a:p>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pic>
        <p:nvPicPr>
          <p:cNvPr id="1026" name="Picture 2">
            <a:extLst>
              <a:ext uri="{FF2B5EF4-FFF2-40B4-BE49-F238E27FC236}">
                <a16:creationId xmlns:a16="http://schemas.microsoft.com/office/drawing/2014/main" id="{C348D2C5-B950-F34B-A157-50EDAFB2C3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3105824"/>
            <a:ext cx="5479112" cy="3371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1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3" name="Content Placeholder 2"/>
          <p:cNvSpPr>
            <a:spLocks noGrp="1"/>
          </p:cNvSpPr>
          <p:nvPr>
            <p:ph idx="1"/>
          </p:nvPr>
        </p:nvSpPr>
        <p:spPr>
          <a:xfrm>
            <a:off x="228600" y="1295400"/>
            <a:ext cx="8763000" cy="4830763"/>
          </a:xfrm>
        </p:spPr>
        <p:txBody>
          <a:bodyPr>
            <a:noAutofit/>
          </a:bodyPr>
          <a:lstStyle/>
          <a:p>
            <a:pPr lvl="1"/>
            <a:r>
              <a:rPr lang="en-GB" sz="2000" b="1" dirty="0">
                <a:hlinkClick r:id="rId2"/>
              </a:rPr>
              <a:t>Output Stream:</a:t>
            </a:r>
            <a:r>
              <a:rPr lang="en-GB" sz="2000" dirty="0"/>
              <a:t> These streams are used to write data as outputs into an array or file or any output peripheral device. For </a:t>
            </a:r>
            <a:r>
              <a:rPr lang="en-GB" sz="2000" dirty="0" err="1"/>
              <a:t>eg.</a:t>
            </a:r>
            <a:r>
              <a:rPr lang="en-GB" sz="2000" dirty="0"/>
              <a:t>, </a:t>
            </a:r>
            <a:r>
              <a:rPr lang="en-GB" sz="2000" dirty="0" err="1"/>
              <a:t>FileOutputStream</a:t>
            </a:r>
            <a:r>
              <a:rPr lang="en-GB" sz="2000" dirty="0"/>
              <a:t>, </a:t>
            </a:r>
            <a:r>
              <a:rPr lang="en-GB" sz="2000" dirty="0" err="1"/>
              <a:t>BufferedOutputStream</a:t>
            </a:r>
            <a:r>
              <a:rPr lang="en-GB" sz="2000" dirty="0"/>
              <a:t>, </a:t>
            </a:r>
            <a:r>
              <a:rPr lang="en-GB" sz="2000" dirty="0" err="1"/>
              <a:t>ByteArrayOutputStream</a:t>
            </a:r>
            <a:r>
              <a:rPr lang="en-GB" sz="2000" dirty="0"/>
              <a:t> etc.</a:t>
            </a:r>
            <a:endParaRPr lang="en-US" sz="2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pic>
        <p:nvPicPr>
          <p:cNvPr id="3074" name="Picture 2">
            <a:extLst>
              <a:ext uri="{FF2B5EF4-FFF2-40B4-BE49-F238E27FC236}">
                <a16:creationId xmlns:a16="http://schemas.microsoft.com/office/drawing/2014/main" id="{23C1CEA8-F89D-9F44-9170-76F18DA581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9700" y="2262486"/>
            <a:ext cx="6653684" cy="4093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558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3" name="Content Placeholder 2"/>
          <p:cNvSpPr>
            <a:spLocks noGrp="1"/>
          </p:cNvSpPr>
          <p:nvPr>
            <p:ph idx="1"/>
          </p:nvPr>
        </p:nvSpPr>
        <p:spPr>
          <a:xfrm>
            <a:off x="228600" y="1295400"/>
            <a:ext cx="8763000" cy="4830763"/>
          </a:xfrm>
        </p:spPr>
        <p:txBody>
          <a:bodyPr>
            <a:noAutofit/>
          </a:bodyPr>
          <a:lstStyle/>
          <a:p>
            <a:r>
              <a:rPr lang="en-GB" sz="2400" b="1" dirty="0"/>
              <a:t>Depending on the types of file</a:t>
            </a:r>
            <a:r>
              <a:rPr lang="en-GB" sz="2400" dirty="0"/>
              <a:t>, Streams can be divided into two primary classes which can be further divided into other classes as can be seen through the diagram below followed by the explanations.</a:t>
            </a:r>
            <a:endParaRPr lang="en-US" sz="2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pic>
        <p:nvPicPr>
          <p:cNvPr id="5122" name="Picture 2">
            <a:extLst>
              <a:ext uri="{FF2B5EF4-FFF2-40B4-BE49-F238E27FC236}">
                <a16:creationId xmlns:a16="http://schemas.microsoft.com/office/drawing/2014/main" id="{85731EA8-72B6-5441-A07E-217C717F954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526"/>
          <a:stretch/>
        </p:blipFill>
        <p:spPr bwMode="auto">
          <a:xfrm>
            <a:off x="2597727" y="2514600"/>
            <a:ext cx="5811982" cy="3618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511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graphicFrame>
        <p:nvGraphicFramePr>
          <p:cNvPr id="7" name="Content Placeholder 6">
            <a:extLst>
              <a:ext uri="{FF2B5EF4-FFF2-40B4-BE49-F238E27FC236}">
                <a16:creationId xmlns:a16="http://schemas.microsoft.com/office/drawing/2014/main" id="{40E71B6C-E3BC-2744-9A41-95135477DBAC}"/>
              </a:ext>
            </a:extLst>
          </p:cNvPr>
          <p:cNvGraphicFramePr>
            <a:graphicFrameLocks noGrp="1"/>
          </p:cNvGraphicFramePr>
          <p:nvPr>
            <p:ph idx="1"/>
            <p:extLst>
              <p:ext uri="{D42A27DB-BD31-4B8C-83A1-F6EECF244321}">
                <p14:modId xmlns:p14="http://schemas.microsoft.com/office/powerpoint/2010/main" val="393549763"/>
              </p:ext>
            </p:extLst>
          </p:nvPr>
        </p:nvGraphicFramePr>
        <p:xfrm>
          <a:off x="657658" y="1295401"/>
          <a:ext cx="7904884" cy="4546747"/>
        </p:xfrm>
        <a:graphic>
          <a:graphicData uri="http://schemas.openxmlformats.org/drawingml/2006/table">
            <a:tbl>
              <a:tblPr/>
              <a:tblGrid>
                <a:gridCol w="2314142">
                  <a:extLst>
                    <a:ext uri="{9D8B030D-6E8A-4147-A177-3AD203B41FA5}">
                      <a16:colId xmlns:a16="http://schemas.microsoft.com/office/drawing/2014/main" val="2775377231"/>
                    </a:ext>
                  </a:extLst>
                </a:gridCol>
                <a:gridCol w="5590742">
                  <a:extLst>
                    <a:ext uri="{9D8B030D-6E8A-4147-A177-3AD203B41FA5}">
                      <a16:colId xmlns:a16="http://schemas.microsoft.com/office/drawing/2014/main" val="3633119300"/>
                    </a:ext>
                  </a:extLst>
                </a:gridCol>
              </a:tblGrid>
              <a:tr h="364052">
                <a:tc gridSpan="2">
                  <a:txBody>
                    <a:bodyPr/>
                    <a:lstStyle/>
                    <a:p>
                      <a:pPr algn="ctr"/>
                      <a:r>
                        <a:rPr lang="en-GB" sz="2400" b="1" dirty="0">
                          <a:solidFill>
                            <a:schemeClr val="bg1"/>
                          </a:solidFill>
                        </a:rPr>
                        <a:t>Byte Stream</a:t>
                      </a:r>
                    </a:p>
                  </a:txBody>
                  <a:tcPr marL="87832" marR="87832" marT="43916" marB="43916" anchor="ctr">
                    <a:lnL>
                      <a:noFill/>
                    </a:lnL>
                    <a:lnR>
                      <a:noFill/>
                    </a:lnR>
                    <a:lnT>
                      <a:noFill/>
                    </a:lnT>
                    <a:lnB>
                      <a:noFill/>
                    </a:lnB>
                    <a:solidFill>
                      <a:schemeClr val="tx1"/>
                    </a:solidFill>
                  </a:tcPr>
                </a:tc>
                <a:tc hMerge="1">
                  <a:txBody>
                    <a:bodyPr/>
                    <a:lstStyle/>
                    <a:p>
                      <a:endParaRPr lang="en-GB" sz="1700" dirty="0"/>
                    </a:p>
                  </a:txBody>
                  <a:tcPr marL="87832" marR="87832" marT="43916" marB="43916" anchor="ctr">
                    <a:lnL>
                      <a:noFill/>
                    </a:lnL>
                    <a:lnR>
                      <a:noFill/>
                    </a:lnR>
                    <a:lnT>
                      <a:noFill/>
                    </a:lnT>
                    <a:lnB>
                      <a:noFill/>
                    </a:lnB>
                  </a:tcPr>
                </a:tc>
                <a:extLst>
                  <a:ext uri="{0D108BD9-81ED-4DB2-BD59-A6C34878D82A}">
                    <a16:rowId xmlns:a16="http://schemas.microsoft.com/office/drawing/2014/main" val="4250538104"/>
                  </a:ext>
                </a:extLst>
              </a:tr>
              <a:tr h="278431">
                <a:tc>
                  <a:txBody>
                    <a:bodyPr/>
                    <a:lstStyle/>
                    <a:p>
                      <a:r>
                        <a:rPr lang="en-GB" sz="1700" b="1" dirty="0"/>
                        <a:t>Stream class</a:t>
                      </a:r>
                    </a:p>
                  </a:txBody>
                  <a:tcPr marL="87832" marR="87832" marT="43916" marB="43916" anchor="ctr">
                    <a:lnL>
                      <a:noFill/>
                    </a:lnL>
                    <a:lnR>
                      <a:noFill/>
                    </a:lnR>
                    <a:lnT>
                      <a:noFill/>
                    </a:lnT>
                    <a:lnB>
                      <a:noFill/>
                    </a:lnB>
                  </a:tcPr>
                </a:tc>
                <a:tc>
                  <a:txBody>
                    <a:bodyPr/>
                    <a:lstStyle/>
                    <a:p>
                      <a:r>
                        <a:rPr lang="en-GB" sz="1700" b="1" dirty="0"/>
                        <a:t>Description</a:t>
                      </a:r>
                    </a:p>
                  </a:txBody>
                  <a:tcPr marL="87832" marR="87832" marT="43916" marB="43916" anchor="ctr">
                    <a:lnL>
                      <a:noFill/>
                    </a:lnL>
                    <a:lnR>
                      <a:noFill/>
                    </a:lnR>
                    <a:lnT>
                      <a:noFill/>
                    </a:lnT>
                    <a:lnB>
                      <a:noFill/>
                    </a:lnB>
                  </a:tcPr>
                </a:tc>
                <a:extLst>
                  <a:ext uri="{0D108BD9-81ED-4DB2-BD59-A6C34878D82A}">
                    <a16:rowId xmlns:a16="http://schemas.microsoft.com/office/drawing/2014/main" val="2403303176"/>
                  </a:ext>
                </a:extLst>
              </a:tr>
              <a:tr h="278431">
                <a:tc>
                  <a:txBody>
                    <a:bodyPr/>
                    <a:lstStyle/>
                    <a:p>
                      <a:r>
                        <a:rPr lang="en-GB" sz="1700" dirty="0">
                          <a:hlinkClick r:id="rId2"/>
                        </a:rPr>
                        <a:t>BufferedInputStream</a:t>
                      </a:r>
                      <a:endParaRPr lang="en-GB" sz="1700" dirty="0"/>
                    </a:p>
                  </a:txBody>
                  <a:tcPr marL="87832" marR="87832" marT="43916" marB="43916" anchor="ctr">
                    <a:lnL>
                      <a:noFill/>
                    </a:lnL>
                    <a:lnR>
                      <a:noFill/>
                    </a:lnR>
                    <a:lnT>
                      <a:noFill/>
                    </a:lnT>
                    <a:lnB>
                      <a:noFill/>
                    </a:lnB>
                  </a:tcPr>
                </a:tc>
                <a:tc>
                  <a:txBody>
                    <a:bodyPr/>
                    <a:lstStyle/>
                    <a:p>
                      <a:r>
                        <a:rPr lang="en-GB" sz="1700"/>
                        <a:t>It is used for Buffered Input Stream.</a:t>
                      </a:r>
                    </a:p>
                  </a:txBody>
                  <a:tcPr marL="87832" marR="87832" marT="43916" marB="43916" anchor="ctr">
                    <a:lnL>
                      <a:noFill/>
                    </a:lnL>
                    <a:lnR>
                      <a:noFill/>
                    </a:lnR>
                    <a:lnT>
                      <a:noFill/>
                    </a:lnT>
                    <a:lnB>
                      <a:noFill/>
                    </a:lnB>
                  </a:tcPr>
                </a:tc>
                <a:extLst>
                  <a:ext uri="{0D108BD9-81ED-4DB2-BD59-A6C34878D82A}">
                    <a16:rowId xmlns:a16="http://schemas.microsoft.com/office/drawing/2014/main" val="4079387807"/>
                  </a:ext>
                </a:extLst>
              </a:tr>
              <a:tr h="471719">
                <a:tc>
                  <a:txBody>
                    <a:bodyPr/>
                    <a:lstStyle/>
                    <a:p>
                      <a:r>
                        <a:rPr lang="en-GB" sz="1700" dirty="0">
                          <a:hlinkClick r:id="rId3"/>
                        </a:rPr>
                        <a:t>DataInputStream</a:t>
                      </a:r>
                      <a:endParaRPr lang="en-GB" sz="1700" dirty="0"/>
                    </a:p>
                  </a:txBody>
                  <a:tcPr marL="87832" marR="87832" marT="43916" marB="43916" anchor="ctr">
                    <a:lnL>
                      <a:noFill/>
                    </a:lnL>
                    <a:lnR>
                      <a:noFill/>
                    </a:lnR>
                    <a:lnT>
                      <a:noFill/>
                    </a:lnT>
                    <a:lnB>
                      <a:noFill/>
                    </a:lnB>
                  </a:tcPr>
                </a:tc>
                <a:tc>
                  <a:txBody>
                    <a:bodyPr/>
                    <a:lstStyle/>
                    <a:p>
                      <a:r>
                        <a:rPr lang="en-GB" sz="1700" dirty="0"/>
                        <a:t>It contains method for reading java standard datatypes.</a:t>
                      </a:r>
                    </a:p>
                  </a:txBody>
                  <a:tcPr marL="87832" marR="87832" marT="43916" marB="43916" anchor="ctr">
                    <a:lnL>
                      <a:noFill/>
                    </a:lnL>
                    <a:lnR>
                      <a:noFill/>
                    </a:lnR>
                    <a:lnT>
                      <a:noFill/>
                    </a:lnT>
                    <a:lnB>
                      <a:noFill/>
                    </a:lnB>
                  </a:tcPr>
                </a:tc>
                <a:extLst>
                  <a:ext uri="{0D108BD9-81ED-4DB2-BD59-A6C34878D82A}">
                    <a16:rowId xmlns:a16="http://schemas.microsoft.com/office/drawing/2014/main" val="3622358900"/>
                  </a:ext>
                </a:extLst>
              </a:tr>
              <a:tr h="278431">
                <a:tc>
                  <a:txBody>
                    <a:bodyPr/>
                    <a:lstStyle/>
                    <a:p>
                      <a:r>
                        <a:rPr lang="en-GB" sz="1700">
                          <a:hlinkClick r:id="rId4"/>
                        </a:rPr>
                        <a:t>FileInputStream</a:t>
                      </a:r>
                      <a:endParaRPr lang="en-GB" sz="1700"/>
                    </a:p>
                  </a:txBody>
                  <a:tcPr marL="87832" marR="87832" marT="43916" marB="43916" anchor="ctr">
                    <a:lnL>
                      <a:noFill/>
                    </a:lnL>
                    <a:lnR>
                      <a:noFill/>
                    </a:lnR>
                    <a:lnT>
                      <a:noFill/>
                    </a:lnT>
                    <a:lnB>
                      <a:noFill/>
                    </a:lnB>
                  </a:tcPr>
                </a:tc>
                <a:tc>
                  <a:txBody>
                    <a:bodyPr/>
                    <a:lstStyle/>
                    <a:p>
                      <a:r>
                        <a:rPr lang="en-GB" sz="1700"/>
                        <a:t>This is used to reads from a file</a:t>
                      </a:r>
                    </a:p>
                  </a:txBody>
                  <a:tcPr marL="87832" marR="87832" marT="43916" marB="43916" anchor="ctr">
                    <a:lnL>
                      <a:noFill/>
                    </a:lnL>
                    <a:lnR>
                      <a:noFill/>
                    </a:lnR>
                    <a:lnT>
                      <a:noFill/>
                    </a:lnT>
                    <a:lnB>
                      <a:noFill/>
                    </a:lnB>
                  </a:tcPr>
                </a:tc>
                <a:extLst>
                  <a:ext uri="{0D108BD9-81ED-4DB2-BD59-A6C34878D82A}">
                    <a16:rowId xmlns:a16="http://schemas.microsoft.com/office/drawing/2014/main" val="888407294"/>
                  </a:ext>
                </a:extLst>
              </a:tr>
              <a:tr h="471719">
                <a:tc>
                  <a:txBody>
                    <a:bodyPr/>
                    <a:lstStyle/>
                    <a:p>
                      <a:r>
                        <a:rPr lang="en-GB" sz="1700" dirty="0">
                          <a:hlinkClick r:id="rId5"/>
                        </a:rPr>
                        <a:t>InputStream</a:t>
                      </a:r>
                      <a:endParaRPr lang="en-GB" sz="1700" dirty="0"/>
                    </a:p>
                  </a:txBody>
                  <a:tcPr marL="87832" marR="87832" marT="43916" marB="43916" anchor="ctr">
                    <a:lnL>
                      <a:noFill/>
                    </a:lnL>
                    <a:lnR>
                      <a:noFill/>
                    </a:lnR>
                    <a:lnT>
                      <a:noFill/>
                    </a:lnT>
                    <a:lnB>
                      <a:noFill/>
                    </a:lnB>
                  </a:tcPr>
                </a:tc>
                <a:tc>
                  <a:txBody>
                    <a:bodyPr/>
                    <a:lstStyle/>
                    <a:p>
                      <a:r>
                        <a:rPr lang="en-GB" sz="1700" dirty="0"/>
                        <a:t>This is an abstract class that describes stream input.</a:t>
                      </a:r>
                    </a:p>
                  </a:txBody>
                  <a:tcPr marL="87832" marR="87832" marT="43916" marB="43916" anchor="ctr">
                    <a:lnL>
                      <a:noFill/>
                    </a:lnL>
                    <a:lnR>
                      <a:noFill/>
                    </a:lnR>
                    <a:lnT>
                      <a:noFill/>
                    </a:lnT>
                    <a:lnB>
                      <a:noFill/>
                    </a:lnB>
                  </a:tcPr>
                </a:tc>
                <a:extLst>
                  <a:ext uri="{0D108BD9-81ED-4DB2-BD59-A6C34878D82A}">
                    <a16:rowId xmlns:a16="http://schemas.microsoft.com/office/drawing/2014/main" val="2302133547"/>
                  </a:ext>
                </a:extLst>
              </a:tr>
              <a:tr h="471719">
                <a:tc>
                  <a:txBody>
                    <a:bodyPr/>
                    <a:lstStyle/>
                    <a:p>
                      <a:r>
                        <a:rPr lang="en-GB" sz="1700" dirty="0">
                          <a:hlinkClick r:id="rId6"/>
                        </a:rPr>
                        <a:t>PrintStream</a:t>
                      </a:r>
                      <a:endParaRPr lang="en-GB" sz="1700" dirty="0"/>
                    </a:p>
                  </a:txBody>
                  <a:tcPr marL="87832" marR="87832" marT="43916" marB="43916" anchor="ctr">
                    <a:lnL>
                      <a:noFill/>
                    </a:lnL>
                    <a:lnR>
                      <a:noFill/>
                    </a:lnR>
                    <a:lnT>
                      <a:noFill/>
                    </a:lnT>
                    <a:lnB>
                      <a:noFill/>
                    </a:lnB>
                  </a:tcPr>
                </a:tc>
                <a:tc>
                  <a:txBody>
                    <a:bodyPr/>
                    <a:lstStyle/>
                    <a:p>
                      <a:r>
                        <a:rPr lang="en-GB" sz="1700" dirty="0"/>
                        <a:t>This contains the most used print() and </a:t>
                      </a:r>
                      <a:r>
                        <a:rPr lang="en-GB" sz="1700" dirty="0" err="1"/>
                        <a:t>println</a:t>
                      </a:r>
                      <a:r>
                        <a:rPr lang="en-GB" sz="1700" dirty="0"/>
                        <a:t>() method</a:t>
                      </a:r>
                    </a:p>
                  </a:txBody>
                  <a:tcPr marL="87832" marR="87832" marT="43916" marB="43916" anchor="ctr">
                    <a:lnL>
                      <a:noFill/>
                    </a:lnL>
                    <a:lnR>
                      <a:noFill/>
                    </a:lnR>
                    <a:lnT>
                      <a:noFill/>
                    </a:lnT>
                    <a:lnB>
                      <a:noFill/>
                    </a:lnB>
                  </a:tcPr>
                </a:tc>
                <a:extLst>
                  <a:ext uri="{0D108BD9-81ED-4DB2-BD59-A6C34878D82A}">
                    <a16:rowId xmlns:a16="http://schemas.microsoft.com/office/drawing/2014/main" val="2518436433"/>
                  </a:ext>
                </a:extLst>
              </a:tr>
              <a:tr h="278431">
                <a:tc>
                  <a:txBody>
                    <a:bodyPr/>
                    <a:lstStyle/>
                    <a:p>
                      <a:r>
                        <a:rPr lang="en-GB" sz="1700">
                          <a:hlinkClick r:id="rId7"/>
                        </a:rPr>
                        <a:t>BufferedOutputStream</a:t>
                      </a:r>
                      <a:endParaRPr lang="en-GB" sz="1700"/>
                    </a:p>
                  </a:txBody>
                  <a:tcPr marL="87832" marR="87832" marT="43916" marB="43916" anchor="ctr">
                    <a:lnL>
                      <a:noFill/>
                    </a:lnL>
                    <a:lnR>
                      <a:noFill/>
                    </a:lnR>
                    <a:lnT>
                      <a:noFill/>
                    </a:lnT>
                    <a:lnB>
                      <a:noFill/>
                    </a:lnB>
                  </a:tcPr>
                </a:tc>
                <a:tc>
                  <a:txBody>
                    <a:bodyPr/>
                    <a:lstStyle/>
                    <a:p>
                      <a:r>
                        <a:rPr lang="en-GB" sz="1700" dirty="0"/>
                        <a:t>This is used for Buffered Output Stream.</a:t>
                      </a:r>
                    </a:p>
                  </a:txBody>
                  <a:tcPr marL="87832" marR="87832" marT="43916" marB="43916" anchor="ctr">
                    <a:lnL>
                      <a:noFill/>
                    </a:lnL>
                    <a:lnR>
                      <a:noFill/>
                    </a:lnR>
                    <a:lnT>
                      <a:noFill/>
                    </a:lnT>
                    <a:lnB>
                      <a:noFill/>
                    </a:lnB>
                  </a:tcPr>
                </a:tc>
                <a:extLst>
                  <a:ext uri="{0D108BD9-81ED-4DB2-BD59-A6C34878D82A}">
                    <a16:rowId xmlns:a16="http://schemas.microsoft.com/office/drawing/2014/main" val="3916002716"/>
                  </a:ext>
                </a:extLst>
              </a:tr>
              <a:tr h="471719">
                <a:tc>
                  <a:txBody>
                    <a:bodyPr/>
                    <a:lstStyle/>
                    <a:p>
                      <a:r>
                        <a:rPr lang="en-GB" sz="1700">
                          <a:hlinkClick r:id="rId8"/>
                        </a:rPr>
                        <a:t>DataOutputStream</a:t>
                      </a:r>
                      <a:endParaRPr lang="en-GB" sz="1700"/>
                    </a:p>
                  </a:txBody>
                  <a:tcPr marL="87832" marR="87832" marT="43916" marB="43916" anchor="ctr">
                    <a:lnL>
                      <a:noFill/>
                    </a:lnL>
                    <a:lnR>
                      <a:noFill/>
                    </a:lnR>
                    <a:lnT>
                      <a:noFill/>
                    </a:lnT>
                    <a:lnB>
                      <a:noFill/>
                    </a:lnB>
                  </a:tcPr>
                </a:tc>
                <a:tc>
                  <a:txBody>
                    <a:bodyPr/>
                    <a:lstStyle/>
                    <a:p>
                      <a:r>
                        <a:rPr lang="en-GB" sz="1700" dirty="0"/>
                        <a:t>This contains method for writing java standard data types.</a:t>
                      </a:r>
                    </a:p>
                  </a:txBody>
                  <a:tcPr marL="87832" marR="87832" marT="43916" marB="43916" anchor="ctr">
                    <a:lnL>
                      <a:noFill/>
                    </a:lnL>
                    <a:lnR>
                      <a:noFill/>
                    </a:lnR>
                    <a:lnT>
                      <a:noFill/>
                    </a:lnT>
                    <a:lnB>
                      <a:noFill/>
                    </a:lnB>
                  </a:tcPr>
                </a:tc>
                <a:extLst>
                  <a:ext uri="{0D108BD9-81ED-4DB2-BD59-A6C34878D82A}">
                    <a16:rowId xmlns:a16="http://schemas.microsoft.com/office/drawing/2014/main" val="831180414"/>
                  </a:ext>
                </a:extLst>
              </a:tr>
              <a:tr h="278431">
                <a:tc>
                  <a:txBody>
                    <a:bodyPr/>
                    <a:lstStyle/>
                    <a:p>
                      <a:r>
                        <a:rPr lang="en-GB" sz="1700">
                          <a:hlinkClick r:id="rId9"/>
                        </a:rPr>
                        <a:t>FileOutputStream</a:t>
                      </a:r>
                      <a:endParaRPr lang="en-GB" sz="1700"/>
                    </a:p>
                  </a:txBody>
                  <a:tcPr marL="87832" marR="87832" marT="43916" marB="43916" anchor="ctr">
                    <a:lnL>
                      <a:noFill/>
                    </a:lnL>
                    <a:lnR>
                      <a:noFill/>
                    </a:lnR>
                    <a:lnT>
                      <a:noFill/>
                    </a:lnT>
                    <a:lnB>
                      <a:noFill/>
                    </a:lnB>
                  </a:tcPr>
                </a:tc>
                <a:tc>
                  <a:txBody>
                    <a:bodyPr/>
                    <a:lstStyle/>
                    <a:p>
                      <a:r>
                        <a:rPr lang="en-GB" sz="1700" dirty="0"/>
                        <a:t>This is used to write to a file.</a:t>
                      </a:r>
                    </a:p>
                  </a:txBody>
                  <a:tcPr marL="87832" marR="87832" marT="43916" marB="43916" anchor="ctr">
                    <a:lnL>
                      <a:noFill/>
                    </a:lnL>
                    <a:lnR>
                      <a:noFill/>
                    </a:lnR>
                    <a:lnT>
                      <a:noFill/>
                    </a:lnT>
                    <a:lnB>
                      <a:noFill/>
                    </a:lnB>
                  </a:tcPr>
                </a:tc>
                <a:extLst>
                  <a:ext uri="{0D108BD9-81ED-4DB2-BD59-A6C34878D82A}">
                    <a16:rowId xmlns:a16="http://schemas.microsoft.com/office/drawing/2014/main" val="3222722746"/>
                  </a:ext>
                </a:extLst>
              </a:tr>
              <a:tr h="471719">
                <a:tc>
                  <a:txBody>
                    <a:bodyPr/>
                    <a:lstStyle/>
                    <a:p>
                      <a:r>
                        <a:rPr lang="en-GB" sz="1700">
                          <a:hlinkClick r:id="rId10"/>
                        </a:rPr>
                        <a:t>OutputStream</a:t>
                      </a:r>
                      <a:endParaRPr lang="en-GB" sz="1700"/>
                    </a:p>
                  </a:txBody>
                  <a:tcPr marL="87832" marR="87832" marT="43916" marB="43916" anchor="ctr">
                    <a:lnL>
                      <a:noFill/>
                    </a:lnL>
                    <a:lnR>
                      <a:noFill/>
                    </a:lnR>
                    <a:lnT>
                      <a:noFill/>
                    </a:lnT>
                    <a:lnB>
                      <a:noFill/>
                    </a:lnB>
                  </a:tcPr>
                </a:tc>
                <a:tc>
                  <a:txBody>
                    <a:bodyPr/>
                    <a:lstStyle/>
                    <a:p>
                      <a:r>
                        <a:rPr lang="en-GB" sz="1700" dirty="0"/>
                        <a:t>This is an abstract class that describe stream output.</a:t>
                      </a:r>
                    </a:p>
                  </a:txBody>
                  <a:tcPr marL="87832" marR="87832" marT="43916" marB="43916" anchor="ctr">
                    <a:lnL>
                      <a:noFill/>
                    </a:lnL>
                    <a:lnR>
                      <a:noFill/>
                    </a:lnR>
                    <a:lnT>
                      <a:noFill/>
                    </a:lnT>
                    <a:lnB>
                      <a:noFill/>
                    </a:lnB>
                  </a:tcPr>
                </a:tc>
                <a:extLst>
                  <a:ext uri="{0D108BD9-81ED-4DB2-BD59-A6C34878D82A}">
                    <a16:rowId xmlns:a16="http://schemas.microsoft.com/office/drawing/2014/main" val="1952897334"/>
                  </a:ext>
                </a:extLst>
              </a:tr>
            </a:tbl>
          </a:graphicData>
        </a:graphic>
      </p:graphicFrame>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762639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
        <p:nvSpPr>
          <p:cNvPr id="6" name="Content Placeholder 5">
            <a:extLst>
              <a:ext uri="{FF2B5EF4-FFF2-40B4-BE49-F238E27FC236}">
                <a16:creationId xmlns:a16="http://schemas.microsoft.com/office/drawing/2014/main" id="{DBF056C8-7669-4647-AE48-C9E38DFC8A1C}"/>
              </a:ext>
            </a:extLst>
          </p:cNvPr>
          <p:cNvSpPr>
            <a:spLocks noGrp="1"/>
          </p:cNvSpPr>
          <p:nvPr>
            <p:ph idx="1"/>
          </p:nvPr>
        </p:nvSpPr>
        <p:spPr>
          <a:xfrm>
            <a:off x="457200" y="1219200"/>
            <a:ext cx="8229600" cy="5137150"/>
          </a:xfrm>
        </p:spPr>
        <p:txBody>
          <a:bodyPr>
            <a:noAutofit/>
          </a:bodyPr>
          <a:lstStyle/>
          <a:p>
            <a:pPr marL="0" indent="0">
              <a:buNone/>
            </a:pPr>
            <a:r>
              <a:rPr lang="en-GB" sz="1200" dirty="0">
                <a:solidFill>
                  <a:schemeClr val="bg1"/>
                </a:solidFill>
                <a:highlight>
                  <a:srgbClr val="000000"/>
                </a:highlight>
              </a:rPr>
              <a:t>// Java Program illustrating the Byte Stream to copy contents of one file to another file.</a:t>
            </a:r>
          </a:p>
          <a:p>
            <a:pPr marL="0" indent="0">
              <a:buNone/>
            </a:pPr>
            <a:r>
              <a:rPr lang="en-GB" sz="1200" dirty="0"/>
              <a:t>import </a:t>
            </a:r>
            <a:r>
              <a:rPr lang="en-GB" sz="1200" dirty="0" err="1"/>
              <a:t>java.io</a:t>
            </a:r>
            <a:r>
              <a:rPr lang="en-GB" sz="1200" dirty="0"/>
              <a:t>.*;</a:t>
            </a:r>
          </a:p>
          <a:p>
            <a:pPr marL="0" indent="0">
              <a:buNone/>
            </a:pPr>
            <a:r>
              <a:rPr lang="en-GB" sz="1200" dirty="0"/>
              <a:t>public class </a:t>
            </a:r>
            <a:r>
              <a:rPr lang="en-GB" sz="1200" dirty="0" err="1"/>
              <a:t>BStream</a:t>
            </a:r>
            <a:r>
              <a:rPr lang="en-GB" sz="1200" dirty="0"/>
              <a:t> {</a:t>
            </a:r>
          </a:p>
          <a:p>
            <a:pPr marL="0" indent="0">
              <a:buNone/>
            </a:pPr>
            <a:r>
              <a:rPr lang="en-GB" sz="1200" dirty="0"/>
              <a:t>	public static void main(String[] </a:t>
            </a:r>
            <a:r>
              <a:rPr lang="en-GB" sz="1200" dirty="0" err="1"/>
              <a:t>args</a:t>
            </a:r>
            <a:r>
              <a:rPr lang="en-GB" sz="1200" dirty="0"/>
              <a:t>) throws </a:t>
            </a:r>
            <a:r>
              <a:rPr lang="en-GB" sz="1200" dirty="0" err="1"/>
              <a:t>IOException</a:t>
            </a:r>
            <a:endParaRPr lang="en-GB" sz="1200" dirty="0"/>
          </a:p>
          <a:p>
            <a:pPr marL="0" indent="0">
              <a:buNone/>
            </a:pPr>
            <a:r>
              <a:rPr lang="en-GB" sz="1200" dirty="0"/>
              <a:t>	{</a:t>
            </a:r>
          </a:p>
          <a:p>
            <a:pPr marL="0" indent="0">
              <a:buNone/>
            </a:pPr>
            <a:r>
              <a:rPr lang="en-GB" sz="1200" dirty="0"/>
              <a:t>		</a:t>
            </a:r>
            <a:r>
              <a:rPr lang="en-GB" sz="1200" dirty="0" err="1"/>
              <a:t>FileInputStream</a:t>
            </a:r>
            <a:r>
              <a:rPr lang="en-GB" sz="1200" dirty="0"/>
              <a:t> </a:t>
            </a:r>
            <a:r>
              <a:rPr lang="en-GB" sz="1200" dirty="0" err="1"/>
              <a:t>sourceStream</a:t>
            </a:r>
            <a:r>
              <a:rPr lang="en-GB" sz="1200" dirty="0"/>
              <a:t> = null;</a:t>
            </a:r>
          </a:p>
          <a:p>
            <a:pPr marL="0" indent="0">
              <a:buNone/>
            </a:pPr>
            <a:r>
              <a:rPr lang="en-GB" sz="1200" dirty="0"/>
              <a:t>		</a:t>
            </a:r>
            <a:r>
              <a:rPr lang="en-GB" sz="1200" dirty="0" err="1"/>
              <a:t>FileOutputStream</a:t>
            </a:r>
            <a:r>
              <a:rPr lang="en-GB" sz="1200" dirty="0"/>
              <a:t> </a:t>
            </a:r>
            <a:r>
              <a:rPr lang="en-GB" sz="1200" dirty="0" err="1"/>
              <a:t>targetStream</a:t>
            </a:r>
            <a:r>
              <a:rPr lang="en-GB" sz="1200" dirty="0"/>
              <a:t> = null;</a:t>
            </a:r>
          </a:p>
          <a:p>
            <a:pPr marL="0" indent="0">
              <a:buNone/>
            </a:pPr>
            <a:r>
              <a:rPr lang="en-GB" sz="1200" dirty="0"/>
              <a:t>		try {</a:t>
            </a:r>
          </a:p>
          <a:p>
            <a:pPr marL="0" indent="0">
              <a:buNone/>
            </a:pPr>
            <a:r>
              <a:rPr lang="en-GB" sz="1200" dirty="0"/>
              <a:t>			</a:t>
            </a:r>
            <a:r>
              <a:rPr lang="en-GB" sz="1200" dirty="0" err="1"/>
              <a:t>sourceStream</a:t>
            </a:r>
            <a:r>
              <a:rPr lang="en-GB" sz="1200" dirty="0"/>
              <a:t> = new </a:t>
            </a:r>
            <a:r>
              <a:rPr lang="en-GB" sz="1200" dirty="0" err="1"/>
              <a:t>FileInputStream</a:t>
            </a:r>
            <a:r>
              <a:rPr lang="en-GB" sz="1200" dirty="0"/>
              <a:t>("</a:t>
            </a:r>
            <a:r>
              <a:rPr lang="en-GB" sz="1200" dirty="0" err="1"/>
              <a:t>sorcefile.txt</a:t>
            </a:r>
            <a:r>
              <a:rPr lang="en-GB" sz="1200" dirty="0"/>
              <a:t>");</a:t>
            </a:r>
          </a:p>
          <a:p>
            <a:pPr marL="0" indent="0">
              <a:buNone/>
            </a:pPr>
            <a:r>
              <a:rPr lang="en-GB" sz="1200" dirty="0"/>
              <a:t>			</a:t>
            </a:r>
            <a:r>
              <a:rPr lang="en-GB" sz="1200" dirty="0" err="1"/>
              <a:t>targetStream</a:t>
            </a:r>
            <a:r>
              <a:rPr lang="en-GB" sz="1200" dirty="0"/>
              <a:t>  = new </a:t>
            </a:r>
            <a:r>
              <a:rPr lang="en-GB" sz="1200" dirty="0" err="1"/>
              <a:t>FileOutputStream</a:t>
            </a:r>
            <a:r>
              <a:rPr lang="en-GB" sz="1200" dirty="0"/>
              <a:t>("</a:t>
            </a:r>
            <a:r>
              <a:rPr lang="en-GB" sz="1200" dirty="0" err="1"/>
              <a:t>targetfile.txt</a:t>
            </a:r>
            <a:r>
              <a:rPr lang="en-GB" sz="1200" dirty="0"/>
              <a:t>");</a:t>
            </a:r>
          </a:p>
          <a:p>
            <a:pPr marL="0" indent="0">
              <a:buNone/>
            </a:pPr>
            <a:r>
              <a:rPr lang="en-GB" sz="1200" dirty="0"/>
              <a:t>			// Reading source file and writing content to target file byte by byte</a:t>
            </a:r>
          </a:p>
          <a:p>
            <a:pPr marL="0" indent="0">
              <a:buNone/>
            </a:pPr>
            <a:r>
              <a:rPr lang="en-GB" sz="1200" dirty="0"/>
              <a:t>			int temp;</a:t>
            </a:r>
          </a:p>
          <a:p>
            <a:pPr marL="0" indent="0">
              <a:buNone/>
            </a:pPr>
            <a:r>
              <a:rPr lang="en-GB" sz="1200" dirty="0"/>
              <a:t>			while ((temp = </a:t>
            </a:r>
            <a:r>
              <a:rPr lang="en-GB" sz="1200" dirty="0" err="1"/>
              <a:t>sourceStream.read</a:t>
            </a:r>
            <a:r>
              <a:rPr lang="en-GB" sz="1200" dirty="0"/>
              <a:t>())!= -1)</a:t>
            </a:r>
          </a:p>
          <a:p>
            <a:pPr marL="0" indent="0">
              <a:buNone/>
            </a:pPr>
            <a:r>
              <a:rPr lang="en-GB" sz="1200" dirty="0"/>
              <a:t>				</a:t>
            </a:r>
            <a:r>
              <a:rPr lang="en-GB" sz="1200" dirty="0" err="1"/>
              <a:t>targetStream.write</a:t>
            </a:r>
            <a:r>
              <a:rPr lang="en-GB" sz="1200" dirty="0"/>
              <a:t>((byte)temp);</a:t>
            </a:r>
          </a:p>
          <a:p>
            <a:pPr marL="0" indent="0">
              <a:buNone/>
            </a:pPr>
            <a:r>
              <a:rPr lang="en-GB" sz="1200" dirty="0"/>
              <a:t>		}</a:t>
            </a:r>
          </a:p>
          <a:p>
            <a:pPr marL="0" indent="0">
              <a:buNone/>
            </a:pPr>
            <a:r>
              <a:rPr lang="en-GB" sz="1200" dirty="0"/>
              <a:t>		finally {</a:t>
            </a:r>
          </a:p>
          <a:p>
            <a:pPr marL="0" indent="0">
              <a:buNone/>
            </a:pPr>
            <a:r>
              <a:rPr lang="en-GB" sz="1200" dirty="0"/>
              <a:t>			if (</a:t>
            </a:r>
            <a:r>
              <a:rPr lang="en-GB" sz="1200" dirty="0" err="1"/>
              <a:t>sourceStream</a:t>
            </a:r>
            <a:r>
              <a:rPr lang="en-GB" sz="1200" dirty="0"/>
              <a:t> != null)</a:t>
            </a:r>
          </a:p>
          <a:p>
            <a:pPr marL="0" indent="0">
              <a:buNone/>
            </a:pPr>
            <a:r>
              <a:rPr lang="en-GB" sz="1200" dirty="0"/>
              <a:t>				</a:t>
            </a:r>
            <a:r>
              <a:rPr lang="en-GB" sz="1200" dirty="0" err="1"/>
              <a:t>sourceStream.close</a:t>
            </a:r>
            <a:r>
              <a:rPr lang="en-GB" sz="1200" dirty="0"/>
              <a:t>();</a:t>
            </a:r>
          </a:p>
          <a:p>
            <a:pPr marL="0" indent="0">
              <a:buNone/>
            </a:pPr>
            <a:r>
              <a:rPr lang="en-GB" sz="1200" dirty="0"/>
              <a:t>			if (</a:t>
            </a:r>
            <a:r>
              <a:rPr lang="en-GB" sz="1200" dirty="0" err="1"/>
              <a:t>targetStream</a:t>
            </a:r>
            <a:r>
              <a:rPr lang="en-GB" sz="1200" dirty="0"/>
              <a:t> != null)</a:t>
            </a:r>
          </a:p>
          <a:p>
            <a:pPr marL="0" indent="0">
              <a:buNone/>
            </a:pPr>
            <a:r>
              <a:rPr lang="en-GB" sz="1200" dirty="0"/>
              <a:t>				</a:t>
            </a:r>
            <a:r>
              <a:rPr lang="en-GB" sz="1200" dirty="0" err="1"/>
              <a:t>targetStream.close</a:t>
            </a:r>
            <a:r>
              <a:rPr lang="en-GB" sz="1200" dirty="0"/>
              <a:t>();</a:t>
            </a:r>
          </a:p>
          <a:p>
            <a:pPr marL="0" indent="0">
              <a:buNone/>
            </a:pPr>
            <a:r>
              <a:rPr lang="en-GB" sz="1200" dirty="0"/>
              <a:t>		}</a:t>
            </a:r>
          </a:p>
          <a:p>
            <a:pPr marL="0" indent="0">
              <a:buNone/>
            </a:pPr>
            <a:r>
              <a:rPr lang="en-GB" sz="1200" dirty="0"/>
              <a:t>	}</a:t>
            </a:r>
          </a:p>
          <a:p>
            <a:pPr marL="0" indent="0">
              <a:buNone/>
            </a:pPr>
            <a:r>
              <a:rPr lang="en-GB" sz="1200" dirty="0"/>
              <a:t>}</a:t>
            </a:r>
          </a:p>
          <a:p>
            <a:pPr marL="0" indent="0">
              <a:buNone/>
            </a:pPr>
            <a:endParaRPr lang="en-PK" sz="1200" dirty="0"/>
          </a:p>
        </p:txBody>
      </p:sp>
    </p:spTree>
    <p:extLst>
      <p:ext uri="{BB962C8B-B14F-4D97-AF65-F5344CB8AC3E}">
        <p14:creationId xmlns:p14="http://schemas.microsoft.com/office/powerpoint/2010/main" val="511459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Java I/O</a:t>
            </a:r>
          </a:p>
        </p:txBody>
      </p:sp>
      <p:sp>
        <p:nvSpPr>
          <p:cNvPr id="4" name="Date Placeholder 3"/>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6" name="Content Placeholder 5">
            <a:extLst>
              <a:ext uri="{FF2B5EF4-FFF2-40B4-BE49-F238E27FC236}">
                <a16:creationId xmlns:a16="http://schemas.microsoft.com/office/drawing/2014/main" id="{DBF056C8-7669-4647-AE48-C9E38DFC8A1C}"/>
              </a:ext>
            </a:extLst>
          </p:cNvPr>
          <p:cNvSpPr>
            <a:spLocks noGrp="1"/>
          </p:cNvSpPr>
          <p:nvPr>
            <p:ph idx="1"/>
          </p:nvPr>
        </p:nvSpPr>
        <p:spPr>
          <a:xfrm>
            <a:off x="457200" y="1219200"/>
            <a:ext cx="8229600" cy="5137150"/>
          </a:xfrm>
        </p:spPr>
        <p:txBody>
          <a:bodyPr>
            <a:noAutofit/>
          </a:bodyPr>
          <a:lstStyle/>
          <a:p>
            <a:r>
              <a:rPr lang="en-GB" sz="2400" b="1" dirty="0" err="1">
                <a:latin typeface="Calibri" panose="020F0502020204030204" pitchFamily="34" charset="0"/>
                <a:cs typeface="Calibri" panose="020F0502020204030204" pitchFamily="34" charset="0"/>
              </a:rPr>
              <a:t>CharacterStream</a:t>
            </a:r>
            <a:r>
              <a:rPr lang="en-GB" sz="2400" b="1" dirty="0">
                <a:latin typeface="Calibri" panose="020F0502020204030204" pitchFamily="34" charset="0"/>
                <a:cs typeface="Calibri" panose="020F0502020204030204" pitchFamily="34" charset="0"/>
              </a:rPr>
              <a:t>:</a:t>
            </a:r>
            <a:r>
              <a:rPr lang="en-GB" sz="2400" dirty="0">
                <a:latin typeface="Calibri" panose="020F0502020204030204" pitchFamily="34" charset="0"/>
                <a:cs typeface="Calibri" panose="020F0502020204030204" pitchFamily="34" charset="0"/>
              </a:rPr>
              <a:t> In Java, characters are stored using Unicode conventions. Character stream automatically allows us to read/write data character by character. Here is the list of various </a:t>
            </a:r>
            <a:r>
              <a:rPr lang="en-GB" sz="2400" dirty="0" err="1">
                <a:latin typeface="Calibri" panose="020F0502020204030204" pitchFamily="34" charset="0"/>
                <a:cs typeface="Calibri" panose="020F0502020204030204" pitchFamily="34" charset="0"/>
              </a:rPr>
              <a:t>CharacterStream</a:t>
            </a:r>
            <a:r>
              <a:rPr lang="en-GB" sz="2400" dirty="0">
                <a:latin typeface="Calibri" panose="020F0502020204030204" pitchFamily="34" charset="0"/>
                <a:cs typeface="Calibri" panose="020F0502020204030204" pitchFamily="34" charset="0"/>
              </a:rPr>
              <a:t> Classes:</a:t>
            </a:r>
          </a:p>
          <a:p>
            <a:endParaRPr lang="en-PK" sz="2400"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2F004B75-CED9-2B4A-9CBB-D86C69791257}"/>
              </a:ext>
            </a:extLst>
          </p:cNvPr>
          <p:cNvGraphicFramePr>
            <a:graphicFrameLocks noGrp="1"/>
          </p:cNvGraphicFramePr>
          <p:nvPr>
            <p:extLst>
              <p:ext uri="{D42A27DB-BD31-4B8C-83A1-F6EECF244321}">
                <p14:modId xmlns:p14="http://schemas.microsoft.com/office/powerpoint/2010/main" val="3031209543"/>
              </p:ext>
            </p:extLst>
          </p:nvPr>
        </p:nvGraphicFramePr>
        <p:xfrm>
          <a:off x="762000" y="2743200"/>
          <a:ext cx="8077200" cy="3796655"/>
        </p:xfrm>
        <a:graphic>
          <a:graphicData uri="http://schemas.openxmlformats.org/drawingml/2006/table">
            <a:tbl>
              <a:tblPr/>
              <a:tblGrid>
                <a:gridCol w="2359830">
                  <a:extLst>
                    <a:ext uri="{9D8B030D-6E8A-4147-A177-3AD203B41FA5}">
                      <a16:colId xmlns:a16="http://schemas.microsoft.com/office/drawing/2014/main" val="606545870"/>
                    </a:ext>
                  </a:extLst>
                </a:gridCol>
                <a:gridCol w="5717370">
                  <a:extLst>
                    <a:ext uri="{9D8B030D-6E8A-4147-A177-3AD203B41FA5}">
                      <a16:colId xmlns:a16="http://schemas.microsoft.com/office/drawing/2014/main" val="3514708937"/>
                    </a:ext>
                  </a:extLst>
                </a:gridCol>
              </a:tblGrid>
              <a:tr h="353033">
                <a:tc>
                  <a:txBody>
                    <a:bodyPr/>
                    <a:lstStyle/>
                    <a:p>
                      <a:r>
                        <a:rPr lang="en-GB" sz="1800" b="1">
                          <a:solidFill>
                            <a:schemeClr val="bg1"/>
                          </a:solidFill>
                        </a:rPr>
                        <a:t>Stream class</a:t>
                      </a:r>
                    </a:p>
                  </a:txBody>
                  <a:tcPr marL="70718" marR="70718" marT="35359" marB="35359" anchor="ctr">
                    <a:lnL>
                      <a:noFill/>
                    </a:lnL>
                    <a:lnR>
                      <a:noFill/>
                    </a:lnR>
                    <a:lnT>
                      <a:noFill/>
                    </a:lnT>
                    <a:lnB>
                      <a:noFill/>
                    </a:lnB>
                    <a:solidFill>
                      <a:schemeClr val="tx1"/>
                    </a:solidFill>
                  </a:tcPr>
                </a:tc>
                <a:tc>
                  <a:txBody>
                    <a:bodyPr/>
                    <a:lstStyle/>
                    <a:p>
                      <a:r>
                        <a:rPr lang="en-GB" sz="1800" b="1" dirty="0">
                          <a:solidFill>
                            <a:schemeClr val="bg1"/>
                          </a:solidFill>
                        </a:rPr>
                        <a:t>Description</a:t>
                      </a:r>
                    </a:p>
                  </a:txBody>
                  <a:tcPr marL="70718" marR="70718" marT="35359" marB="35359" anchor="ctr">
                    <a:lnL>
                      <a:noFill/>
                    </a:lnL>
                    <a:lnR>
                      <a:noFill/>
                    </a:lnR>
                    <a:lnT>
                      <a:noFill/>
                    </a:lnT>
                    <a:lnB>
                      <a:noFill/>
                    </a:lnB>
                    <a:solidFill>
                      <a:schemeClr val="tx1"/>
                    </a:solidFill>
                  </a:tcPr>
                </a:tc>
                <a:extLst>
                  <a:ext uri="{0D108BD9-81ED-4DB2-BD59-A6C34878D82A}">
                    <a16:rowId xmlns:a16="http://schemas.microsoft.com/office/drawing/2014/main" val="1184070558"/>
                  </a:ext>
                </a:extLst>
              </a:tr>
              <a:tr h="353033">
                <a:tc>
                  <a:txBody>
                    <a:bodyPr/>
                    <a:lstStyle/>
                    <a:p>
                      <a:r>
                        <a:rPr lang="en-GB" sz="1800">
                          <a:hlinkClick r:id="rId2"/>
                        </a:rPr>
                        <a:t>BufferedReader</a:t>
                      </a:r>
                      <a:endParaRPr lang="en-GB" sz="1800"/>
                    </a:p>
                  </a:txBody>
                  <a:tcPr marL="70718" marR="70718" marT="35359" marB="35359" anchor="ctr">
                    <a:lnL>
                      <a:noFill/>
                    </a:lnL>
                    <a:lnR>
                      <a:noFill/>
                    </a:lnR>
                    <a:lnT>
                      <a:noFill/>
                    </a:lnT>
                    <a:lnB>
                      <a:noFill/>
                    </a:lnB>
                  </a:tcPr>
                </a:tc>
                <a:tc>
                  <a:txBody>
                    <a:bodyPr/>
                    <a:lstStyle/>
                    <a:p>
                      <a:r>
                        <a:rPr lang="en-GB" sz="1800" dirty="0"/>
                        <a:t>It is used to handle buffered input stream.</a:t>
                      </a:r>
                    </a:p>
                  </a:txBody>
                  <a:tcPr marL="70718" marR="70718" marT="35359" marB="35359" anchor="ctr">
                    <a:lnL>
                      <a:noFill/>
                    </a:lnL>
                    <a:lnR>
                      <a:noFill/>
                    </a:lnR>
                    <a:lnT>
                      <a:noFill/>
                    </a:lnT>
                    <a:lnB>
                      <a:noFill/>
                    </a:lnB>
                  </a:tcPr>
                </a:tc>
                <a:extLst>
                  <a:ext uri="{0D108BD9-81ED-4DB2-BD59-A6C34878D82A}">
                    <a16:rowId xmlns:a16="http://schemas.microsoft.com/office/drawing/2014/main" val="1118690584"/>
                  </a:ext>
                </a:extLst>
              </a:tr>
              <a:tr h="353033">
                <a:tc>
                  <a:txBody>
                    <a:bodyPr/>
                    <a:lstStyle/>
                    <a:p>
                      <a:r>
                        <a:rPr lang="en-GB" sz="1800">
                          <a:hlinkClick r:id="rId3"/>
                        </a:rPr>
                        <a:t>FileReader</a:t>
                      </a:r>
                      <a:endParaRPr lang="en-GB" sz="1800"/>
                    </a:p>
                  </a:txBody>
                  <a:tcPr marL="70718" marR="70718" marT="35359" marB="35359" anchor="ctr">
                    <a:lnL>
                      <a:noFill/>
                    </a:lnL>
                    <a:lnR>
                      <a:noFill/>
                    </a:lnR>
                    <a:lnT>
                      <a:noFill/>
                    </a:lnT>
                    <a:lnB>
                      <a:noFill/>
                    </a:lnB>
                    <a:solidFill>
                      <a:srgbClr val="00B050"/>
                    </a:solidFill>
                  </a:tcPr>
                </a:tc>
                <a:tc>
                  <a:txBody>
                    <a:bodyPr/>
                    <a:lstStyle/>
                    <a:p>
                      <a:r>
                        <a:rPr lang="en-GB" sz="1800" dirty="0"/>
                        <a:t>This is an input stream that reads from file.</a:t>
                      </a:r>
                    </a:p>
                  </a:txBody>
                  <a:tcPr marL="70718" marR="70718" marT="35359" marB="35359" anchor="ctr">
                    <a:lnL>
                      <a:noFill/>
                    </a:lnL>
                    <a:lnR>
                      <a:noFill/>
                    </a:lnR>
                    <a:lnT>
                      <a:noFill/>
                    </a:lnT>
                    <a:lnB>
                      <a:noFill/>
                    </a:lnB>
                    <a:solidFill>
                      <a:srgbClr val="00B050"/>
                    </a:solidFill>
                  </a:tcPr>
                </a:tc>
                <a:extLst>
                  <a:ext uri="{0D108BD9-81ED-4DB2-BD59-A6C34878D82A}">
                    <a16:rowId xmlns:a16="http://schemas.microsoft.com/office/drawing/2014/main" val="4134926475"/>
                  </a:ext>
                </a:extLst>
              </a:tr>
              <a:tr h="353033">
                <a:tc>
                  <a:txBody>
                    <a:bodyPr/>
                    <a:lstStyle/>
                    <a:p>
                      <a:r>
                        <a:rPr lang="en-GB" sz="1800">
                          <a:hlinkClick r:id="rId4"/>
                        </a:rPr>
                        <a:t>InputStreamReader</a:t>
                      </a:r>
                      <a:endParaRPr lang="en-GB" sz="1800"/>
                    </a:p>
                  </a:txBody>
                  <a:tcPr marL="70718" marR="70718" marT="35359" marB="35359" anchor="ctr">
                    <a:lnL>
                      <a:noFill/>
                    </a:lnL>
                    <a:lnR>
                      <a:noFill/>
                    </a:lnR>
                    <a:lnT>
                      <a:noFill/>
                    </a:lnT>
                    <a:lnB>
                      <a:noFill/>
                    </a:lnB>
                  </a:tcPr>
                </a:tc>
                <a:tc>
                  <a:txBody>
                    <a:bodyPr/>
                    <a:lstStyle/>
                    <a:p>
                      <a:r>
                        <a:rPr lang="en-GB" sz="1800"/>
                        <a:t>This input stream is used to translate byte to character.</a:t>
                      </a:r>
                    </a:p>
                  </a:txBody>
                  <a:tcPr marL="70718" marR="70718" marT="35359" marB="35359" anchor="ctr">
                    <a:lnL>
                      <a:noFill/>
                    </a:lnL>
                    <a:lnR>
                      <a:noFill/>
                    </a:lnR>
                    <a:lnT>
                      <a:noFill/>
                    </a:lnT>
                    <a:lnB>
                      <a:noFill/>
                    </a:lnB>
                  </a:tcPr>
                </a:tc>
                <a:extLst>
                  <a:ext uri="{0D108BD9-81ED-4DB2-BD59-A6C34878D82A}">
                    <a16:rowId xmlns:a16="http://schemas.microsoft.com/office/drawing/2014/main" val="1091924764"/>
                  </a:ext>
                </a:extLst>
              </a:tr>
              <a:tr h="353033">
                <a:tc>
                  <a:txBody>
                    <a:bodyPr/>
                    <a:lstStyle/>
                    <a:p>
                      <a:r>
                        <a:rPr lang="en-GB" sz="1800"/>
                        <a:t>OutputStreamReader</a:t>
                      </a:r>
                    </a:p>
                  </a:txBody>
                  <a:tcPr marL="70718" marR="70718" marT="35359" marB="35359" anchor="ctr">
                    <a:lnL>
                      <a:noFill/>
                    </a:lnL>
                    <a:lnR>
                      <a:noFill/>
                    </a:lnR>
                    <a:lnT>
                      <a:noFill/>
                    </a:lnT>
                    <a:lnB>
                      <a:noFill/>
                    </a:lnB>
                  </a:tcPr>
                </a:tc>
                <a:tc>
                  <a:txBody>
                    <a:bodyPr/>
                    <a:lstStyle/>
                    <a:p>
                      <a:r>
                        <a:rPr lang="en-GB" sz="1800"/>
                        <a:t>This output stream is used to translate character to byte.</a:t>
                      </a:r>
                    </a:p>
                  </a:txBody>
                  <a:tcPr marL="70718" marR="70718" marT="35359" marB="35359" anchor="ctr">
                    <a:lnL>
                      <a:noFill/>
                    </a:lnL>
                    <a:lnR>
                      <a:noFill/>
                    </a:lnR>
                    <a:lnT>
                      <a:noFill/>
                    </a:lnT>
                    <a:lnB>
                      <a:noFill/>
                    </a:lnB>
                  </a:tcPr>
                </a:tc>
                <a:extLst>
                  <a:ext uri="{0D108BD9-81ED-4DB2-BD59-A6C34878D82A}">
                    <a16:rowId xmlns:a16="http://schemas.microsoft.com/office/drawing/2014/main" val="2403205049"/>
                  </a:ext>
                </a:extLst>
              </a:tr>
              <a:tr h="353033">
                <a:tc>
                  <a:txBody>
                    <a:bodyPr/>
                    <a:lstStyle/>
                    <a:p>
                      <a:r>
                        <a:rPr lang="en-GB" sz="1800">
                          <a:hlinkClick r:id="rId5"/>
                        </a:rPr>
                        <a:t>Reader</a:t>
                      </a:r>
                      <a:endParaRPr lang="en-GB" sz="1800"/>
                    </a:p>
                  </a:txBody>
                  <a:tcPr marL="70718" marR="70718" marT="35359" marB="35359" anchor="ctr">
                    <a:lnL>
                      <a:noFill/>
                    </a:lnL>
                    <a:lnR>
                      <a:noFill/>
                    </a:lnR>
                    <a:lnT>
                      <a:noFill/>
                    </a:lnT>
                    <a:lnB>
                      <a:noFill/>
                    </a:lnB>
                  </a:tcPr>
                </a:tc>
                <a:tc>
                  <a:txBody>
                    <a:bodyPr/>
                    <a:lstStyle/>
                    <a:p>
                      <a:r>
                        <a:rPr lang="en-GB" sz="1800"/>
                        <a:t>This is an abstract class that define character stream input.</a:t>
                      </a:r>
                    </a:p>
                  </a:txBody>
                  <a:tcPr marL="70718" marR="70718" marT="35359" marB="35359" anchor="ctr">
                    <a:lnL>
                      <a:noFill/>
                    </a:lnL>
                    <a:lnR>
                      <a:noFill/>
                    </a:lnR>
                    <a:lnT>
                      <a:noFill/>
                    </a:lnT>
                    <a:lnB>
                      <a:noFill/>
                    </a:lnB>
                  </a:tcPr>
                </a:tc>
                <a:extLst>
                  <a:ext uri="{0D108BD9-81ED-4DB2-BD59-A6C34878D82A}">
                    <a16:rowId xmlns:a16="http://schemas.microsoft.com/office/drawing/2014/main" val="2791314246"/>
                  </a:ext>
                </a:extLst>
              </a:tr>
              <a:tr h="353033">
                <a:tc>
                  <a:txBody>
                    <a:bodyPr/>
                    <a:lstStyle/>
                    <a:p>
                      <a:r>
                        <a:rPr lang="en-GB" sz="1800">
                          <a:hlinkClick r:id="rId6"/>
                        </a:rPr>
                        <a:t>PrintWriter</a:t>
                      </a:r>
                      <a:endParaRPr lang="en-GB" sz="1800"/>
                    </a:p>
                  </a:txBody>
                  <a:tcPr marL="70718" marR="70718" marT="35359" marB="35359" anchor="ctr">
                    <a:lnL>
                      <a:noFill/>
                    </a:lnL>
                    <a:lnR>
                      <a:noFill/>
                    </a:lnR>
                    <a:lnT>
                      <a:noFill/>
                    </a:lnT>
                    <a:lnB>
                      <a:noFill/>
                    </a:lnB>
                  </a:tcPr>
                </a:tc>
                <a:tc>
                  <a:txBody>
                    <a:bodyPr/>
                    <a:lstStyle/>
                    <a:p>
                      <a:r>
                        <a:rPr lang="en-GB" sz="1800" dirty="0"/>
                        <a:t>This contains the most used print() and </a:t>
                      </a:r>
                      <a:r>
                        <a:rPr lang="en-GB" sz="1800" dirty="0" err="1"/>
                        <a:t>println</a:t>
                      </a:r>
                      <a:r>
                        <a:rPr lang="en-GB" sz="1800" dirty="0"/>
                        <a:t>() method</a:t>
                      </a:r>
                    </a:p>
                  </a:txBody>
                  <a:tcPr marL="70718" marR="70718" marT="35359" marB="35359" anchor="ctr">
                    <a:lnL>
                      <a:noFill/>
                    </a:lnL>
                    <a:lnR>
                      <a:noFill/>
                    </a:lnR>
                    <a:lnT>
                      <a:noFill/>
                    </a:lnT>
                    <a:lnB>
                      <a:noFill/>
                    </a:lnB>
                  </a:tcPr>
                </a:tc>
                <a:extLst>
                  <a:ext uri="{0D108BD9-81ED-4DB2-BD59-A6C34878D82A}">
                    <a16:rowId xmlns:a16="http://schemas.microsoft.com/office/drawing/2014/main" val="2697398803"/>
                  </a:ext>
                </a:extLst>
              </a:tr>
              <a:tr h="353033">
                <a:tc>
                  <a:txBody>
                    <a:bodyPr/>
                    <a:lstStyle/>
                    <a:p>
                      <a:r>
                        <a:rPr lang="en-GB" sz="1800">
                          <a:hlinkClick r:id="rId7"/>
                        </a:rPr>
                        <a:t>Writer</a:t>
                      </a:r>
                      <a:endParaRPr lang="en-GB" sz="1800"/>
                    </a:p>
                  </a:txBody>
                  <a:tcPr marL="70718" marR="70718" marT="35359" marB="35359" anchor="ctr">
                    <a:lnL>
                      <a:noFill/>
                    </a:lnL>
                    <a:lnR>
                      <a:noFill/>
                    </a:lnR>
                    <a:lnT>
                      <a:noFill/>
                    </a:lnT>
                    <a:lnB>
                      <a:noFill/>
                    </a:lnB>
                  </a:tcPr>
                </a:tc>
                <a:tc>
                  <a:txBody>
                    <a:bodyPr/>
                    <a:lstStyle/>
                    <a:p>
                      <a:r>
                        <a:rPr lang="en-GB" sz="1800"/>
                        <a:t>This is an abstract class that define character stream output.</a:t>
                      </a:r>
                    </a:p>
                  </a:txBody>
                  <a:tcPr marL="70718" marR="70718" marT="35359" marB="35359" anchor="ctr">
                    <a:lnL>
                      <a:noFill/>
                    </a:lnL>
                    <a:lnR>
                      <a:noFill/>
                    </a:lnR>
                    <a:lnT>
                      <a:noFill/>
                    </a:lnT>
                    <a:lnB>
                      <a:noFill/>
                    </a:lnB>
                  </a:tcPr>
                </a:tc>
                <a:extLst>
                  <a:ext uri="{0D108BD9-81ED-4DB2-BD59-A6C34878D82A}">
                    <a16:rowId xmlns:a16="http://schemas.microsoft.com/office/drawing/2014/main" val="1488254609"/>
                  </a:ext>
                </a:extLst>
              </a:tr>
              <a:tr h="353033">
                <a:tc>
                  <a:txBody>
                    <a:bodyPr/>
                    <a:lstStyle/>
                    <a:p>
                      <a:r>
                        <a:rPr lang="en-GB" sz="1800">
                          <a:hlinkClick r:id="rId8"/>
                        </a:rPr>
                        <a:t>BufferedWriter</a:t>
                      </a:r>
                      <a:endParaRPr lang="en-GB" sz="1800"/>
                    </a:p>
                  </a:txBody>
                  <a:tcPr marL="70718" marR="70718" marT="35359" marB="35359" anchor="ctr">
                    <a:lnL>
                      <a:noFill/>
                    </a:lnL>
                    <a:lnR>
                      <a:noFill/>
                    </a:lnR>
                    <a:lnT>
                      <a:noFill/>
                    </a:lnT>
                    <a:lnB>
                      <a:noFill/>
                    </a:lnB>
                  </a:tcPr>
                </a:tc>
                <a:tc>
                  <a:txBody>
                    <a:bodyPr/>
                    <a:lstStyle/>
                    <a:p>
                      <a:r>
                        <a:rPr lang="en-GB" sz="1800" dirty="0"/>
                        <a:t>This is used to handle buffered output stream.</a:t>
                      </a:r>
                    </a:p>
                  </a:txBody>
                  <a:tcPr marL="70718" marR="70718" marT="35359" marB="35359" anchor="ctr">
                    <a:lnL>
                      <a:noFill/>
                    </a:lnL>
                    <a:lnR>
                      <a:noFill/>
                    </a:lnR>
                    <a:lnT>
                      <a:noFill/>
                    </a:lnT>
                    <a:lnB>
                      <a:noFill/>
                    </a:lnB>
                  </a:tcPr>
                </a:tc>
                <a:extLst>
                  <a:ext uri="{0D108BD9-81ED-4DB2-BD59-A6C34878D82A}">
                    <a16:rowId xmlns:a16="http://schemas.microsoft.com/office/drawing/2014/main" val="2804344647"/>
                  </a:ext>
                </a:extLst>
              </a:tr>
              <a:tr h="353033">
                <a:tc>
                  <a:txBody>
                    <a:bodyPr/>
                    <a:lstStyle/>
                    <a:p>
                      <a:r>
                        <a:rPr lang="en-GB" sz="1800">
                          <a:hlinkClick r:id="rId3"/>
                        </a:rPr>
                        <a:t>FileWriter</a:t>
                      </a:r>
                      <a:endParaRPr lang="en-GB" sz="1800"/>
                    </a:p>
                  </a:txBody>
                  <a:tcPr marL="70718" marR="70718" marT="35359" marB="35359" anchor="ctr">
                    <a:lnL>
                      <a:noFill/>
                    </a:lnL>
                    <a:lnR>
                      <a:noFill/>
                    </a:lnR>
                    <a:lnT>
                      <a:noFill/>
                    </a:lnT>
                    <a:lnB>
                      <a:noFill/>
                    </a:lnB>
                    <a:solidFill>
                      <a:srgbClr val="00B050"/>
                    </a:solidFill>
                  </a:tcPr>
                </a:tc>
                <a:tc>
                  <a:txBody>
                    <a:bodyPr/>
                    <a:lstStyle/>
                    <a:p>
                      <a:r>
                        <a:rPr lang="en-GB" sz="1800" dirty="0"/>
                        <a:t>This is used to output stream that writes to file.</a:t>
                      </a:r>
                    </a:p>
                  </a:txBody>
                  <a:tcPr marL="70718" marR="70718" marT="35359" marB="35359" anchor="ctr">
                    <a:lnL>
                      <a:noFill/>
                    </a:lnL>
                    <a:lnR>
                      <a:noFill/>
                    </a:lnR>
                    <a:lnT>
                      <a:noFill/>
                    </a:lnT>
                    <a:lnB>
                      <a:noFill/>
                    </a:lnB>
                    <a:solidFill>
                      <a:srgbClr val="00B050"/>
                    </a:solidFill>
                  </a:tcPr>
                </a:tc>
                <a:extLst>
                  <a:ext uri="{0D108BD9-81ED-4DB2-BD59-A6C34878D82A}">
                    <a16:rowId xmlns:a16="http://schemas.microsoft.com/office/drawing/2014/main" val="4124917471"/>
                  </a:ext>
                </a:extLst>
              </a:tr>
            </a:tbl>
          </a:graphicData>
        </a:graphic>
      </p:graphicFrame>
    </p:spTree>
    <p:extLst>
      <p:ext uri="{BB962C8B-B14F-4D97-AF65-F5344CB8AC3E}">
        <p14:creationId xmlns:p14="http://schemas.microsoft.com/office/powerpoint/2010/main" val="291177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Banking Project</a:t>
            </a:r>
          </a:p>
        </p:txBody>
      </p:sp>
      <p:sp>
        <p:nvSpPr>
          <p:cNvPr id="6" name="Content Placeholder 5">
            <a:extLst>
              <a:ext uri="{FF2B5EF4-FFF2-40B4-BE49-F238E27FC236}">
                <a16:creationId xmlns:a16="http://schemas.microsoft.com/office/drawing/2014/main" id="{0373A9FE-8252-4941-8329-D060E8B63E50}"/>
              </a:ext>
            </a:extLst>
          </p:cNvPr>
          <p:cNvSpPr>
            <a:spLocks noGrp="1"/>
          </p:cNvSpPr>
          <p:nvPr>
            <p:ph sz="half" idx="1"/>
          </p:nvPr>
        </p:nvSpPr>
        <p:spPr/>
        <p:txBody>
          <a:bodyPr>
            <a:normAutofit fontScale="25000" lnSpcReduction="20000"/>
          </a:bodyPr>
          <a:lstStyle/>
          <a:p>
            <a:pPr marL="0" indent="0">
              <a:buNone/>
            </a:pPr>
            <a:r>
              <a:rPr lang="en-GB" b="1" dirty="0"/>
              <a:t>import</a:t>
            </a:r>
            <a:r>
              <a:rPr lang="en-GB" dirty="0"/>
              <a:t> </a:t>
            </a:r>
            <a:r>
              <a:rPr lang="en-GB" dirty="0" err="1"/>
              <a:t>java.io</a:t>
            </a:r>
            <a:r>
              <a:rPr lang="en-GB" dirty="0"/>
              <a:t>.*;</a:t>
            </a:r>
          </a:p>
          <a:p>
            <a:pPr marL="0" indent="0">
              <a:buNone/>
            </a:pPr>
            <a:br>
              <a:rPr lang="en-GB" dirty="0"/>
            </a:br>
            <a:endParaRPr lang="en-GB" dirty="0"/>
          </a:p>
          <a:p>
            <a:pPr marL="0" indent="0">
              <a:buNone/>
            </a:pPr>
            <a:r>
              <a:rPr lang="en-GB" b="1" dirty="0"/>
              <a:t>class</a:t>
            </a:r>
            <a:r>
              <a:rPr lang="en-GB" dirty="0"/>
              <a:t> </a:t>
            </a:r>
            <a:r>
              <a:rPr lang="en-GB" dirty="0" err="1"/>
              <a:t>BankWork</a:t>
            </a:r>
            <a:endParaRPr lang="en-GB" dirty="0"/>
          </a:p>
          <a:p>
            <a:pPr marL="0" indent="0">
              <a:buNone/>
            </a:pPr>
            <a:r>
              <a:rPr lang="en-GB" dirty="0"/>
              <a:t>{</a:t>
            </a:r>
          </a:p>
          <a:p>
            <a:pPr marL="0" indent="0">
              <a:buNone/>
            </a:pPr>
            <a:r>
              <a:rPr lang="en-GB" dirty="0"/>
              <a:t>// initialize and declare objects.</a:t>
            </a:r>
          </a:p>
          <a:p>
            <a:pPr marL="0" indent="0">
              <a:buNone/>
            </a:pPr>
            <a:r>
              <a:rPr lang="en-GB" b="1" dirty="0"/>
              <a:t>final</a:t>
            </a:r>
            <a:r>
              <a:rPr lang="en-GB" dirty="0"/>
              <a:t> </a:t>
            </a:r>
            <a:r>
              <a:rPr lang="en-GB" b="1" dirty="0"/>
              <a:t>int</a:t>
            </a:r>
            <a:r>
              <a:rPr lang="en-GB" dirty="0"/>
              <a:t> </a:t>
            </a:r>
            <a:r>
              <a:rPr lang="en-GB" dirty="0" err="1"/>
              <a:t>max_limit</a:t>
            </a:r>
            <a:r>
              <a:rPr lang="en-GB" dirty="0"/>
              <a:t>=20;</a:t>
            </a:r>
          </a:p>
          <a:p>
            <a:pPr marL="0" indent="0">
              <a:buNone/>
            </a:pPr>
            <a:r>
              <a:rPr lang="en-GB" dirty="0"/>
              <a:t>    </a:t>
            </a:r>
            <a:r>
              <a:rPr lang="en-GB" b="1" dirty="0"/>
              <a:t>final</a:t>
            </a:r>
            <a:r>
              <a:rPr lang="en-GB" dirty="0"/>
              <a:t>  </a:t>
            </a:r>
            <a:r>
              <a:rPr lang="en-GB" b="1" dirty="0"/>
              <a:t>int</a:t>
            </a:r>
            <a:r>
              <a:rPr lang="en-GB" dirty="0"/>
              <a:t> </a:t>
            </a:r>
            <a:r>
              <a:rPr lang="en-GB" dirty="0" err="1"/>
              <a:t>min_limit</a:t>
            </a:r>
            <a:r>
              <a:rPr lang="en-GB" dirty="0"/>
              <a:t>=1;</a:t>
            </a:r>
          </a:p>
          <a:p>
            <a:pPr marL="0" indent="0">
              <a:buNone/>
            </a:pPr>
            <a:r>
              <a:rPr lang="en-GB" dirty="0"/>
              <a:t>    </a:t>
            </a:r>
            <a:r>
              <a:rPr lang="en-GB" b="1" dirty="0"/>
              <a:t>final</a:t>
            </a:r>
            <a:r>
              <a:rPr lang="en-GB" dirty="0"/>
              <a:t> </a:t>
            </a:r>
            <a:r>
              <a:rPr lang="en-GB" b="1" dirty="0"/>
              <a:t>double</a:t>
            </a:r>
            <a:r>
              <a:rPr lang="en-GB" dirty="0"/>
              <a:t> </a:t>
            </a:r>
            <a:r>
              <a:rPr lang="en-GB" dirty="0" err="1"/>
              <a:t>min_bal</a:t>
            </a:r>
            <a:r>
              <a:rPr lang="en-GB" dirty="0"/>
              <a:t>=500;</a:t>
            </a:r>
          </a:p>
          <a:p>
            <a:pPr marL="0" indent="0">
              <a:buNone/>
            </a:pPr>
            <a:r>
              <a:rPr lang="en-GB" dirty="0"/>
              <a:t>    </a:t>
            </a:r>
          </a:p>
          <a:p>
            <a:pPr marL="0" indent="0">
              <a:buNone/>
            </a:pPr>
            <a:r>
              <a:rPr lang="en-GB" dirty="0"/>
              <a:t>    </a:t>
            </a:r>
            <a:r>
              <a:rPr lang="en-GB" b="1" dirty="0"/>
              <a:t>private</a:t>
            </a:r>
            <a:r>
              <a:rPr lang="en-GB" dirty="0"/>
              <a:t>  String name[]=</a:t>
            </a:r>
            <a:r>
              <a:rPr lang="en-GB" b="1" dirty="0"/>
              <a:t>new</a:t>
            </a:r>
            <a:r>
              <a:rPr lang="en-GB" dirty="0"/>
              <a:t> String[20];</a:t>
            </a:r>
          </a:p>
          <a:p>
            <a:pPr marL="0" indent="0">
              <a:buNone/>
            </a:pPr>
            <a:r>
              <a:rPr lang="en-GB" dirty="0"/>
              <a:t>    </a:t>
            </a:r>
            <a:r>
              <a:rPr lang="en-GB" b="1" dirty="0"/>
              <a:t>private</a:t>
            </a:r>
            <a:r>
              <a:rPr lang="en-GB" dirty="0"/>
              <a:t> </a:t>
            </a:r>
            <a:r>
              <a:rPr lang="en-GB" b="1" dirty="0"/>
              <a:t>int</a:t>
            </a:r>
            <a:r>
              <a:rPr lang="en-GB" dirty="0"/>
              <a:t> </a:t>
            </a:r>
            <a:r>
              <a:rPr lang="en-GB" dirty="0" err="1"/>
              <a:t>accNo</a:t>
            </a:r>
            <a:r>
              <a:rPr lang="en-GB" dirty="0"/>
              <a:t>[]=</a:t>
            </a:r>
            <a:r>
              <a:rPr lang="en-GB" b="1" dirty="0"/>
              <a:t>new</a:t>
            </a:r>
            <a:r>
              <a:rPr lang="en-GB" dirty="0"/>
              <a:t> </a:t>
            </a:r>
            <a:r>
              <a:rPr lang="en-GB" b="1" dirty="0"/>
              <a:t>int</a:t>
            </a:r>
            <a:r>
              <a:rPr lang="en-GB" dirty="0"/>
              <a:t>[20];</a:t>
            </a:r>
          </a:p>
          <a:p>
            <a:pPr marL="0" indent="0">
              <a:buNone/>
            </a:pPr>
            <a:r>
              <a:rPr lang="en-GB" dirty="0"/>
              <a:t>    </a:t>
            </a:r>
            <a:r>
              <a:rPr lang="en-GB" b="1" dirty="0"/>
              <a:t>private</a:t>
            </a:r>
            <a:r>
              <a:rPr lang="en-GB" dirty="0"/>
              <a:t>  String </a:t>
            </a:r>
            <a:r>
              <a:rPr lang="en-GB" dirty="0" err="1"/>
              <a:t>accType</a:t>
            </a:r>
            <a:r>
              <a:rPr lang="en-GB" dirty="0"/>
              <a:t>[]=</a:t>
            </a:r>
            <a:r>
              <a:rPr lang="en-GB" b="1" dirty="0"/>
              <a:t>new</a:t>
            </a:r>
            <a:r>
              <a:rPr lang="en-GB" dirty="0"/>
              <a:t> String[20];</a:t>
            </a:r>
          </a:p>
          <a:p>
            <a:pPr marL="0" indent="0">
              <a:buNone/>
            </a:pPr>
            <a:r>
              <a:rPr lang="en-GB" dirty="0"/>
              <a:t>    </a:t>
            </a:r>
            <a:r>
              <a:rPr lang="en-GB" b="1" dirty="0"/>
              <a:t>private</a:t>
            </a:r>
            <a:r>
              <a:rPr lang="en-GB" dirty="0"/>
              <a:t> </a:t>
            </a:r>
            <a:r>
              <a:rPr lang="en-GB" b="1" dirty="0"/>
              <a:t>double</a:t>
            </a:r>
            <a:r>
              <a:rPr lang="en-GB" dirty="0"/>
              <a:t> </a:t>
            </a:r>
            <a:r>
              <a:rPr lang="en-GB" dirty="0" err="1"/>
              <a:t>balamount</a:t>
            </a:r>
            <a:r>
              <a:rPr lang="en-GB" dirty="0"/>
              <a:t>[]=</a:t>
            </a:r>
            <a:r>
              <a:rPr lang="en-GB" b="1" dirty="0"/>
              <a:t>new</a:t>
            </a:r>
            <a:r>
              <a:rPr lang="en-GB" dirty="0"/>
              <a:t> </a:t>
            </a:r>
            <a:r>
              <a:rPr lang="en-GB" b="1" dirty="0"/>
              <a:t>double</a:t>
            </a:r>
            <a:r>
              <a:rPr lang="en-GB" dirty="0"/>
              <a:t>[20];</a:t>
            </a:r>
          </a:p>
          <a:p>
            <a:pPr marL="0" indent="0">
              <a:buNone/>
            </a:pPr>
            <a:r>
              <a:rPr lang="en-GB" dirty="0"/>
              <a:t>    </a:t>
            </a:r>
          </a:p>
          <a:p>
            <a:pPr marL="0" indent="0">
              <a:buNone/>
            </a:pPr>
            <a:r>
              <a:rPr lang="en-GB" dirty="0"/>
              <a:t>    </a:t>
            </a:r>
            <a:r>
              <a:rPr lang="en-GB" b="1" dirty="0"/>
              <a:t>static</a:t>
            </a:r>
            <a:r>
              <a:rPr lang="en-GB" dirty="0"/>
              <a:t> </a:t>
            </a:r>
            <a:r>
              <a:rPr lang="en-GB" b="1" dirty="0"/>
              <a:t>int</a:t>
            </a:r>
            <a:r>
              <a:rPr lang="en-GB" dirty="0"/>
              <a:t> </a:t>
            </a:r>
            <a:r>
              <a:rPr lang="en-GB" i="1" dirty="0" err="1"/>
              <a:t>totRec</a:t>
            </a:r>
            <a:r>
              <a:rPr lang="en-GB" dirty="0"/>
              <a:t>=0;</a:t>
            </a:r>
          </a:p>
          <a:p>
            <a:pPr marL="0" indent="0">
              <a:buNone/>
            </a:pPr>
            <a:r>
              <a:rPr lang="en-GB" dirty="0"/>
              <a:t>    </a:t>
            </a:r>
          </a:p>
          <a:p>
            <a:pPr marL="0" indent="0">
              <a:buNone/>
            </a:pPr>
            <a:r>
              <a:rPr lang="en-GB" dirty="0"/>
              <a:t>    // create a constructor here of Bank.</a:t>
            </a:r>
          </a:p>
          <a:p>
            <a:pPr marL="0" indent="0">
              <a:buNone/>
            </a:pPr>
            <a:r>
              <a:rPr lang="en-GB" dirty="0"/>
              <a:t>       </a:t>
            </a:r>
          </a:p>
          <a:p>
            <a:pPr marL="0" indent="0">
              <a:buNone/>
            </a:pPr>
            <a:r>
              <a:rPr lang="en-GB" dirty="0"/>
              <a:t>    </a:t>
            </a:r>
            <a:r>
              <a:rPr lang="en-GB" dirty="0" err="1"/>
              <a:t>BankWork</a:t>
            </a:r>
            <a:r>
              <a:rPr lang="en-GB" dirty="0"/>
              <a:t>()</a:t>
            </a:r>
          </a:p>
          <a:p>
            <a:pPr marL="0" indent="0">
              <a:buNone/>
            </a:pPr>
            <a:r>
              <a:rPr lang="en-GB" dirty="0"/>
              <a:t>    {</a:t>
            </a:r>
          </a:p>
          <a:p>
            <a:pPr marL="0" indent="0">
              <a:buNone/>
            </a:pPr>
            <a:r>
              <a:rPr lang="en-GB" dirty="0"/>
              <a:t>    </a:t>
            </a:r>
            <a:r>
              <a:rPr lang="en-GB" b="1" dirty="0"/>
              <a:t>for</a:t>
            </a:r>
            <a:r>
              <a:rPr lang="en-GB" dirty="0"/>
              <a:t>(</a:t>
            </a:r>
            <a:r>
              <a:rPr lang="en-GB" b="1" dirty="0"/>
              <a:t>int</a:t>
            </a:r>
            <a:r>
              <a:rPr lang="en-GB" dirty="0"/>
              <a:t> </a:t>
            </a:r>
            <a:r>
              <a:rPr lang="en-GB" dirty="0" err="1"/>
              <a:t>i</a:t>
            </a:r>
            <a:r>
              <a:rPr lang="en-GB" dirty="0"/>
              <a:t>=0;i&lt;</a:t>
            </a:r>
            <a:r>
              <a:rPr lang="en-GB" dirty="0" err="1"/>
              <a:t>max_limit;i</a:t>
            </a:r>
            <a:r>
              <a:rPr lang="en-GB" dirty="0"/>
              <a:t>++)</a:t>
            </a:r>
          </a:p>
          <a:p>
            <a:pPr marL="0" indent="0">
              <a:buNone/>
            </a:pPr>
            <a:r>
              <a:rPr lang="en-GB" dirty="0"/>
              <a:t>        {</a:t>
            </a:r>
          </a:p>
          <a:p>
            <a:pPr marL="0" indent="0">
              <a:buNone/>
            </a:pPr>
            <a:r>
              <a:rPr lang="en-GB" dirty="0"/>
              <a:t>            name[</a:t>
            </a:r>
            <a:r>
              <a:rPr lang="en-GB" dirty="0" err="1"/>
              <a:t>i</a:t>
            </a:r>
            <a:r>
              <a:rPr lang="en-GB" dirty="0"/>
              <a:t>]="";</a:t>
            </a:r>
          </a:p>
          <a:p>
            <a:pPr marL="0" indent="0">
              <a:buNone/>
            </a:pPr>
            <a:r>
              <a:rPr lang="en-GB" dirty="0"/>
              <a:t>            </a:t>
            </a:r>
            <a:r>
              <a:rPr lang="en-GB" dirty="0" err="1"/>
              <a:t>accNo</a:t>
            </a:r>
            <a:r>
              <a:rPr lang="en-GB" dirty="0"/>
              <a:t>[</a:t>
            </a:r>
            <a:r>
              <a:rPr lang="en-GB" dirty="0" err="1"/>
              <a:t>i</a:t>
            </a:r>
            <a:r>
              <a:rPr lang="en-GB" dirty="0"/>
              <a:t>]=0;</a:t>
            </a:r>
          </a:p>
          <a:p>
            <a:pPr marL="0" indent="0">
              <a:buNone/>
            </a:pPr>
            <a:r>
              <a:rPr lang="en-GB" dirty="0"/>
              <a:t>            </a:t>
            </a:r>
            <a:r>
              <a:rPr lang="en-GB" dirty="0" err="1"/>
              <a:t>accType</a:t>
            </a:r>
            <a:r>
              <a:rPr lang="en-GB" dirty="0"/>
              <a:t>[</a:t>
            </a:r>
            <a:r>
              <a:rPr lang="en-GB" dirty="0" err="1"/>
              <a:t>i</a:t>
            </a:r>
            <a:r>
              <a:rPr lang="en-GB" dirty="0"/>
              <a:t>]="";</a:t>
            </a:r>
          </a:p>
          <a:p>
            <a:pPr marL="0" indent="0">
              <a:buNone/>
            </a:pPr>
            <a:r>
              <a:rPr lang="en-GB" dirty="0"/>
              <a:t>            </a:t>
            </a:r>
            <a:r>
              <a:rPr lang="en-GB" dirty="0" err="1"/>
              <a:t>balamount</a:t>
            </a:r>
            <a:r>
              <a:rPr lang="en-GB" dirty="0"/>
              <a:t>[</a:t>
            </a:r>
            <a:r>
              <a:rPr lang="en-GB" dirty="0" err="1"/>
              <a:t>i</a:t>
            </a:r>
            <a:r>
              <a:rPr lang="en-GB" dirty="0"/>
              <a:t>]=0.0;</a:t>
            </a:r>
          </a:p>
          <a:p>
            <a:pPr marL="0" indent="0">
              <a:buNone/>
            </a:pPr>
            <a:r>
              <a:rPr lang="en-GB" dirty="0"/>
              <a:t>        }</a:t>
            </a:r>
          </a:p>
          <a:p>
            <a:pPr marL="0" indent="0">
              <a:buNone/>
            </a:pPr>
            <a:r>
              <a:rPr lang="en-GB" dirty="0"/>
              <a:t>    }</a:t>
            </a:r>
          </a:p>
          <a:p>
            <a:pPr marL="0" indent="0">
              <a:buNone/>
            </a:pPr>
            <a:endParaRPr lang="en-PK" dirty="0"/>
          </a:p>
        </p:txBody>
      </p:sp>
      <p:sp>
        <p:nvSpPr>
          <p:cNvPr id="7" name="Content Placeholder 6">
            <a:extLst>
              <a:ext uri="{FF2B5EF4-FFF2-40B4-BE49-F238E27FC236}">
                <a16:creationId xmlns:a16="http://schemas.microsoft.com/office/drawing/2014/main" id="{82BD5B08-53FC-B447-9835-8A7CDF0185A2}"/>
              </a:ext>
            </a:extLst>
          </p:cNvPr>
          <p:cNvSpPr>
            <a:spLocks noGrp="1"/>
          </p:cNvSpPr>
          <p:nvPr>
            <p:ph sz="half" idx="2"/>
          </p:nvPr>
        </p:nvSpPr>
        <p:spPr/>
        <p:txBody>
          <a:bodyPr>
            <a:normAutofit fontScale="25000" lnSpcReduction="20000"/>
          </a:bodyPr>
          <a:lstStyle/>
          <a:p>
            <a:r>
              <a:rPr lang="en-GB" dirty="0"/>
              <a:t>  // Create method to create New entry.</a:t>
            </a:r>
          </a:p>
          <a:p>
            <a:r>
              <a:rPr lang="en-GB" dirty="0"/>
              <a:t>    </a:t>
            </a:r>
            <a:r>
              <a:rPr lang="en-GB" b="1" dirty="0"/>
              <a:t>public</a:t>
            </a:r>
            <a:r>
              <a:rPr lang="en-GB" dirty="0"/>
              <a:t> </a:t>
            </a:r>
            <a:r>
              <a:rPr lang="en-GB" b="1" dirty="0"/>
              <a:t>void</a:t>
            </a:r>
            <a:r>
              <a:rPr lang="en-GB" dirty="0"/>
              <a:t> </a:t>
            </a:r>
            <a:r>
              <a:rPr lang="en-GB" dirty="0" err="1"/>
              <a:t>newEntry</a:t>
            </a:r>
            <a:r>
              <a:rPr lang="en-GB" dirty="0"/>
              <a:t>() </a:t>
            </a:r>
          </a:p>
          <a:p>
            <a:r>
              <a:rPr lang="en-GB" dirty="0"/>
              <a:t>    {</a:t>
            </a:r>
          </a:p>
          <a:p>
            <a:r>
              <a:rPr lang="en-GB" dirty="0"/>
              <a:t>    String str;</a:t>
            </a:r>
          </a:p>
          <a:p>
            <a:r>
              <a:rPr lang="en-GB" dirty="0"/>
              <a:t>         </a:t>
            </a:r>
          </a:p>
          <a:p>
            <a:r>
              <a:rPr lang="en-GB" dirty="0"/>
              <a:t>        </a:t>
            </a:r>
            <a:r>
              <a:rPr lang="en-GB" b="1" dirty="0"/>
              <a:t>int</a:t>
            </a:r>
            <a:r>
              <a:rPr lang="en-GB" dirty="0"/>
              <a:t> </a:t>
            </a:r>
            <a:r>
              <a:rPr lang="en-GB" u="sng" dirty="0"/>
              <a:t>account</a:t>
            </a:r>
            <a:r>
              <a:rPr lang="en-GB" dirty="0"/>
              <a:t>;</a:t>
            </a:r>
          </a:p>
          <a:p>
            <a:r>
              <a:rPr lang="en-GB" dirty="0"/>
              <a:t>        </a:t>
            </a:r>
            <a:r>
              <a:rPr lang="en-GB" b="1" dirty="0"/>
              <a:t>double</a:t>
            </a:r>
            <a:r>
              <a:rPr lang="en-GB" dirty="0"/>
              <a:t> </a:t>
            </a:r>
            <a:r>
              <a:rPr lang="en-GB" u="sng" dirty="0"/>
              <a:t>amount</a:t>
            </a:r>
            <a:r>
              <a:rPr lang="en-GB" dirty="0"/>
              <a:t>;</a:t>
            </a:r>
          </a:p>
          <a:p>
            <a:r>
              <a:rPr lang="en-GB" dirty="0"/>
              <a:t>        </a:t>
            </a:r>
            <a:r>
              <a:rPr lang="en-GB" b="1" dirty="0" err="1"/>
              <a:t>boolean</a:t>
            </a:r>
            <a:r>
              <a:rPr lang="en-GB" dirty="0"/>
              <a:t> </a:t>
            </a:r>
            <a:r>
              <a:rPr lang="en-GB" u="sng" dirty="0"/>
              <a:t>permit</a:t>
            </a:r>
            <a:r>
              <a:rPr lang="en-GB" dirty="0"/>
              <a:t>;</a:t>
            </a:r>
          </a:p>
          <a:p>
            <a:r>
              <a:rPr lang="en-GB" dirty="0"/>
              <a:t>        permit=</a:t>
            </a:r>
            <a:r>
              <a:rPr lang="en-GB" b="1" dirty="0"/>
              <a:t>true</a:t>
            </a:r>
            <a:r>
              <a:rPr lang="en-GB" dirty="0"/>
              <a:t>;</a:t>
            </a:r>
          </a:p>
          <a:p>
            <a:br>
              <a:rPr lang="en-GB" dirty="0"/>
            </a:br>
            <a:endParaRPr lang="en-GB" dirty="0"/>
          </a:p>
          <a:p>
            <a:r>
              <a:rPr lang="en-GB" dirty="0"/>
              <a:t>        </a:t>
            </a:r>
            <a:r>
              <a:rPr lang="en-GB" b="1" dirty="0"/>
              <a:t>if</a:t>
            </a:r>
            <a:r>
              <a:rPr lang="en-GB" dirty="0"/>
              <a:t> (</a:t>
            </a:r>
            <a:r>
              <a:rPr lang="en-GB" i="1" dirty="0" err="1"/>
              <a:t>totRec</a:t>
            </a:r>
            <a:r>
              <a:rPr lang="en-GB" dirty="0"/>
              <a:t>&gt;</a:t>
            </a:r>
            <a:r>
              <a:rPr lang="en-GB" dirty="0" err="1"/>
              <a:t>max_limit</a:t>
            </a:r>
            <a:r>
              <a:rPr lang="en-GB" dirty="0"/>
              <a:t>)</a:t>
            </a:r>
          </a:p>
          <a:p>
            <a:r>
              <a:rPr lang="en-GB" dirty="0"/>
              <a:t>        {</a:t>
            </a:r>
          </a:p>
          <a:p>
            <a:r>
              <a:rPr lang="en-GB" dirty="0"/>
              <a:t>        </a:t>
            </a:r>
            <a:r>
              <a:rPr lang="en-GB" dirty="0" err="1"/>
              <a:t>System.</a:t>
            </a:r>
            <a:r>
              <a:rPr lang="en-GB" b="1" i="1" dirty="0" err="1"/>
              <a:t>out</a:t>
            </a:r>
            <a:r>
              <a:rPr lang="en-GB" dirty="0" err="1"/>
              <a:t>.println</a:t>
            </a:r>
            <a:r>
              <a:rPr lang="en-GB" dirty="0"/>
              <a:t>("\n\n\</a:t>
            </a:r>
            <a:r>
              <a:rPr lang="en-GB" dirty="0" err="1"/>
              <a:t>nSorry</a:t>
            </a:r>
            <a:r>
              <a:rPr lang="en-GB" dirty="0"/>
              <a:t> we cannot admit you in our bank...\n\n\n");</a:t>
            </a:r>
          </a:p>
          <a:p>
            <a:r>
              <a:rPr lang="en-GB" dirty="0"/>
              <a:t>            permit=</a:t>
            </a:r>
            <a:r>
              <a:rPr lang="en-GB" b="1" dirty="0"/>
              <a:t>false</a:t>
            </a:r>
            <a:r>
              <a:rPr lang="en-GB" dirty="0"/>
              <a:t>;</a:t>
            </a:r>
          </a:p>
          <a:p>
            <a:r>
              <a:rPr lang="en-GB" dirty="0"/>
              <a:t>        }</a:t>
            </a:r>
          </a:p>
          <a:p>
            <a:br>
              <a:rPr lang="en-GB" dirty="0"/>
            </a:br>
            <a:endParaRPr lang="en-GB" dirty="0"/>
          </a:p>
          <a:p>
            <a:r>
              <a:rPr lang="en-GB" dirty="0"/>
              <a:t>        // create new entry.</a:t>
            </a:r>
          </a:p>
          <a:p>
            <a:r>
              <a:rPr lang="en-GB" dirty="0"/>
              <a:t>        </a:t>
            </a:r>
            <a:r>
              <a:rPr lang="en-GB" b="1" dirty="0"/>
              <a:t>if</a:t>
            </a:r>
            <a:r>
              <a:rPr lang="en-GB" dirty="0"/>
              <a:t>(permit = </a:t>
            </a:r>
            <a:r>
              <a:rPr lang="en-GB" b="1" dirty="0"/>
              <a:t>true</a:t>
            </a:r>
            <a:r>
              <a:rPr lang="en-GB" dirty="0"/>
              <a:t>) </a:t>
            </a:r>
          </a:p>
          <a:p>
            <a:r>
              <a:rPr lang="en-GB" dirty="0"/>
              <a:t>        {</a:t>
            </a:r>
          </a:p>
          <a:p>
            <a:r>
              <a:rPr lang="en-GB" dirty="0"/>
              <a:t>             </a:t>
            </a:r>
            <a:r>
              <a:rPr lang="en-GB" i="1" dirty="0" err="1"/>
              <a:t>totRec</a:t>
            </a:r>
            <a:r>
              <a:rPr lang="en-GB" dirty="0"/>
              <a:t>++;      </a:t>
            </a:r>
          </a:p>
          <a:p>
            <a:r>
              <a:rPr lang="en-GB" dirty="0"/>
              <a:t>              </a:t>
            </a:r>
          </a:p>
          <a:p>
            <a:r>
              <a:rPr lang="en-GB" dirty="0"/>
              <a:t>             // Incrementing Records               </a:t>
            </a:r>
          </a:p>
          <a:p>
            <a:r>
              <a:rPr lang="en-GB" dirty="0"/>
              <a:t>             </a:t>
            </a:r>
            <a:r>
              <a:rPr lang="en-GB" dirty="0" err="1"/>
              <a:t>System.</a:t>
            </a:r>
            <a:r>
              <a:rPr lang="en-GB" b="1" i="1" dirty="0" err="1"/>
              <a:t>out</a:t>
            </a:r>
            <a:r>
              <a:rPr lang="en-GB" dirty="0" err="1"/>
              <a:t>.println</a:t>
            </a:r>
            <a:r>
              <a:rPr lang="en-GB" dirty="0"/>
              <a:t>("\n\n\n=====SAVING NEW ENTRY=====");</a:t>
            </a:r>
          </a:p>
          <a:p>
            <a:r>
              <a:rPr lang="en-GB" dirty="0"/>
              <a:t>             </a:t>
            </a:r>
            <a:r>
              <a:rPr lang="en-GB" b="1" dirty="0"/>
              <a:t>try</a:t>
            </a:r>
            <a:endParaRPr lang="en-GB" dirty="0"/>
          </a:p>
          <a:p>
            <a:r>
              <a:rPr lang="en-GB" dirty="0"/>
              <a:t>             {</a:t>
            </a:r>
          </a:p>
          <a:p>
            <a:r>
              <a:rPr lang="en-GB" dirty="0"/>
              <a:t>             </a:t>
            </a:r>
            <a:r>
              <a:rPr lang="en-GB" dirty="0" err="1"/>
              <a:t>accNo</a:t>
            </a:r>
            <a:r>
              <a:rPr lang="en-GB" dirty="0"/>
              <a:t>[</a:t>
            </a:r>
            <a:r>
              <a:rPr lang="en-GB" i="1" dirty="0" err="1"/>
              <a:t>totRec</a:t>
            </a:r>
            <a:r>
              <a:rPr lang="en-GB" dirty="0"/>
              <a:t>]=</a:t>
            </a:r>
            <a:r>
              <a:rPr lang="en-GB" i="1" dirty="0" err="1"/>
              <a:t>totRec</a:t>
            </a:r>
            <a:r>
              <a:rPr lang="en-GB" dirty="0"/>
              <a:t>;    //Created  AutoNumber  to </a:t>
            </a:r>
            <a:r>
              <a:rPr lang="en-GB" dirty="0" err="1"/>
              <a:t>accNo</a:t>
            </a:r>
            <a:r>
              <a:rPr lang="en-GB" dirty="0"/>
              <a:t> so no invalid id occurs</a:t>
            </a:r>
          </a:p>
          <a:p>
            <a:r>
              <a:rPr lang="en-GB" dirty="0"/>
              <a:t>                 </a:t>
            </a:r>
            <a:r>
              <a:rPr lang="en-GB" dirty="0" err="1"/>
              <a:t>System.</a:t>
            </a:r>
            <a:r>
              <a:rPr lang="en-GB" b="1" i="1" dirty="0" err="1"/>
              <a:t>out</a:t>
            </a:r>
            <a:r>
              <a:rPr lang="en-GB" dirty="0" err="1"/>
              <a:t>.println</a:t>
            </a:r>
            <a:r>
              <a:rPr lang="en-GB" dirty="0"/>
              <a:t>("Account Number :  "+</a:t>
            </a:r>
            <a:r>
              <a:rPr lang="en-GB" dirty="0" err="1"/>
              <a:t>accNo</a:t>
            </a:r>
            <a:r>
              <a:rPr lang="en-GB" dirty="0"/>
              <a:t>[</a:t>
            </a:r>
            <a:r>
              <a:rPr lang="en-GB" i="1" dirty="0" err="1"/>
              <a:t>totRec</a:t>
            </a:r>
            <a:r>
              <a:rPr lang="en-GB" dirty="0"/>
              <a:t>]);</a:t>
            </a:r>
          </a:p>
          <a:p>
            <a:r>
              <a:rPr lang="en-GB" dirty="0"/>
              <a:t>                  </a:t>
            </a:r>
          </a:p>
          <a:p>
            <a:r>
              <a:rPr lang="en-GB" dirty="0"/>
              <a:t>                 // create object.</a:t>
            </a:r>
          </a:p>
          <a:p>
            <a:r>
              <a:rPr lang="en-GB" dirty="0"/>
              <a:t>                 </a:t>
            </a:r>
            <a:r>
              <a:rPr lang="en-GB" dirty="0" err="1"/>
              <a:t>BufferedReader</a:t>
            </a:r>
            <a:r>
              <a:rPr lang="en-GB" dirty="0"/>
              <a:t> </a:t>
            </a:r>
            <a:r>
              <a:rPr lang="en-GB" dirty="0" err="1"/>
              <a:t>obj</a:t>
            </a:r>
            <a:r>
              <a:rPr lang="en-GB" dirty="0"/>
              <a:t> = </a:t>
            </a:r>
            <a:r>
              <a:rPr lang="en-GB" b="1" dirty="0"/>
              <a:t>new</a:t>
            </a:r>
            <a:r>
              <a:rPr lang="en-GB" dirty="0"/>
              <a:t> </a:t>
            </a:r>
            <a:r>
              <a:rPr lang="en-GB" dirty="0" err="1"/>
              <a:t>BufferedReader</a:t>
            </a:r>
            <a:r>
              <a:rPr lang="en-GB" dirty="0"/>
              <a:t>(</a:t>
            </a:r>
            <a:r>
              <a:rPr lang="en-GB" b="1" dirty="0"/>
              <a:t>new</a:t>
            </a:r>
            <a:r>
              <a:rPr lang="en-GB" dirty="0"/>
              <a:t> </a:t>
            </a:r>
            <a:r>
              <a:rPr lang="en-GB" dirty="0" err="1"/>
              <a:t>InputStreamReader</a:t>
            </a:r>
            <a:r>
              <a:rPr lang="en-GB" dirty="0"/>
              <a:t>(</a:t>
            </a:r>
            <a:r>
              <a:rPr lang="en-GB" dirty="0" err="1"/>
              <a:t>System.</a:t>
            </a:r>
            <a:r>
              <a:rPr lang="en-GB" b="1" i="1" dirty="0" err="1"/>
              <a:t>in</a:t>
            </a:r>
            <a:r>
              <a:rPr lang="en-GB" dirty="0"/>
              <a:t>));</a:t>
            </a:r>
          </a:p>
          <a:p>
            <a:r>
              <a:rPr lang="en-GB" dirty="0"/>
              <a:t>                  </a:t>
            </a:r>
          </a:p>
          <a:p>
            <a:r>
              <a:rPr lang="en-GB" dirty="0"/>
              <a:t>                 // enter the name of customer here.</a:t>
            </a:r>
          </a:p>
          <a:p>
            <a:r>
              <a:rPr lang="en-GB" dirty="0"/>
              <a:t>                 </a:t>
            </a:r>
            <a:r>
              <a:rPr lang="en-GB" dirty="0" err="1"/>
              <a:t>System.</a:t>
            </a:r>
            <a:r>
              <a:rPr lang="en-GB" b="1" i="1" dirty="0" err="1"/>
              <a:t>out</a:t>
            </a:r>
            <a:r>
              <a:rPr lang="en-GB" dirty="0" err="1"/>
              <a:t>.print</a:t>
            </a:r>
            <a:r>
              <a:rPr lang="en-GB" dirty="0"/>
              <a:t>("Enter the name of the Customer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name[</a:t>
            </a:r>
            <a:r>
              <a:rPr lang="en-GB" i="1" dirty="0" err="1"/>
              <a:t>totRec</a:t>
            </a:r>
            <a:r>
              <a:rPr lang="en-GB" dirty="0"/>
              <a:t>]=</a:t>
            </a:r>
            <a:r>
              <a:rPr lang="en-GB" dirty="0" err="1"/>
              <a:t>obj.readLine</a:t>
            </a:r>
            <a:r>
              <a:rPr lang="en-GB" dirty="0"/>
              <a:t>();</a:t>
            </a:r>
          </a:p>
          <a:p>
            <a:r>
              <a:rPr lang="en-GB" dirty="0"/>
              <a:t>                  </a:t>
            </a:r>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629518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Banking Project</a:t>
            </a:r>
          </a:p>
        </p:txBody>
      </p:sp>
      <p:sp>
        <p:nvSpPr>
          <p:cNvPr id="6" name="Content Placeholder 5">
            <a:extLst>
              <a:ext uri="{FF2B5EF4-FFF2-40B4-BE49-F238E27FC236}">
                <a16:creationId xmlns:a16="http://schemas.microsoft.com/office/drawing/2014/main" id="{0373A9FE-8252-4941-8329-D060E8B63E50}"/>
              </a:ext>
            </a:extLst>
          </p:cNvPr>
          <p:cNvSpPr>
            <a:spLocks noGrp="1"/>
          </p:cNvSpPr>
          <p:nvPr>
            <p:ph sz="half" idx="1"/>
          </p:nvPr>
        </p:nvSpPr>
        <p:spPr/>
        <p:txBody>
          <a:bodyPr>
            <a:normAutofit fontScale="25000" lnSpcReduction="20000"/>
          </a:bodyPr>
          <a:lstStyle/>
          <a:p>
            <a:r>
              <a:rPr lang="en-GB" dirty="0"/>
              <a:t>                 // enter the type of account.</a:t>
            </a:r>
          </a:p>
          <a:p>
            <a:r>
              <a:rPr lang="en-GB" dirty="0"/>
              <a:t>                 </a:t>
            </a:r>
            <a:r>
              <a:rPr lang="en-GB" dirty="0" err="1"/>
              <a:t>System.</a:t>
            </a:r>
            <a:r>
              <a:rPr lang="en-GB" b="1" i="1" dirty="0" err="1"/>
              <a:t>out</a:t>
            </a:r>
            <a:r>
              <a:rPr lang="en-GB" dirty="0" err="1"/>
              <a:t>.print</a:t>
            </a:r>
            <a:r>
              <a:rPr lang="en-GB" dirty="0"/>
              <a:t>("Enter Account Type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a:t>
            </a:r>
            <a:r>
              <a:rPr lang="en-GB" dirty="0" err="1"/>
              <a:t>accType</a:t>
            </a:r>
            <a:r>
              <a:rPr lang="en-GB" dirty="0"/>
              <a:t>[</a:t>
            </a:r>
            <a:r>
              <a:rPr lang="en-GB" i="1" dirty="0" err="1"/>
              <a:t>totRec</a:t>
            </a:r>
            <a:r>
              <a:rPr lang="en-GB" dirty="0"/>
              <a:t>]=</a:t>
            </a:r>
            <a:r>
              <a:rPr lang="en-GB" dirty="0" err="1"/>
              <a:t>obj.readLine</a:t>
            </a:r>
            <a:r>
              <a:rPr lang="en-GB" dirty="0"/>
              <a:t>();</a:t>
            </a:r>
          </a:p>
          <a:p>
            <a:r>
              <a:rPr lang="en-GB" dirty="0"/>
              <a:t>                 </a:t>
            </a:r>
            <a:r>
              <a:rPr lang="en-GB" b="1" dirty="0"/>
              <a:t>do</a:t>
            </a:r>
            <a:endParaRPr lang="en-GB" dirty="0"/>
          </a:p>
          <a:p>
            <a:r>
              <a:rPr lang="en-GB" dirty="0"/>
              <a:t>                 {</a:t>
            </a:r>
          </a:p>
          <a:p>
            <a:r>
              <a:rPr lang="en-GB" dirty="0"/>
              <a:t>                 // enter the starting amount.</a:t>
            </a:r>
          </a:p>
          <a:p>
            <a:r>
              <a:rPr lang="en-GB" dirty="0"/>
              <a:t>                 // minimum amount must be 1000.</a:t>
            </a:r>
          </a:p>
          <a:p>
            <a:r>
              <a:rPr lang="en-GB" dirty="0"/>
              <a:t>                 </a:t>
            </a:r>
            <a:r>
              <a:rPr lang="en-GB" dirty="0" err="1"/>
              <a:t>System.</a:t>
            </a:r>
            <a:r>
              <a:rPr lang="en-GB" b="1" i="1" dirty="0" err="1"/>
              <a:t>out</a:t>
            </a:r>
            <a:r>
              <a:rPr lang="en-GB" dirty="0" err="1"/>
              <a:t>.print</a:t>
            </a:r>
            <a:r>
              <a:rPr lang="en-GB" dirty="0"/>
              <a:t>("Enter Initial  Amount to be deposited : ");</a:t>
            </a:r>
          </a:p>
          <a:p>
            <a:r>
              <a:rPr lang="en-GB" dirty="0"/>
              <a:t>                     </a:t>
            </a:r>
            <a:r>
              <a:rPr lang="en-GB" dirty="0" err="1"/>
              <a:t>System.</a:t>
            </a:r>
            <a:r>
              <a:rPr lang="en-GB" b="1" i="1" dirty="0" err="1"/>
              <a:t>out</a:t>
            </a:r>
            <a:r>
              <a:rPr lang="en-GB" dirty="0" err="1"/>
              <a:t>.flush</a:t>
            </a:r>
            <a:r>
              <a:rPr lang="en-GB" dirty="0"/>
              <a:t>();</a:t>
            </a:r>
          </a:p>
          <a:p>
            <a:r>
              <a:rPr lang="en-GB" dirty="0"/>
              <a:t>                     str=</a:t>
            </a:r>
            <a:r>
              <a:rPr lang="en-GB" dirty="0" err="1"/>
              <a:t>obj.readLine</a:t>
            </a:r>
            <a:r>
              <a:rPr lang="en-GB" dirty="0"/>
              <a:t>();</a:t>
            </a:r>
          </a:p>
          <a:p>
            <a:r>
              <a:rPr lang="en-GB" dirty="0"/>
              <a:t>                     </a:t>
            </a:r>
          </a:p>
          <a:p>
            <a:r>
              <a:rPr lang="en-GB" dirty="0"/>
              <a:t>                     </a:t>
            </a:r>
            <a:r>
              <a:rPr lang="en-GB" dirty="0" err="1"/>
              <a:t>balamount</a:t>
            </a:r>
            <a:r>
              <a:rPr lang="en-GB" dirty="0"/>
              <a:t>[</a:t>
            </a:r>
            <a:r>
              <a:rPr lang="en-GB" i="1" dirty="0" err="1"/>
              <a:t>totRec</a:t>
            </a:r>
            <a:r>
              <a:rPr lang="en-GB" dirty="0"/>
              <a:t>]=</a:t>
            </a:r>
            <a:r>
              <a:rPr lang="en-GB" dirty="0" err="1"/>
              <a:t>Double.</a:t>
            </a:r>
            <a:r>
              <a:rPr lang="en-GB" i="1" dirty="0" err="1"/>
              <a:t>parseDouble</a:t>
            </a:r>
            <a:r>
              <a:rPr lang="en-GB" dirty="0"/>
              <a:t>(str);</a:t>
            </a:r>
          </a:p>
          <a:p>
            <a:r>
              <a:rPr lang="en-GB" dirty="0"/>
              <a:t>                 }</a:t>
            </a:r>
          </a:p>
          <a:p>
            <a:r>
              <a:rPr lang="en-GB" dirty="0"/>
              <a:t>                 </a:t>
            </a:r>
            <a:r>
              <a:rPr lang="en-GB" b="1" dirty="0"/>
              <a:t>while</a:t>
            </a:r>
            <a:r>
              <a:rPr lang="en-GB" dirty="0"/>
              <a:t>(</a:t>
            </a:r>
            <a:r>
              <a:rPr lang="en-GB" dirty="0" err="1"/>
              <a:t>balamount</a:t>
            </a:r>
            <a:r>
              <a:rPr lang="en-GB" dirty="0"/>
              <a:t>[</a:t>
            </a:r>
            <a:r>
              <a:rPr lang="en-GB" i="1" dirty="0" err="1"/>
              <a:t>totRec</a:t>
            </a:r>
            <a:r>
              <a:rPr lang="en-GB" dirty="0"/>
              <a:t>]&lt;</a:t>
            </a:r>
            <a:r>
              <a:rPr lang="en-GB" dirty="0" err="1"/>
              <a:t>min_bal</a:t>
            </a:r>
            <a:r>
              <a:rPr lang="en-GB" dirty="0"/>
              <a:t>);      </a:t>
            </a:r>
          </a:p>
          <a:p>
            <a:br>
              <a:rPr lang="en-GB" dirty="0"/>
            </a:br>
            <a:endParaRPr lang="en-GB" dirty="0"/>
          </a:p>
          <a:p>
            <a:r>
              <a:rPr lang="en-GB" dirty="0"/>
              <a:t>                 </a:t>
            </a:r>
            <a:r>
              <a:rPr lang="en-GB" dirty="0" err="1"/>
              <a:t>System.</a:t>
            </a:r>
            <a:r>
              <a:rPr lang="en-GB" b="1" i="1" dirty="0" err="1"/>
              <a:t>out</a:t>
            </a:r>
            <a:r>
              <a:rPr lang="en-GB" dirty="0" err="1"/>
              <a:t>.println</a:t>
            </a:r>
            <a:r>
              <a:rPr lang="en-GB" dirty="0"/>
              <a:t>("\n\n\n");</a:t>
            </a:r>
          </a:p>
          <a:p>
            <a:r>
              <a:rPr lang="en-GB" dirty="0"/>
              <a:t>             }</a:t>
            </a:r>
          </a:p>
          <a:p>
            <a:r>
              <a:rPr lang="en-GB" dirty="0"/>
              <a:t>             </a:t>
            </a:r>
            <a:r>
              <a:rPr lang="en-GB" b="1" dirty="0"/>
              <a:t>catch</a:t>
            </a:r>
            <a:r>
              <a:rPr lang="en-GB" dirty="0"/>
              <a:t>(Exception e)</a:t>
            </a:r>
          </a:p>
          <a:p>
            <a:r>
              <a:rPr lang="en-GB" dirty="0"/>
              <a:t>             {</a:t>
            </a:r>
          </a:p>
          <a:p>
            <a:r>
              <a:rPr lang="en-GB" dirty="0"/>
              <a:t>             </a:t>
            </a:r>
            <a:r>
              <a:rPr lang="en-GB" dirty="0" err="1"/>
              <a:t>System.</a:t>
            </a:r>
            <a:r>
              <a:rPr lang="en-GB" b="1" i="1" dirty="0" err="1"/>
              <a:t>out</a:t>
            </a:r>
            <a:r>
              <a:rPr lang="en-GB" dirty="0" err="1"/>
              <a:t>.println</a:t>
            </a:r>
            <a:r>
              <a:rPr lang="en-GB" dirty="0"/>
              <a:t>("Exception in Entering a record.....");</a:t>
            </a:r>
          </a:p>
          <a:p>
            <a:r>
              <a:rPr lang="en-GB" dirty="0"/>
              <a:t>             }</a:t>
            </a:r>
          </a:p>
          <a:p>
            <a:r>
              <a:rPr lang="en-GB" dirty="0"/>
              <a:t>        }</a:t>
            </a:r>
          </a:p>
          <a:p>
            <a:r>
              <a:rPr lang="en-GB" dirty="0"/>
              <a:t>    }</a:t>
            </a:r>
          </a:p>
          <a:p>
            <a:endParaRPr lang="en-PK" dirty="0"/>
          </a:p>
          <a:p>
            <a:endParaRPr lang="en-PK" dirty="0"/>
          </a:p>
        </p:txBody>
      </p:sp>
      <p:sp>
        <p:nvSpPr>
          <p:cNvPr id="7" name="Content Placeholder 6">
            <a:extLst>
              <a:ext uri="{FF2B5EF4-FFF2-40B4-BE49-F238E27FC236}">
                <a16:creationId xmlns:a16="http://schemas.microsoft.com/office/drawing/2014/main" id="{82BD5B08-53FC-B447-9835-8A7CDF0185A2}"/>
              </a:ext>
            </a:extLst>
          </p:cNvPr>
          <p:cNvSpPr>
            <a:spLocks noGrp="1"/>
          </p:cNvSpPr>
          <p:nvPr>
            <p:ph sz="half" idx="2"/>
          </p:nvPr>
        </p:nvSpPr>
        <p:spPr/>
        <p:txBody>
          <a:bodyPr>
            <a:normAutofit fontScale="25000" lnSpcReduction="20000"/>
          </a:bodyPr>
          <a:lstStyle/>
          <a:p>
            <a:r>
              <a:rPr lang="en-GB" dirty="0"/>
              <a:t>    // create method to display records.</a:t>
            </a:r>
          </a:p>
          <a:p>
            <a:r>
              <a:rPr lang="en-GB" dirty="0"/>
              <a:t>    </a:t>
            </a:r>
            <a:r>
              <a:rPr lang="en-GB" b="1" dirty="0"/>
              <a:t>public</a:t>
            </a:r>
            <a:r>
              <a:rPr lang="en-GB" dirty="0"/>
              <a:t> </a:t>
            </a:r>
            <a:r>
              <a:rPr lang="en-GB" b="1" dirty="0"/>
              <a:t>void</a:t>
            </a:r>
            <a:r>
              <a:rPr lang="en-GB" dirty="0"/>
              <a:t> display() </a:t>
            </a:r>
          </a:p>
          <a:p>
            <a:r>
              <a:rPr lang="en-GB" dirty="0"/>
              <a:t>    {     </a:t>
            </a:r>
          </a:p>
          <a:p>
            <a:r>
              <a:rPr lang="en-GB" dirty="0"/>
              <a:t>    String str;</a:t>
            </a:r>
          </a:p>
          <a:p>
            <a:r>
              <a:rPr lang="en-GB" dirty="0"/>
              <a:t>        </a:t>
            </a:r>
            <a:r>
              <a:rPr lang="en-GB" b="1" dirty="0"/>
              <a:t>int</a:t>
            </a:r>
            <a:r>
              <a:rPr lang="en-GB" dirty="0"/>
              <a:t> account=0;</a:t>
            </a:r>
          </a:p>
          <a:p>
            <a:r>
              <a:rPr lang="en-GB" dirty="0"/>
              <a:t>        </a:t>
            </a:r>
            <a:r>
              <a:rPr lang="en-GB" b="1" dirty="0" err="1"/>
              <a:t>boolean</a:t>
            </a:r>
            <a:r>
              <a:rPr lang="en-GB" dirty="0"/>
              <a:t> valid=</a:t>
            </a:r>
            <a:r>
              <a:rPr lang="en-GB" b="1" dirty="0"/>
              <a:t>true</a:t>
            </a:r>
            <a:r>
              <a:rPr lang="en-GB" dirty="0"/>
              <a:t>;</a:t>
            </a:r>
          </a:p>
          <a:p>
            <a:r>
              <a:rPr lang="en-GB" dirty="0"/>
              <a:t>                           </a:t>
            </a:r>
          </a:p>
          <a:p>
            <a:r>
              <a:rPr lang="en-GB" dirty="0"/>
              <a:t>        </a:t>
            </a:r>
            <a:r>
              <a:rPr lang="en-GB" dirty="0" err="1"/>
              <a:t>System.</a:t>
            </a:r>
            <a:r>
              <a:rPr lang="en-GB" b="1" i="1" dirty="0" err="1"/>
              <a:t>out</a:t>
            </a:r>
            <a:r>
              <a:rPr lang="en-GB" dirty="0" err="1"/>
              <a:t>.println</a:t>
            </a:r>
            <a:r>
              <a:rPr lang="en-GB" dirty="0"/>
              <a:t>("\n\n=====DISPLAYING THE RECORDS=====\n");</a:t>
            </a:r>
          </a:p>
          <a:p>
            <a:r>
              <a:rPr lang="en-GB" dirty="0"/>
              <a:t>        </a:t>
            </a:r>
            <a:r>
              <a:rPr lang="en-GB" b="1" dirty="0"/>
              <a:t>try</a:t>
            </a:r>
            <a:endParaRPr lang="en-GB" dirty="0"/>
          </a:p>
          <a:p>
            <a:r>
              <a:rPr lang="en-GB" dirty="0"/>
              <a:t>        {</a:t>
            </a:r>
          </a:p>
          <a:p>
            <a:r>
              <a:rPr lang="en-GB" dirty="0"/>
              <a:t>        // create object.</a:t>
            </a:r>
          </a:p>
          <a:p>
            <a:r>
              <a:rPr lang="en-GB" dirty="0"/>
              <a:t>            </a:t>
            </a:r>
            <a:r>
              <a:rPr lang="en-GB" dirty="0" err="1"/>
              <a:t>BufferedReader</a:t>
            </a:r>
            <a:r>
              <a:rPr lang="en-GB" dirty="0"/>
              <a:t> </a:t>
            </a:r>
            <a:r>
              <a:rPr lang="en-GB" dirty="0" err="1"/>
              <a:t>obj</a:t>
            </a:r>
            <a:r>
              <a:rPr lang="en-GB" dirty="0"/>
              <a:t> = </a:t>
            </a:r>
            <a:r>
              <a:rPr lang="en-GB" b="1" dirty="0"/>
              <a:t>new</a:t>
            </a:r>
            <a:r>
              <a:rPr lang="en-GB" dirty="0"/>
              <a:t> </a:t>
            </a:r>
            <a:r>
              <a:rPr lang="en-GB" dirty="0" err="1"/>
              <a:t>BufferedReader</a:t>
            </a:r>
            <a:r>
              <a:rPr lang="en-GB" dirty="0"/>
              <a:t>(</a:t>
            </a:r>
            <a:r>
              <a:rPr lang="en-GB" b="1" dirty="0"/>
              <a:t>new</a:t>
            </a:r>
            <a:r>
              <a:rPr lang="en-GB" dirty="0"/>
              <a:t> </a:t>
            </a:r>
            <a:r>
              <a:rPr lang="en-GB" dirty="0" err="1"/>
              <a:t>InputStreamReader</a:t>
            </a:r>
            <a:r>
              <a:rPr lang="en-GB" dirty="0"/>
              <a:t>(</a:t>
            </a:r>
            <a:r>
              <a:rPr lang="en-GB" dirty="0" err="1"/>
              <a:t>System.</a:t>
            </a:r>
            <a:r>
              <a:rPr lang="en-GB" b="1" i="1" dirty="0" err="1"/>
              <a:t>in</a:t>
            </a:r>
            <a:r>
              <a:rPr lang="en-GB" dirty="0"/>
              <a:t>));</a:t>
            </a:r>
          </a:p>
          <a:p>
            <a:r>
              <a:rPr lang="en-GB" dirty="0"/>
              <a:t>            </a:t>
            </a:r>
          </a:p>
          <a:p>
            <a:r>
              <a:rPr lang="en-GB" dirty="0"/>
              <a:t>            // enter account number.</a:t>
            </a:r>
          </a:p>
          <a:p>
            <a:r>
              <a:rPr lang="en-GB" dirty="0"/>
              <a:t>            </a:t>
            </a:r>
            <a:r>
              <a:rPr lang="en-GB" dirty="0" err="1"/>
              <a:t>System.</a:t>
            </a:r>
            <a:r>
              <a:rPr lang="en-GB" b="1" i="1" dirty="0" err="1"/>
              <a:t>out</a:t>
            </a:r>
            <a:r>
              <a:rPr lang="en-GB" dirty="0" err="1"/>
              <a:t>.print</a:t>
            </a:r>
            <a:r>
              <a:rPr lang="en-GB" dirty="0"/>
              <a:t>("Enter the account number for display record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str=</a:t>
            </a:r>
            <a:r>
              <a:rPr lang="en-GB" dirty="0" err="1"/>
              <a:t>obj.readLine</a:t>
            </a:r>
            <a:r>
              <a:rPr lang="en-GB" dirty="0"/>
              <a:t>();</a:t>
            </a:r>
          </a:p>
          <a:p>
            <a:r>
              <a:rPr lang="en-GB" dirty="0"/>
              <a:t>            account=</a:t>
            </a:r>
            <a:r>
              <a:rPr lang="en-GB" dirty="0" err="1"/>
              <a:t>Integer.</a:t>
            </a:r>
            <a:r>
              <a:rPr lang="en-GB" i="1" dirty="0" err="1"/>
              <a:t>parseInt</a:t>
            </a:r>
            <a:r>
              <a:rPr lang="en-GB" dirty="0"/>
              <a:t>(str);</a:t>
            </a:r>
          </a:p>
          <a:p>
            <a:r>
              <a:rPr lang="en-GB" dirty="0"/>
              <a:t>             </a:t>
            </a:r>
          </a:p>
          <a:p>
            <a:r>
              <a:rPr lang="en-GB" dirty="0"/>
              <a:t>            // check for valid account number</a:t>
            </a:r>
          </a:p>
          <a:p>
            <a:r>
              <a:rPr lang="en-GB" dirty="0"/>
              <a:t>            </a:t>
            </a:r>
            <a:r>
              <a:rPr lang="en-GB" b="1" dirty="0"/>
              <a:t>if</a:t>
            </a:r>
            <a:r>
              <a:rPr lang="en-GB" dirty="0"/>
              <a:t> (account&lt;</a:t>
            </a:r>
            <a:r>
              <a:rPr lang="en-GB" dirty="0" err="1"/>
              <a:t>min_limit</a:t>
            </a:r>
            <a:r>
              <a:rPr lang="en-GB" dirty="0"/>
              <a:t>  || account&gt;</a:t>
            </a:r>
            <a:r>
              <a:rPr lang="en-GB" i="1" dirty="0" err="1"/>
              <a:t>totRec</a:t>
            </a:r>
            <a:r>
              <a:rPr lang="en-GB" dirty="0"/>
              <a:t>)   </a:t>
            </a:r>
          </a:p>
          <a:p>
            <a:r>
              <a:rPr lang="en-GB" dirty="0"/>
              <a:t>            {</a:t>
            </a:r>
          </a:p>
          <a:p>
            <a:r>
              <a:rPr lang="en-GB" dirty="0"/>
              <a:t>            </a:t>
            </a:r>
            <a:r>
              <a:rPr lang="en-GB" dirty="0" err="1"/>
              <a:t>System.</a:t>
            </a:r>
            <a:r>
              <a:rPr lang="en-GB" b="1" i="1" dirty="0" err="1"/>
              <a:t>out</a:t>
            </a:r>
            <a:r>
              <a:rPr lang="en-GB" dirty="0" err="1"/>
              <a:t>.println</a:t>
            </a:r>
            <a:r>
              <a:rPr lang="en-GB" dirty="0"/>
              <a:t>("\n\n\</a:t>
            </a:r>
            <a:r>
              <a:rPr lang="en-GB" dirty="0" err="1"/>
              <a:t>nInvalid</a:t>
            </a:r>
            <a:r>
              <a:rPr lang="en-GB" dirty="0"/>
              <a:t> Account Number \n\n");</a:t>
            </a:r>
          </a:p>
          <a:p>
            <a:r>
              <a:rPr lang="en-GB" dirty="0"/>
              <a:t>                valid=</a:t>
            </a:r>
            <a:r>
              <a:rPr lang="en-GB" b="1" dirty="0"/>
              <a:t>false</a:t>
            </a:r>
            <a:r>
              <a:rPr lang="en-GB" dirty="0"/>
              <a:t>;</a:t>
            </a:r>
          </a:p>
          <a:p>
            <a:r>
              <a:rPr lang="en-GB" dirty="0"/>
              <a:t>            }</a:t>
            </a:r>
          </a:p>
          <a:p>
            <a:br>
              <a:rPr lang="en-GB" dirty="0"/>
            </a:br>
            <a:endParaRPr lang="en-GB" dirty="0"/>
          </a:p>
          <a:p>
            <a:r>
              <a:rPr lang="en-GB" dirty="0"/>
              <a:t>            </a:t>
            </a:r>
            <a:r>
              <a:rPr lang="en-GB" b="1" dirty="0"/>
              <a:t>if</a:t>
            </a:r>
            <a:r>
              <a:rPr lang="en-GB" dirty="0"/>
              <a:t> (valid==</a:t>
            </a:r>
            <a:r>
              <a:rPr lang="en-GB" b="1" dirty="0"/>
              <a:t>true</a:t>
            </a:r>
            <a:r>
              <a:rPr lang="en-GB" dirty="0"/>
              <a:t>)</a:t>
            </a:r>
          </a:p>
          <a:p>
            <a:r>
              <a:rPr lang="en-GB" dirty="0"/>
              <a:t>            {     </a:t>
            </a:r>
          </a:p>
          <a:p>
            <a:r>
              <a:rPr lang="en-GB" dirty="0"/>
              <a:t>                </a:t>
            </a:r>
            <a:r>
              <a:rPr lang="en-GB" dirty="0" err="1"/>
              <a:t>System.</a:t>
            </a:r>
            <a:r>
              <a:rPr lang="en-GB" b="1" i="1" dirty="0" err="1"/>
              <a:t>out</a:t>
            </a:r>
            <a:r>
              <a:rPr lang="en-GB" dirty="0" err="1"/>
              <a:t>.println</a:t>
            </a:r>
            <a:r>
              <a:rPr lang="en-GB" dirty="0"/>
              <a:t>("\n\</a:t>
            </a:r>
            <a:r>
              <a:rPr lang="en-GB" dirty="0" err="1"/>
              <a:t>nAccount</a:t>
            </a:r>
            <a:r>
              <a:rPr lang="en-GB" dirty="0"/>
              <a:t> Number : "+</a:t>
            </a:r>
            <a:r>
              <a:rPr lang="en-GB" dirty="0" err="1"/>
              <a:t>accNo</a:t>
            </a:r>
            <a:r>
              <a:rPr lang="en-GB" dirty="0"/>
              <a:t>[account]);</a:t>
            </a:r>
          </a:p>
          <a:p>
            <a:r>
              <a:rPr lang="en-GB" dirty="0"/>
              <a:t>                </a:t>
            </a:r>
            <a:r>
              <a:rPr lang="en-GB" dirty="0" err="1"/>
              <a:t>System.</a:t>
            </a:r>
            <a:r>
              <a:rPr lang="en-GB" b="1" i="1" dirty="0" err="1"/>
              <a:t>out</a:t>
            </a:r>
            <a:r>
              <a:rPr lang="en-GB" dirty="0" err="1"/>
              <a:t>.println</a:t>
            </a:r>
            <a:r>
              <a:rPr lang="en-GB" dirty="0"/>
              <a:t>("Name : "+name[account]);</a:t>
            </a:r>
          </a:p>
          <a:p>
            <a:r>
              <a:rPr lang="en-GB" dirty="0"/>
              <a:t>                </a:t>
            </a:r>
            <a:r>
              <a:rPr lang="en-GB" dirty="0" err="1"/>
              <a:t>System.</a:t>
            </a:r>
            <a:r>
              <a:rPr lang="en-GB" b="1" i="1" dirty="0" err="1"/>
              <a:t>out</a:t>
            </a:r>
            <a:r>
              <a:rPr lang="en-GB" dirty="0" err="1"/>
              <a:t>.println</a:t>
            </a:r>
            <a:r>
              <a:rPr lang="en-GB" dirty="0"/>
              <a:t>("Account Type : "+</a:t>
            </a:r>
            <a:r>
              <a:rPr lang="en-GB" dirty="0" err="1"/>
              <a:t>accType</a:t>
            </a:r>
            <a:r>
              <a:rPr lang="en-GB" dirty="0"/>
              <a:t>[account]);</a:t>
            </a:r>
          </a:p>
          <a:p>
            <a:r>
              <a:rPr lang="en-GB" dirty="0"/>
              <a:t>                </a:t>
            </a:r>
            <a:r>
              <a:rPr lang="en-GB" dirty="0" err="1"/>
              <a:t>System.</a:t>
            </a:r>
            <a:r>
              <a:rPr lang="en-GB" b="1" i="1" dirty="0" err="1"/>
              <a:t>out</a:t>
            </a:r>
            <a:r>
              <a:rPr lang="en-GB" dirty="0" err="1"/>
              <a:t>.println</a:t>
            </a:r>
            <a:r>
              <a:rPr lang="en-GB" dirty="0"/>
              <a:t>("Balance Amount : "+</a:t>
            </a:r>
            <a:r>
              <a:rPr lang="en-GB" dirty="0" err="1"/>
              <a:t>balamount</a:t>
            </a:r>
            <a:r>
              <a:rPr lang="en-GB" dirty="0"/>
              <a:t>[account]+"\n\n\n");</a:t>
            </a:r>
          </a:p>
          <a:p>
            <a:r>
              <a:rPr lang="en-GB" dirty="0"/>
              <a:t>            }</a:t>
            </a:r>
          </a:p>
          <a:p>
            <a:r>
              <a:rPr lang="en-GB" dirty="0"/>
              <a:t>        }</a:t>
            </a:r>
          </a:p>
          <a:p>
            <a:r>
              <a:rPr lang="en-GB" dirty="0"/>
              <a:t>        </a:t>
            </a:r>
            <a:r>
              <a:rPr lang="en-GB" b="1" dirty="0"/>
              <a:t>catch</a:t>
            </a:r>
            <a:r>
              <a:rPr lang="en-GB" dirty="0"/>
              <a:t>(Exception e)</a:t>
            </a:r>
          </a:p>
          <a:p>
            <a:r>
              <a:rPr lang="en-GB" dirty="0"/>
              <a:t>        {</a:t>
            </a:r>
          </a:p>
          <a:p>
            <a:r>
              <a:rPr lang="en-GB" dirty="0"/>
              <a:t>        </a:t>
            </a:r>
            <a:r>
              <a:rPr lang="en-GB" dirty="0" err="1"/>
              <a:t>System.</a:t>
            </a:r>
            <a:r>
              <a:rPr lang="en-GB" b="1" i="1" dirty="0" err="1"/>
              <a:t>out</a:t>
            </a:r>
            <a:r>
              <a:rPr lang="en-GB" dirty="0" err="1"/>
              <a:t>.println</a:t>
            </a:r>
            <a:r>
              <a:rPr lang="en-GB" dirty="0"/>
              <a:t>("Exception in Displaying record.....");</a:t>
            </a:r>
          </a:p>
          <a:p>
            <a:r>
              <a:rPr lang="en-GB" dirty="0"/>
              <a:t>        }</a:t>
            </a:r>
          </a:p>
          <a:p>
            <a:r>
              <a:rPr lang="en-GB" dirty="0"/>
              <a:t>    }</a:t>
            </a:r>
          </a:p>
          <a:p>
            <a:endParaRPr lang="en-GB" dirty="0"/>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2082596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5715000" cy="4525963"/>
          </a:xfrm>
        </p:spPr>
        <p:txBody>
          <a:bodyPr>
            <a:normAutofit/>
          </a:bodyPr>
          <a:lstStyle/>
          <a:p>
            <a:r>
              <a:rPr lang="en-GB" sz="2000" b="1" dirty="0"/>
              <a:t>Documentation Section</a:t>
            </a:r>
            <a:r>
              <a:rPr lang="en-PK" sz="2000" b="1" dirty="0"/>
              <a:t>: </a:t>
            </a:r>
            <a:r>
              <a:rPr lang="en-GB" sz="2000" dirty="0"/>
              <a:t>The documentation section is an important section but optional for a Java program. It includes </a:t>
            </a:r>
            <a:r>
              <a:rPr lang="en-GB" sz="2000" b="1" dirty="0"/>
              <a:t>basic information</a:t>
            </a:r>
            <a:r>
              <a:rPr lang="en-GB" sz="2000" dirty="0"/>
              <a:t> about a Java program. The information includes the </a:t>
            </a:r>
            <a:r>
              <a:rPr lang="en-GB" sz="2000" b="1" dirty="0"/>
              <a:t>author's name, date of creation, version, program name, company name,</a:t>
            </a:r>
            <a:r>
              <a:rPr lang="en-GB" sz="2000" dirty="0"/>
              <a:t> and </a:t>
            </a:r>
            <a:r>
              <a:rPr lang="en-GB" sz="2000" b="1" dirty="0"/>
              <a:t>description</a:t>
            </a:r>
            <a:r>
              <a:rPr lang="en-GB" sz="2000" dirty="0"/>
              <a:t> of the program. It improves the readability of the program. </a:t>
            </a:r>
          </a:p>
          <a:p>
            <a:endParaRPr lang="en-GB" sz="2000" dirty="0"/>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2</a:t>
            </a:fld>
            <a:endParaRPr lang="en-US"/>
          </a:p>
        </p:txBody>
      </p:sp>
      <p:pic>
        <p:nvPicPr>
          <p:cNvPr id="2052" name="Picture 4" descr="Structure of Java Program">
            <a:extLst>
              <a:ext uri="{FF2B5EF4-FFF2-40B4-BE49-F238E27FC236}">
                <a16:creationId xmlns:a16="http://schemas.microsoft.com/office/drawing/2014/main" id="{1309C554-5B68-C048-BB2A-F0DAF21BC3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600200"/>
            <a:ext cx="2393950" cy="32744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0E08269-67A1-F74E-A0B2-E458B14F71EE}"/>
              </a:ext>
            </a:extLst>
          </p:cNvPr>
          <p:cNvSpPr txBox="1"/>
          <p:nvPr/>
        </p:nvSpPr>
        <p:spPr>
          <a:xfrm>
            <a:off x="838200" y="4362457"/>
            <a:ext cx="5334000" cy="1477328"/>
          </a:xfrm>
          <a:prstGeom prst="rect">
            <a:avLst/>
          </a:prstGeom>
          <a:solidFill>
            <a:schemeClr val="tx1"/>
          </a:solidFill>
        </p:spPr>
        <p:txBody>
          <a:bodyPr wrap="square" rtlCol="0">
            <a:spAutoFit/>
          </a:bodyPr>
          <a:lstStyle/>
          <a:p>
            <a:r>
              <a:rPr lang="en-GB" dirty="0">
                <a:solidFill>
                  <a:schemeClr val="bg1"/>
                </a:solidFill>
                <a:highlight>
                  <a:srgbClr val="000000"/>
                </a:highlight>
              </a:rPr>
              <a:t>//Single Line Comment</a:t>
            </a:r>
          </a:p>
          <a:p>
            <a:r>
              <a:rPr lang="en-GB" dirty="0">
                <a:solidFill>
                  <a:schemeClr val="bg1"/>
                </a:solidFill>
                <a:highlight>
                  <a:srgbClr val="000000"/>
                </a:highlight>
              </a:rPr>
              <a:t>/*It is an example of </a:t>
            </a:r>
          </a:p>
          <a:p>
            <a:r>
              <a:rPr lang="en-GB" dirty="0">
                <a:solidFill>
                  <a:schemeClr val="bg1"/>
                </a:solidFill>
                <a:highlight>
                  <a:srgbClr val="000000"/>
                </a:highlight>
              </a:rPr>
              <a:t>      multiline comment*/  </a:t>
            </a:r>
          </a:p>
          <a:p>
            <a:r>
              <a:rPr lang="en-GB" dirty="0">
                <a:solidFill>
                  <a:schemeClr val="bg1"/>
                </a:solidFill>
                <a:highlight>
                  <a:srgbClr val="000000"/>
                </a:highlight>
              </a:rPr>
              <a:t>/**It is an example of documentation comment*/</a:t>
            </a:r>
          </a:p>
          <a:p>
            <a:endParaRPr lang="en-PK" dirty="0"/>
          </a:p>
        </p:txBody>
      </p:sp>
    </p:spTree>
    <p:extLst>
      <p:ext uri="{BB962C8B-B14F-4D97-AF65-F5344CB8AC3E}">
        <p14:creationId xmlns:p14="http://schemas.microsoft.com/office/powerpoint/2010/main" val="48403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Banking Project</a:t>
            </a:r>
          </a:p>
        </p:txBody>
      </p:sp>
      <p:sp>
        <p:nvSpPr>
          <p:cNvPr id="6" name="Content Placeholder 5">
            <a:extLst>
              <a:ext uri="{FF2B5EF4-FFF2-40B4-BE49-F238E27FC236}">
                <a16:creationId xmlns:a16="http://schemas.microsoft.com/office/drawing/2014/main" id="{0373A9FE-8252-4941-8329-D060E8B63E50}"/>
              </a:ext>
            </a:extLst>
          </p:cNvPr>
          <p:cNvSpPr>
            <a:spLocks noGrp="1"/>
          </p:cNvSpPr>
          <p:nvPr>
            <p:ph sz="half" idx="1"/>
          </p:nvPr>
        </p:nvSpPr>
        <p:spPr/>
        <p:txBody>
          <a:bodyPr>
            <a:normAutofit fontScale="25000" lnSpcReduction="20000"/>
          </a:bodyPr>
          <a:lstStyle/>
          <a:p>
            <a:r>
              <a:rPr lang="en-GB" dirty="0"/>
              <a:t>    // create method to deposit amount.</a:t>
            </a:r>
          </a:p>
          <a:p>
            <a:r>
              <a:rPr lang="en-GB" dirty="0"/>
              <a:t>    </a:t>
            </a:r>
            <a:r>
              <a:rPr lang="en-GB" b="1" dirty="0"/>
              <a:t>public</a:t>
            </a:r>
            <a:r>
              <a:rPr lang="en-GB" dirty="0"/>
              <a:t> </a:t>
            </a:r>
            <a:r>
              <a:rPr lang="en-GB" b="1" dirty="0"/>
              <a:t>void</a:t>
            </a:r>
            <a:r>
              <a:rPr lang="en-GB" dirty="0"/>
              <a:t> deposit()</a:t>
            </a:r>
          </a:p>
          <a:p>
            <a:r>
              <a:rPr lang="en-GB" dirty="0"/>
              <a:t>    {</a:t>
            </a:r>
          </a:p>
          <a:p>
            <a:r>
              <a:rPr lang="en-GB" dirty="0"/>
              <a:t>    String str;</a:t>
            </a:r>
          </a:p>
          <a:p>
            <a:r>
              <a:rPr lang="en-GB" dirty="0"/>
              <a:t>        </a:t>
            </a:r>
            <a:r>
              <a:rPr lang="en-GB" b="1" dirty="0"/>
              <a:t>double</a:t>
            </a:r>
            <a:r>
              <a:rPr lang="en-GB" dirty="0"/>
              <a:t> amount;</a:t>
            </a:r>
          </a:p>
          <a:p>
            <a:r>
              <a:rPr lang="en-GB" dirty="0"/>
              <a:t>        </a:t>
            </a:r>
            <a:r>
              <a:rPr lang="en-GB" b="1" dirty="0"/>
              <a:t>int</a:t>
            </a:r>
            <a:r>
              <a:rPr lang="en-GB" dirty="0"/>
              <a:t> account;</a:t>
            </a:r>
          </a:p>
          <a:p>
            <a:r>
              <a:rPr lang="en-GB" dirty="0"/>
              <a:t>        </a:t>
            </a:r>
            <a:r>
              <a:rPr lang="en-GB" b="1" dirty="0" err="1"/>
              <a:t>boolean</a:t>
            </a:r>
            <a:r>
              <a:rPr lang="en-GB" dirty="0"/>
              <a:t> valid=</a:t>
            </a:r>
            <a:r>
              <a:rPr lang="en-GB" b="1" dirty="0"/>
              <a:t>true</a:t>
            </a:r>
            <a:r>
              <a:rPr lang="en-GB" dirty="0"/>
              <a:t>;</a:t>
            </a:r>
          </a:p>
          <a:p>
            <a:r>
              <a:rPr lang="en-GB" dirty="0"/>
              <a:t>        </a:t>
            </a:r>
            <a:r>
              <a:rPr lang="en-GB" dirty="0" err="1"/>
              <a:t>System.</a:t>
            </a:r>
            <a:r>
              <a:rPr lang="en-GB" b="1" i="1" dirty="0" err="1"/>
              <a:t>out</a:t>
            </a:r>
            <a:r>
              <a:rPr lang="en-GB" dirty="0" err="1"/>
              <a:t>.println</a:t>
            </a:r>
            <a:r>
              <a:rPr lang="en-GB" dirty="0"/>
              <a:t>("\n\n\n=====DEPOSIT AMOUNT=====");</a:t>
            </a:r>
          </a:p>
          <a:p>
            <a:r>
              <a:rPr lang="en-GB" dirty="0"/>
              <a:t>              </a:t>
            </a:r>
          </a:p>
          <a:p>
            <a:r>
              <a:rPr lang="en-GB" dirty="0"/>
              <a:t>        </a:t>
            </a:r>
            <a:r>
              <a:rPr lang="en-GB" b="1" dirty="0"/>
              <a:t>try</a:t>
            </a:r>
            <a:endParaRPr lang="en-GB" dirty="0"/>
          </a:p>
          <a:p>
            <a:r>
              <a:rPr lang="en-GB" dirty="0"/>
              <a:t>        {</a:t>
            </a:r>
          </a:p>
          <a:p>
            <a:r>
              <a:rPr lang="en-GB" dirty="0"/>
              <a:t>            // create object.</a:t>
            </a:r>
          </a:p>
          <a:p>
            <a:r>
              <a:rPr lang="en-GB" dirty="0"/>
              <a:t>        </a:t>
            </a:r>
            <a:r>
              <a:rPr lang="en-GB" dirty="0" err="1"/>
              <a:t>BufferedReader</a:t>
            </a:r>
            <a:r>
              <a:rPr lang="en-GB" dirty="0"/>
              <a:t> </a:t>
            </a:r>
            <a:r>
              <a:rPr lang="en-GB" dirty="0" err="1"/>
              <a:t>obj</a:t>
            </a:r>
            <a:r>
              <a:rPr lang="en-GB" dirty="0"/>
              <a:t> = </a:t>
            </a:r>
            <a:r>
              <a:rPr lang="en-GB" b="1" dirty="0"/>
              <a:t>new</a:t>
            </a:r>
            <a:r>
              <a:rPr lang="en-GB" dirty="0"/>
              <a:t> </a:t>
            </a:r>
            <a:r>
              <a:rPr lang="en-GB" dirty="0" err="1"/>
              <a:t>BufferedReader</a:t>
            </a:r>
            <a:r>
              <a:rPr lang="en-GB" dirty="0"/>
              <a:t>(</a:t>
            </a:r>
            <a:r>
              <a:rPr lang="en-GB" b="1" dirty="0"/>
              <a:t>new</a:t>
            </a:r>
            <a:r>
              <a:rPr lang="en-GB" dirty="0"/>
              <a:t> </a:t>
            </a:r>
            <a:r>
              <a:rPr lang="en-GB" dirty="0" err="1"/>
              <a:t>InputStreamReader</a:t>
            </a:r>
            <a:r>
              <a:rPr lang="en-GB" dirty="0"/>
              <a:t>(</a:t>
            </a:r>
            <a:r>
              <a:rPr lang="en-GB" dirty="0" err="1"/>
              <a:t>System.</a:t>
            </a:r>
            <a:r>
              <a:rPr lang="en-GB" b="1" i="1" dirty="0" err="1"/>
              <a:t>in</a:t>
            </a:r>
            <a:r>
              <a:rPr lang="en-GB" dirty="0"/>
              <a:t>));</a:t>
            </a:r>
          </a:p>
          <a:p>
            <a:br>
              <a:rPr lang="en-GB" dirty="0"/>
            </a:br>
            <a:endParaRPr lang="en-GB" dirty="0"/>
          </a:p>
          <a:p>
            <a:r>
              <a:rPr lang="en-GB" dirty="0"/>
              <a:t>            </a:t>
            </a:r>
            <a:r>
              <a:rPr lang="en-GB" dirty="0" err="1"/>
              <a:t>System.</a:t>
            </a:r>
            <a:r>
              <a:rPr lang="en-GB" b="1" i="1" dirty="0" err="1"/>
              <a:t>out</a:t>
            </a:r>
            <a:r>
              <a:rPr lang="en-GB" dirty="0" err="1"/>
              <a:t>.print</a:t>
            </a:r>
            <a:r>
              <a:rPr lang="en-GB" dirty="0"/>
              <a:t>("Enter Account No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str=</a:t>
            </a:r>
            <a:r>
              <a:rPr lang="en-GB" dirty="0" err="1"/>
              <a:t>obj.readLine</a:t>
            </a:r>
            <a:r>
              <a:rPr lang="en-GB" dirty="0"/>
              <a:t>();</a:t>
            </a:r>
          </a:p>
          <a:p>
            <a:r>
              <a:rPr lang="en-GB" dirty="0"/>
              <a:t>            account=</a:t>
            </a:r>
            <a:r>
              <a:rPr lang="en-GB" dirty="0" err="1"/>
              <a:t>Integer.</a:t>
            </a:r>
            <a:r>
              <a:rPr lang="en-GB" i="1" dirty="0" err="1"/>
              <a:t>parseInt</a:t>
            </a:r>
            <a:r>
              <a:rPr lang="en-GB" dirty="0"/>
              <a:t>(str);</a:t>
            </a:r>
          </a:p>
          <a:p>
            <a:r>
              <a:rPr lang="en-GB" dirty="0"/>
              <a:t>            </a:t>
            </a:r>
          </a:p>
          <a:p>
            <a:r>
              <a:rPr lang="en-GB" dirty="0"/>
              <a:t>            // check valid account number.</a:t>
            </a:r>
          </a:p>
          <a:p>
            <a:r>
              <a:rPr lang="en-GB" dirty="0"/>
              <a:t>            </a:t>
            </a:r>
            <a:r>
              <a:rPr lang="en-GB" b="1" dirty="0"/>
              <a:t>if</a:t>
            </a:r>
            <a:r>
              <a:rPr lang="en-GB" dirty="0"/>
              <a:t> (account&lt;</a:t>
            </a:r>
            <a:r>
              <a:rPr lang="en-GB" dirty="0" err="1"/>
              <a:t>min_limit</a:t>
            </a:r>
            <a:r>
              <a:rPr lang="en-GB" dirty="0"/>
              <a:t> || account&gt;</a:t>
            </a:r>
            <a:r>
              <a:rPr lang="en-GB" i="1" dirty="0" err="1"/>
              <a:t>totRec</a:t>
            </a:r>
            <a:r>
              <a:rPr lang="en-GB" dirty="0"/>
              <a:t>)  </a:t>
            </a:r>
          </a:p>
          <a:p>
            <a:r>
              <a:rPr lang="en-GB" dirty="0"/>
              <a:t>            {</a:t>
            </a:r>
          </a:p>
          <a:p>
            <a:r>
              <a:rPr lang="en-GB" dirty="0"/>
              <a:t>            </a:t>
            </a:r>
            <a:r>
              <a:rPr lang="en-GB" dirty="0" err="1"/>
              <a:t>System.</a:t>
            </a:r>
            <a:r>
              <a:rPr lang="en-GB" b="1" i="1" dirty="0" err="1"/>
              <a:t>out</a:t>
            </a:r>
            <a:r>
              <a:rPr lang="en-GB" dirty="0" err="1"/>
              <a:t>.println</a:t>
            </a:r>
            <a:r>
              <a:rPr lang="en-GB" dirty="0"/>
              <a:t>("\n\n\</a:t>
            </a:r>
            <a:r>
              <a:rPr lang="en-GB" dirty="0" err="1"/>
              <a:t>nInvalid</a:t>
            </a:r>
            <a:r>
              <a:rPr lang="en-GB" dirty="0"/>
              <a:t> Account Number \n\n");</a:t>
            </a:r>
          </a:p>
          <a:p>
            <a:r>
              <a:rPr lang="en-GB" dirty="0"/>
              <a:t>                valid=</a:t>
            </a:r>
            <a:r>
              <a:rPr lang="en-GB" b="1" dirty="0"/>
              <a:t>false</a:t>
            </a:r>
            <a:r>
              <a:rPr lang="en-GB" dirty="0"/>
              <a:t>;</a:t>
            </a:r>
          </a:p>
          <a:p>
            <a:r>
              <a:rPr lang="en-GB" dirty="0"/>
              <a:t>            }</a:t>
            </a:r>
          </a:p>
          <a:p>
            <a:r>
              <a:rPr lang="en-GB" dirty="0"/>
              <a:t>           </a:t>
            </a:r>
          </a:p>
          <a:p>
            <a:r>
              <a:rPr lang="en-GB" dirty="0"/>
              <a:t>            </a:t>
            </a:r>
            <a:r>
              <a:rPr lang="en-GB" b="1" dirty="0"/>
              <a:t>if</a:t>
            </a:r>
            <a:r>
              <a:rPr lang="en-GB" dirty="0"/>
              <a:t> (valid==</a:t>
            </a:r>
            <a:r>
              <a:rPr lang="en-GB" b="1" dirty="0"/>
              <a:t>true</a:t>
            </a:r>
            <a:r>
              <a:rPr lang="en-GB" dirty="0"/>
              <a:t>)</a:t>
            </a:r>
          </a:p>
          <a:p>
            <a:r>
              <a:rPr lang="en-GB" dirty="0"/>
              <a:t>            {</a:t>
            </a:r>
          </a:p>
          <a:p>
            <a:r>
              <a:rPr lang="en-GB" dirty="0"/>
              <a:t>                </a:t>
            </a:r>
            <a:r>
              <a:rPr lang="en-GB" dirty="0" err="1"/>
              <a:t>System.</a:t>
            </a:r>
            <a:r>
              <a:rPr lang="en-GB" b="1" i="1" dirty="0" err="1"/>
              <a:t>out</a:t>
            </a:r>
            <a:r>
              <a:rPr lang="en-GB" dirty="0" err="1"/>
              <a:t>.print</a:t>
            </a:r>
            <a:r>
              <a:rPr lang="en-GB" dirty="0"/>
              <a:t>("Enter Amount you want to Deposit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str=</a:t>
            </a:r>
            <a:r>
              <a:rPr lang="en-GB" dirty="0" err="1"/>
              <a:t>obj.readLine</a:t>
            </a:r>
            <a:r>
              <a:rPr lang="en-GB" dirty="0"/>
              <a:t>();</a:t>
            </a:r>
          </a:p>
          <a:p>
            <a:r>
              <a:rPr lang="en-GB" dirty="0"/>
              <a:t>                amount=</a:t>
            </a:r>
            <a:r>
              <a:rPr lang="en-GB" dirty="0" err="1"/>
              <a:t>Double.</a:t>
            </a:r>
            <a:r>
              <a:rPr lang="en-GB" i="1" dirty="0" err="1"/>
              <a:t>parseDouble</a:t>
            </a:r>
            <a:r>
              <a:rPr lang="en-GB" dirty="0"/>
              <a:t>(str);</a:t>
            </a:r>
          </a:p>
          <a:p>
            <a:br>
              <a:rPr lang="en-GB" dirty="0"/>
            </a:br>
            <a:endParaRPr lang="en-GB" dirty="0"/>
          </a:p>
          <a:p>
            <a:r>
              <a:rPr lang="en-GB" dirty="0"/>
              <a:t>                </a:t>
            </a:r>
            <a:r>
              <a:rPr lang="en-GB" dirty="0" err="1"/>
              <a:t>balamount</a:t>
            </a:r>
            <a:r>
              <a:rPr lang="en-GB" dirty="0"/>
              <a:t>[account]=</a:t>
            </a:r>
            <a:r>
              <a:rPr lang="en-GB" dirty="0" err="1"/>
              <a:t>balamount</a:t>
            </a:r>
            <a:r>
              <a:rPr lang="en-GB" dirty="0"/>
              <a:t>[account]+amount;</a:t>
            </a:r>
          </a:p>
          <a:p>
            <a:br>
              <a:rPr lang="en-GB" dirty="0"/>
            </a:br>
            <a:endParaRPr lang="en-GB" dirty="0"/>
          </a:p>
        </p:txBody>
      </p:sp>
      <p:sp>
        <p:nvSpPr>
          <p:cNvPr id="7" name="Content Placeholder 6">
            <a:extLst>
              <a:ext uri="{FF2B5EF4-FFF2-40B4-BE49-F238E27FC236}">
                <a16:creationId xmlns:a16="http://schemas.microsoft.com/office/drawing/2014/main" id="{82BD5B08-53FC-B447-9835-8A7CDF0185A2}"/>
              </a:ext>
            </a:extLst>
          </p:cNvPr>
          <p:cNvSpPr>
            <a:spLocks noGrp="1"/>
          </p:cNvSpPr>
          <p:nvPr>
            <p:ph sz="half" idx="2"/>
          </p:nvPr>
        </p:nvSpPr>
        <p:spPr/>
        <p:txBody>
          <a:bodyPr>
            <a:normAutofit fontScale="25000" lnSpcReduction="20000"/>
          </a:bodyPr>
          <a:lstStyle/>
          <a:p>
            <a:r>
              <a:rPr lang="en-GB" dirty="0"/>
              <a:t>                //Displaying </a:t>
            </a:r>
            <a:r>
              <a:rPr lang="en-GB" u="sng" dirty="0" err="1"/>
              <a:t>Depsit</a:t>
            </a:r>
            <a:r>
              <a:rPr lang="en-GB" dirty="0"/>
              <a:t> Details</a:t>
            </a:r>
          </a:p>
          <a:p>
            <a:r>
              <a:rPr lang="en-GB" dirty="0"/>
              <a:t>                </a:t>
            </a:r>
            <a:r>
              <a:rPr lang="en-GB" dirty="0" err="1"/>
              <a:t>System.</a:t>
            </a:r>
            <a:r>
              <a:rPr lang="en-GB" b="1" i="1" dirty="0" err="1"/>
              <a:t>out</a:t>
            </a:r>
            <a:r>
              <a:rPr lang="en-GB" dirty="0" err="1"/>
              <a:t>.println</a:t>
            </a:r>
            <a:r>
              <a:rPr lang="en-GB" dirty="0"/>
              <a:t>("\</a:t>
            </a:r>
            <a:r>
              <a:rPr lang="en-GB" dirty="0" err="1"/>
              <a:t>nAfter</a:t>
            </a:r>
            <a:r>
              <a:rPr lang="en-GB" dirty="0"/>
              <a:t> </a:t>
            </a:r>
            <a:r>
              <a:rPr lang="en-GB" dirty="0" err="1"/>
              <a:t>Updation</a:t>
            </a:r>
            <a:r>
              <a:rPr lang="en-GB" dirty="0"/>
              <a:t>...");</a:t>
            </a:r>
          </a:p>
          <a:p>
            <a:r>
              <a:rPr lang="en-GB" dirty="0"/>
              <a:t>                </a:t>
            </a:r>
            <a:r>
              <a:rPr lang="en-GB" dirty="0" err="1"/>
              <a:t>System.</a:t>
            </a:r>
            <a:r>
              <a:rPr lang="en-GB" b="1" i="1" dirty="0" err="1"/>
              <a:t>out</a:t>
            </a:r>
            <a:r>
              <a:rPr lang="en-GB" dirty="0" err="1"/>
              <a:t>.println</a:t>
            </a:r>
            <a:r>
              <a:rPr lang="en-GB" dirty="0"/>
              <a:t>("Account Number :  "+account);</a:t>
            </a:r>
          </a:p>
          <a:p>
            <a:r>
              <a:rPr lang="en-GB" dirty="0"/>
              <a:t>                </a:t>
            </a:r>
            <a:r>
              <a:rPr lang="en-GB" dirty="0" err="1"/>
              <a:t>System.</a:t>
            </a:r>
            <a:r>
              <a:rPr lang="en-GB" b="1" i="1" dirty="0" err="1"/>
              <a:t>out</a:t>
            </a:r>
            <a:r>
              <a:rPr lang="en-GB" dirty="0" err="1"/>
              <a:t>.println</a:t>
            </a:r>
            <a:r>
              <a:rPr lang="en-GB" dirty="0"/>
              <a:t>("Balance Amount :  "+</a:t>
            </a:r>
            <a:r>
              <a:rPr lang="en-GB" dirty="0" err="1"/>
              <a:t>balamount</a:t>
            </a:r>
            <a:r>
              <a:rPr lang="en-GB" dirty="0"/>
              <a:t>[account]+"\n\n\n");</a:t>
            </a:r>
          </a:p>
          <a:p>
            <a:r>
              <a:rPr lang="en-GB" dirty="0"/>
              <a:t>            }</a:t>
            </a:r>
          </a:p>
          <a:p>
            <a:r>
              <a:rPr lang="en-GB" dirty="0"/>
              <a:t>        }</a:t>
            </a:r>
          </a:p>
          <a:p>
            <a:r>
              <a:rPr lang="en-GB" dirty="0"/>
              <a:t>        </a:t>
            </a:r>
            <a:r>
              <a:rPr lang="en-GB" b="1" dirty="0"/>
              <a:t>catch</a:t>
            </a:r>
            <a:r>
              <a:rPr lang="en-GB" dirty="0"/>
              <a:t>(Exception e)</a:t>
            </a:r>
          </a:p>
          <a:p>
            <a:r>
              <a:rPr lang="en-GB" dirty="0"/>
              <a:t>        {</a:t>
            </a:r>
          </a:p>
          <a:p>
            <a:r>
              <a:rPr lang="en-GB" dirty="0"/>
              <a:t>        </a:t>
            </a:r>
            <a:r>
              <a:rPr lang="en-GB" dirty="0" err="1"/>
              <a:t>System.</a:t>
            </a:r>
            <a:r>
              <a:rPr lang="en-GB" b="1" i="1" dirty="0" err="1"/>
              <a:t>out</a:t>
            </a:r>
            <a:r>
              <a:rPr lang="en-GB" dirty="0" err="1"/>
              <a:t>.println</a:t>
            </a:r>
            <a:r>
              <a:rPr lang="en-GB" dirty="0"/>
              <a:t>("Exception in Depositing record.....");</a:t>
            </a:r>
          </a:p>
          <a:p>
            <a:r>
              <a:rPr lang="en-GB" dirty="0"/>
              <a:t>        }</a:t>
            </a:r>
          </a:p>
          <a:p>
            <a:r>
              <a:rPr lang="en-GB" dirty="0"/>
              <a:t>    }</a:t>
            </a:r>
          </a:p>
          <a:p>
            <a:endParaRPr lang="en-PK" dirty="0"/>
          </a:p>
          <a:p>
            <a:r>
              <a:rPr lang="en-GB" dirty="0"/>
              <a:t>    // creating method for withdraw money.</a:t>
            </a:r>
          </a:p>
          <a:p>
            <a:r>
              <a:rPr lang="en-GB" dirty="0"/>
              <a:t>    </a:t>
            </a:r>
            <a:r>
              <a:rPr lang="en-GB" b="1" dirty="0"/>
              <a:t>public</a:t>
            </a:r>
            <a:r>
              <a:rPr lang="en-GB" dirty="0"/>
              <a:t> </a:t>
            </a:r>
            <a:r>
              <a:rPr lang="en-GB" b="1" dirty="0"/>
              <a:t>void</a:t>
            </a:r>
            <a:r>
              <a:rPr lang="en-GB" dirty="0"/>
              <a:t> withdraw()</a:t>
            </a:r>
          </a:p>
          <a:p>
            <a:r>
              <a:rPr lang="en-GB" dirty="0"/>
              <a:t>    { </a:t>
            </a:r>
          </a:p>
          <a:p>
            <a:r>
              <a:rPr lang="en-GB" dirty="0"/>
              <a:t>    String str;</a:t>
            </a:r>
          </a:p>
          <a:p>
            <a:r>
              <a:rPr lang="en-GB" dirty="0"/>
              <a:t>        </a:t>
            </a:r>
          </a:p>
          <a:p>
            <a:r>
              <a:rPr lang="en-GB" dirty="0"/>
              <a:t>    </a:t>
            </a:r>
            <a:r>
              <a:rPr lang="en-GB" b="1" dirty="0"/>
              <a:t>double</a:t>
            </a:r>
            <a:r>
              <a:rPr lang="en-GB" dirty="0"/>
              <a:t> </a:t>
            </a:r>
            <a:r>
              <a:rPr lang="en-GB" dirty="0" err="1"/>
              <a:t>amount,checkamount</a:t>
            </a:r>
            <a:r>
              <a:rPr lang="en-GB" dirty="0"/>
              <a:t>;</a:t>
            </a:r>
          </a:p>
          <a:p>
            <a:r>
              <a:rPr lang="en-GB" dirty="0"/>
              <a:t>        </a:t>
            </a:r>
            <a:r>
              <a:rPr lang="en-GB" b="1" dirty="0"/>
              <a:t>int</a:t>
            </a:r>
            <a:r>
              <a:rPr lang="en-GB" dirty="0"/>
              <a:t> account;</a:t>
            </a:r>
          </a:p>
          <a:p>
            <a:r>
              <a:rPr lang="en-GB" dirty="0"/>
              <a:t>        </a:t>
            </a:r>
            <a:r>
              <a:rPr lang="en-GB" b="1" dirty="0" err="1"/>
              <a:t>boolean</a:t>
            </a:r>
            <a:r>
              <a:rPr lang="en-GB" dirty="0"/>
              <a:t> valid=</a:t>
            </a:r>
            <a:r>
              <a:rPr lang="en-GB" b="1" dirty="0"/>
              <a:t>true</a:t>
            </a:r>
            <a:r>
              <a:rPr lang="en-GB" dirty="0"/>
              <a:t>;</a:t>
            </a:r>
          </a:p>
          <a:p>
            <a:r>
              <a:rPr lang="en-GB" dirty="0"/>
              <a:t>        </a:t>
            </a:r>
          </a:p>
          <a:p>
            <a:r>
              <a:rPr lang="en-GB" dirty="0"/>
              <a:t>        </a:t>
            </a:r>
            <a:r>
              <a:rPr lang="en-GB" dirty="0" err="1"/>
              <a:t>System.</a:t>
            </a:r>
            <a:r>
              <a:rPr lang="en-GB" b="1" i="1" dirty="0" err="1"/>
              <a:t>out</a:t>
            </a:r>
            <a:r>
              <a:rPr lang="en-GB" dirty="0" err="1"/>
              <a:t>.println</a:t>
            </a:r>
            <a:r>
              <a:rPr lang="en-GB" dirty="0"/>
              <a:t>("\n\n\n=====WITHDRAW MONEY=====");</a:t>
            </a:r>
          </a:p>
          <a:p>
            <a:r>
              <a:rPr lang="en-GB" dirty="0"/>
              <a:t>        </a:t>
            </a:r>
            <a:r>
              <a:rPr lang="en-GB" b="1" dirty="0"/>
              <a:t>try</a:t>
            </a:r>
            <a:endParaRPr lang="en-GB" dirty="0"/>
          </a:p>
          <a:p>
            <a:r>
              <a:rPr lang="en-GB" dirty="0"/>
              <a:t>        {</a:t>
            </a:r>
          </a:p>
          <a:p>
            <a:r>
              <a:rPr lang="en-GB" dirty="0"/>
              <a:t>            // create object. </a:t>
            </a:r>
          </a:p>
          <a:p>
            <a:r>
              <a:rPr lang="en-GB" dirty="0"/>
              <a:t>        </a:t>
            </a:r>
            <a:r>
              <a:rPr lang="en-GB" dirty="0" err="1"/>
              <a:t>BufferedReader</a:t>
            </a:r>
            <a:r>
              <a:rPr lang="en-GB" dirty="0"/>
              <a:t> </a:t>
            </a:r>
            <a:r>
              <a:rPr lang="en-GB" dirty="0" err="1"/>
              <a:t>obj</a:t>
            </a:r>
            <a:r>
              <a:rPr lang="en-GB" dirty="0"/>
              <a:t> = </a:t>
            </a:r>
            <a:r>
              <a:rPr lang="en-GB" b="1" dirty="0"/>
              <a:t>new</a:t>
            </a:r>
            <a:r>
              <a:rPr lang="en-GB" dirty="0"/>
              <a:t> </a:t>
            </a:r>
            <a:r>
              <a:rPr lang="en-GB" dirty="0" err="1"/>
              <a:t>BufferedReader</a:t>
            </a:r>
            <a:r>
              <a:rPr lang="en-GB" dirty="0"/>
              <a:t>(</a:t>
            </a:r>
            <a:r>
              <a:rPr lang="en-GB" b="1" dirty="0"/>
              <a:t>new</a:t>
            </a:r>
            <a:r>
              <a:rPr lang="en-GB" dirty="0"/>
              <a:t> </a:t>
            </a:r>
            <a:r>
              <a:rPr lang="en-GB" dirty="0" err="1"/>
              <a:t>InputStreamReader</a:t>
            </a:r>
            <a:r>
              <a:rPr lang="en-GB" dirty="0"/>
              <a:t>(</a:t>
            </a:r>
            <a:r>
              <a:rPr lang="en-GB" dirty="0" err="1"/>
              <a:t>System.</a:t>
            </a:r>
            <a:r>
              <a:rPr lang="en-GB" b="1" i="1" dirty="0" err="1"/>
              <a:t>in</a:t>
            </a:r>
            <a:r>
              <a:rPr lang="en-GB" dirty="0"/>
              <a:t>));</a:t>
            </a:r>
          </a:p>
          <a:p>
            <a:r>
              <a:rPr lang="en-GB" dirty="0"/>
              <a:t>             </a:t>
            </a:r>
          </a:p>
          <a:p>
            <a:r>
              <a:rPr lang="en-GB" dirty="0"/>
              <a:t>        // enter account number for entering money</a:t>
            </a:r>
          </a:p>
          <a:p>
            <a:r>
              <a:rPr lang="en-GB" dirty="0"/>
              <a:t>            </a:t>
            </a:r>
            <a:r>
              <a:rPr lang="en-GB" dirty="0" err="1"/>
              <a:t>System.</a:t>
            </a:r>
            <a:r>
              <a:rPr lang="en-GB" b="1" i="1" dirty="0" err="1"/>
              <a:t>out</a:t>
            </a:r>
            <a:r>
              <a:rPr lang="en-GB" dirty="0" err="1"/>
              <a:t>.print</a:t>
            </a:r>
            <a:r>
              <a:rPr lang="en-GB" dirty="0"/>
              <a:t>("Enter the account number to withdraw money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str=</a:t>
            </a:r>
            <a:r>
              <a:rPr lang="en-GB" dirty="0" err="1"/>
              <a:t>obj.readLine</a:t>
            </a:r>
            <a:r>
              <a:rPr lang="en-GB" dirty="0"/>
              <a:t>();</a:t>
            </a:r>
          </a:p>
          <a:p>
            <a:r>
              <a:rPr lang="en-GB" dirty="0"/>
              <a:t>            account=</a:t>
            </a:r>
            <a:r>
              <a:rPr lang="en-GB" dirty="0" err="1"/>
              <a:t>Integer.</a:t>
            </a:r>
            <a:r>
              <a:rPr lang="en-GB" i="1" dirty="0" err="1"/>
              <a:t>parseInt</a:t>
            </a:r>
            <a:r>
              <a:rPr lang="en-GB" dirty="0"/>
              <a:t>(str);</a:t>
            </a:r>
          </a:p>
          <a:p>
            <a:br>
              <a:rPr lang="en-GB" dirty="0"/>
            </a:br>
            <a:endParaRPr lang="en-GB" dirty="0"/>
          </a:p>
          <a:p>
            <a:r>
              <a:rPr lang="en-GB" dirty="0"/>
              <a:t>            // check for valid account number.</a:t>
            </a:r>
          </a:p>
          <a:p>
            <a:r>
              <a:rPr lang="en-GB" dirty="0"/>
              <a:t>            </a:t>
            </a:r>
            <a:r>
              <a:rPr lang="en-GB" b="1" dirty="0"/>
              <a:t>if</a:t>
            </a:r>
            <a:r>
              <a:rPr lang="en-GB" dirty="0"/>
              <a:t> (account&lt;</a:t>
            </a:r>
            <a:r>
              <a:rPr lang="en-GB" dirty="0" err="1"/>
              <a:t>min_limit</a:t>
            </a:r>
            <a:r>
              <a:rPr lang="en-GB" dirty="0"/>
              <a:t> || account&gt;</a:t>
            </a:r>
            <a:r>
              <a:rPr lang="en-GB" i="1" dirty="0" err="1"/>
              <a:t>totRec</a:t>
            </a:r>
            <a:r>
              <a:rPr lang="en-GB" dirty="0"/>
              <a:t>)  </a:t>
            </a:r>
          </a:p>
          <a:p>
            <a:r>
              <a:rPr lang="en-GB" dirty="0"/>
              <a:t>            {</a:t>
            </a:r>
          </a:p>
          <a:p>
            <a:r>
              <a:rPr lang="en-GB" dirty="0"/>
              <a:t>                 </a:t>
            </a:r>
            <a:r>
              <a:rPr lang="en-GB" dirty="0" err="1"/>
              <a:t>System.</a:t>
            </a:r>
            <a:r>
              <a:rPr lang="en-GB" b="1" i="1" dirty="0" err="1"/>
              <a:t>out</a:t>
            </a:r>
            <a:r>
              <a:rPr lang="en-GB" dirty="0" err="1"/>
              <a:t>.println</a:t>
            </a:r>
            <a:r>
              <a:rPr lang="en-GB" dirty="0"/>
              <a:t>("\n\n\</a:t>
            </a:r>
            <a:r>
              <a:rPr lang="en-GB" dirty="0" err="1"/>
              <a:t>nInvalid</a:t>
            </a:r>
            <a:r>
              <a:rPr lang="en-GB" dirty="0"/>
              <a:t> Account Number \n\n");</a:t>
            </a:r>
          </a:p>
          <a:p>
            <a:r>
              <a:rPr lang="en-GB" dirty="0"/>
              <a:t>                 valid=</a:t>
            </a:r>
            <a:r>
              <a:rPr lang="en-GB" b="1" dirty="0"/>
              <a:t>false</a:t>
            </a:r>
            <a:r>
              <a:rPr lang="en-GB" dirty="0"/>
              <a:t>;</a:t>
            </a:r>
          </a:p>
          <a:p>
            <a:r>
              <a:rPr lang="en-GB" dirty="0"/>
              <a:t>            }</a:t>
            </a:r>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3419196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Banking Project</a:t>
            </a:r>
          </a:p>
        </p:txBody>
      </p:sp>
      <p:sp>
        <p:nvSpPr>
          <p:cNvPr id="6" name="Content Placeholder 5">
            <a:extLst>
              <a:ext uri="{FF2B5EF4-FFF2-40B4-BE49-F238E27FC236}">
                <a16:creationId xmlns:a16="http://schemas.microsoft.com/office/drawing/2014/main" id="{0373A9FE-8252-4941-8329-D060E8B63E50}"/>
              </a:ext>
            </a:extLst>
          </p:cNvPr>
          <p:cNvSpPr>
            <a:spLocks noGrp="1"/>
          </p:cNvSpPr>
          <p:nvPr>
            <p:ph sz="half" idx="1"/>
          </p:nvPr>
        </p:nvSpPr>
        <p:spPr/>
        <p:txBody>
          <a:bodyPr>
            <a:normAutofit fontScale="25000" lnSpcReduction="20000"/>
          </a:bodyPr>
          <a:lstStyle/>
          <a:p>
            <a:br>
              <a:rPr lang="en-GB" dirty="0"/>
            </a:br>
            <a:endParaRPr lang="en-GB" dirty="0"/>
          </a:p>
          <a:p>
            <a:r>
              <a:rPr lang="en-GB" dirty="0"/>
              <a:t>            </a:t>
            </a:r>
            <a:r>
              <a:rPr lang="en-GB" b="1" dirty="0"/>
              <a:t>if</a:t>
            </a:r>
            <a:r>
              <a:rPr lang="en-GB" dirty="0"/>
              <a:t> (valid==</a:t>
            </a:r>
            <a:r>
              <a:rPr lang="en-GB" b="1" dirty="0"/>
              <a:t>true</a:t>
            </a:r>
            <a:r>
              <a:rPr lang="en-GB" dirty="0"/>
              <a:t>)</a:t>
            </a:r>
          </a:p>
          <a:p>
            <a:r>
              <a:rPr lang="en-GB" dirty="0"/>
              <a:t>            {</a:t>
            </a:r>
          </a:p>
          <a:p>
            <a:r>
              <a:rPr lang="en-GB" dirty="0"/>
              <a:t>            </a:t>
            </a:r>
            <a:r>
              <a:rPr lang="en-GB" dirty="0" err="1"/>
              <a:t>System.</a:t>
            </a:r>
            <a:r>
              <a:rPr lang="en-GB" b="1" i="1" dirty="0" err="1"/>
              <a:t>out</a:t>
            </a:r>
            <a:r>
              <a:rPr lang="en-GB" dirty="0" err="1"/>
              <a:t>.println</a:t>
            </a:r>
            <a:r>
              <a:rPr lang="en-GB" dirty="0"/>
              <a:t>("Balance is : "+</a:t>
            </a:r>
            <a:r>
              <a:rPr lang="en-GB" dirty="0" err="1"/>
              <a:t>balamount</a:t>
            </a:r>
            <a:r>
              <a:rPr lang="en-GB" dirty="0"/>
              <a:t>[account]);</a:t>
            </a:r>
          </a:p>
          <a:p>
            <a:r>
              <a:rPr lang="en-GB" dirty="0"/>
              <a:t>                </a:t>
            </a:r>
            <a:r>
              <a:rPr lang="en-GB" dirty="0" err="1"/>
              <a:t>System.</a:t>
            </a:r>
            <a:r>
              <a:rPr lang="en-GB" b="1" i="1" dirty="0" err="1"/>
              <a:t>out</a:t>
            </a:r>
            <a:r>
              <a:rPr lang="en-GB" dirty="0" err="1"/>
              <a:t>.print</a:t>
            </a:r>
            <a:r>
              <a:rPr lang="en-GB" dirty="0"/>
              <a:t>("Enter Amount you want to withdraw  : ");</a:t>
            </a:r>
          </a:p>
          <a:p>
            <a:r>
              <a:rPr lang="en-GB" dirty="0"/>
              <a:t>                </a:t>
            </a:r>
            <a:r>
              <a:rPr lang="en-GB" dirty="0" err="1"/>
              <a:t>System.</a:t>
            </a:r>
            <a:r>
              <a:rPr lang="en-GB" b="1" i="1" dirty="0" err="1"/>
              <a:t>out</a:t>
            </a:r>
            <a:r>
              <a:rPr lang="en-GB" dirty="0" err="1"/>
              <a:t>.flush</a:t>
            </a:r>
            <a:r>
              <a:rPr lang="en-GB" dirty="0"/>
              <a:t>();</a:t>
            </a:r>
          </a:p>
          <a:p>
            <a:r>
              <a:rPr lang="en-GB" dirty="0"/>
              <a:t>                 </a:t>
            </a:r>
          </a:p>
          <a:p>
            <a:r>
              <a:rPr lang="en-GB" dirty="0"/>
              <a:t>                str=</a:t>
            </a:r>
            <a:r>
              <a:rPr lang="en-GB" dirty="0" err="1"/>
              <a:t>obj.readLine</a:t>
            </a:r>
            <a:r>
              <a:rPr lang="en-GB" dirty="0"/>
              <a:t>();</a:t>
            </a:r>
          </a:p>
          <a:p>
            <a:r>
              <a:rPr lang="en-GB" dirty="0"/>
              <a:t>                amount=</a:t>
            </a:r>
            <a:r>
              <a:rPr lang="en-GB" dirty="0" err="1"/>
              <a:t>Double.</a:t>
            </a:r>
            <a:r>
              <a:rPr lang="en-GB" i="1" dirty="0" err="1"/>
              <a:t>parseDouble</a:t>
            </a:r>
            <a:r>
              <a:rPr lang="en-GB" dirty="0"/>
              <a:t>(str);</a:t>
            </a:r>
          </a:p>
          <a:p>
            <a:r>
              <a:rPr lang="en-GB" dirty="0"/>
              <a:t>                </a:t>
            </a:r>
            <a:r>
              <a:rPr lang="en-GB" dirty="0" err="1"/>
              <a:t>checkamount</a:t>
            </a:r>
            <a:r>
              <a:rPr lang="en-GB" dirty="0"/>
              <a:t>=</a:t>
            </a:r>
            <a:r>
              <a:rPr lang="en-GB" dirty="0" err="1"/>
              <a:t>balamount</a:t>
            </a:r>
            <a:r>
              <a:rPr lang="en-GB" dirty="0"/>
              <a:t>[account]-amount;</a:t>
            </a:r>
          </a:p>
          <a:p>
            <a:br>
              <a:rPr lang="en-GB" dirty="0"/>
            </a:br>
            <a:endParaRPr lang="en-GB" dirty="0"/>
          </a:p>
          <a:p>
            <a:r>
              <a:rPr lang="en-GB" dirty="0"/>
              <a:t>                </a:t>
            </a:r>
            <a:r>
              <a:rPr lang="en-GB" b="1" dirty="0"/>
              <a:t>if</a:t>
            </a:r>
            <a:r>
              <a:rPr lang="en-GB" dirty="0"/>
              <a:t>(</a:t>
            </a:r>
            <a:r>
              <a:rPr lang="en-GB" dirty="0" err="1"/>
              <a:t>checkamount</a:t>
            </a:r>
            <a:r>
              <a:rPr lang="en-GB" dirty="0"/>
              <a:t> &gt;= </a:t>
            </a:r>
            <a:r>
              <a:rPr lang="en-GB" dirty="0" err="1"/>
              <a:t>min_bal</a:t>
            </a:r>
            <a:r>
              <a:rPr lang="en-GB" dirty="0"/>
              <a:t>)</a:t>
            </a:r>
          </a:p>
          <a:p>
            <a:r>
              <a:rPr lang="en-GB" dirty="0"/>
              <a:t>                {</a:t>
            </a:r>
          </a:p>
          <a:p>
            <a:r>
              <a:rPr lang="en-GB" dirty="0"/>
              <a:t>                </a:t>
            </a:r>
            <a:r>
              <a:rPr lang="en-GB" dirty="0" err="1"/>
              <a:t>balamount</a:t>
            </a:r>
            <a:r>
              <a:rPr lang="en-GB" dirty="0"/>
              <a:t>[account]=</a:t>
            </a:r>
            <a:r>
              <a:rPr lang="en-GB" dirty="0" err="1"/>
              <a:t>checkamount</a:t>
            </a:r>
            <a:r>
              <a:rPr lang="en-GB" dirty="0"/>
              <a:t>;</a:t>
            </a:r>
          </a:p>
          <a:p>
            <a:r>
              <a:rPr lang="en-GB" dirty="0"/>
              <a:t>                      </a:t>
            </a:r>
          </a:p>
          <a:p>
            <a:r>
              <a:rPr lang="en-GB" dirty="0"/>
              <a:t>                    // Updating the amount after withdraw.</a:t>
            </a:r>
          </a:p>
          <a:p>
            <a:r>
              <a:rPr lang="en-GB" dirty="0"/>
              <a:t>                    </a:t>
            </a:r>
            <a:r>
              <a:rPr lang="en-GB" dirty="0" err="1"/>
              <a:t>System.</a:t>
            </a:r>
            <a:r>
              <a:rPr lang="en-GB" b="1" i="1" dirty="0" err="1"/>
              <a:t>out</a:t>
            </a:r>
            <a:r>
              <a:rPr lang="en-GB" dirty="0" err="1"/>
              <a:t>.println</a:t>
            </a:r>
            <a:r>
              <a:rPr lang="en-GB" dirty="0"/>
              <a:t>("\</a:t>
            </a:r>
            <a:r>
              <a:rPr lang="en-GB" dirty="0" err="1"/>
              <a:t>nAfter</a:t>
            </a:r>
            <a:r>
              <a:rPr lang="en-GB" dirty="0"/>
              <a:t> </a:t>
            </a:r>
            <a:r>
              <a:rPr lang="en-GB" dirty="0" err="1"/>
              <a:t>Updation</a:t>
            </a:r>
            <a:r>
              <a:rPr lang="en-GB" dirty="0"/>
              <a:t>...");</a:t>
            </a:r>
          </a:p>
          <a:p>
            <a:r>
              <a:rPr lang="en-GB" dirty="0"/>
              <a:t>                    </a:t>
            </a:r>
            <a:r>
              <a:rPr lang="en-GB" dirty="0" err="1"/>
              <a:t>System.</a:t>
            </a:r>
            <a:r>
              <a:rPr lang="en-GB" b="1" i="1" dirty="0" err="1"/>
              <a:t>out</a:t>
            </a:r>
            <a:r>
              <a:rPr lang="en-GB" dirty="0" err="1"/>
              <a:t>.println</a:t>
            </a:r>
            <a:r>
              <a:rPr lang="en-GB" dirty="0"/>
              <a:t>("Account Number :  "+account);</a:t>
            </a:r>
          </a:p>
          <a:p>
            <a:r>
              <a:rPr lang="en-GB" dirty="0"/>
              <a:t>                    </a:t>
            </a:r>
            <a:r>
              <a:rPr lang="en-GB" dirty="0" err="1"/>
              <a:t>System.</a:t>
            </a:r>
            <a:r>
              <a:rPr lang="en-GB" b="1" i="1" dirty="0" err="1"/>
              <a:t>out</a:t>
            </a:r>
            <a:r>
              <a:rPr lang="en-GB" dirty="0" err="1"/>
              <a:t>.println</a:t>
            </a:r>
            <a:r>
              <a:rPr lang="en-GB" dirty="0"/>
              <a:t>("Balance Amount :  "+</a:t>
            </a:r>
            <a:r>
              <a:rPr lang="en-GB" dirty="0" err="1"/>
              <a:t>balamount</a:t>
            </a:r>
            <a:r>
              <a:rPr lang="en-GB" dirty="0"/>
              <a:t>[account]+"\n\n\n");</a:t>
            </a:r>
          </a:p>
          <a:p>
            <a:r>
              <a:rPr lang="en-GB" dirty="0"/>
              <a:t>                }</a:t>
            </a:r>
          </a:p>
          <a:p>
            <a:r>
              <a:rPr lang="en-GB" dirty="0"/>
              <a:t>                </a:t>
            </a:r>
            <a:r>
              <a:rPr lang="en-GB" b="1" dirty="0"/>
              <a:t>else</a:t>
            </a:r>
            <a:endParaRPr lang="en-GB" dirty="0"/>
          </a:p>
          <a:p>
            <a:r>
              <a:rPr lang="en-GB" dirty="0"/>
              <a:t>                {</a:t>
            </a:r>
          </a:p>
          <a:p>
            <a:r>
              <a:rPr lang="en-GB" dirty="0"/>
              <a:t>                </a:t>
            </a:r>
            <a:r>
              <a:rPr lang="en-GB" dirty="0" err="1"/>
              <a:t>System.</a:t>
            </a:r>
            <a:r>
              <a:rPr lang="en-GB" b="1" i="1" dirty="0" err="1"/>
              <a:t>out</a:t>
            </a:r>
            <a:r>
              <a:rPr lang="en-GB" dirty="0" err="1"/>
              <a:t>.println</a:t>
            </a:r>
            <a:r>
              <a:rPr lang="en-GB" dirty="0"/>
              <a:t>("\n\</a:t>
            </a:r>
            <a:r>
              <a:rPr lang="en-GB" dirty="0" err="1"/>
              <a:t>nAs</a:t>
            </a:r>
            <a:r>
              <a:rPr lang="en-GB" dirty="0"/>
              <a:t> per Bank Rule you should maintain minimum balance of Rs 500\n\n\n");</a:t>
            </a:r>
          </a:p>
          <a:p>
            <a:r>
              <a:rPr lang="en-GB" dirty="0"/>
              <a:t>                }</a:t>
            </a:r>
          </a:p>
          <a:p>
            <a:r>
              <a:rPr lang="en-GB" dirty="0"/>
              <a:t>            }</a:t>
            </a:r>
          </a:p>
          <a:p>
            <a:r>
              <a:rPr lang="en-GB" dirty="0"/>
              <a:t>        }</a:t>
            </a:r>
          </a:p>
          <a:p>
            <a:r>
              <a:rPr lang="en-GB" dirty="0"/>
              <a:t>        </a:t>
            </a:r>
            <a:r>
              <a:rPr lang="en-GB" b="1" dirty="0"/>
              <a:t>catch</a:t>
            </a:r>
            <a:r>
              <a:rPr lang="en-GB" dirty="0"/>
              <a:t>(Exception e)</a:t>
            </a:r>
          </a:p>
          <a:p>
            <a:r>
              <a:rPr lang="en-GB" dirty="0"/>
              <a:t>        {</a:t>
            </a:r>
          </a:p>
          <a:p>
            <a:r>
              <a:rPr lang="en-GB" dirty="0"/>
              <a:t>        </a:t>
            </a:r>
            <a:r>
              <a:rPr lang="en-GB" dirty="0" err="1"/>
              <a:t>System.</a:t>
            </a:r>
            <a:r>
              <a:rPr lang="en-GB" b="1" i="1" dirty="0" err="1"/>
              <a:t>out</a:t>
            </a:r>
            <a:r>
              <a:rPr lang="en-GB" dirty="0" err="1"/>
              <a:t>.println</a:t>
            </a:r>
            <a:r>
              <a:rPr lang="en-GB" dirty="0"/>
              <a:t>("Exception in Withdrawing record.....");</a:t>
            </a:r>
          </a:p>
          <a:p>
            <a:r>
              <a:rPr lang="en-GB" dirty="0"/>
              <a:t>        }</a:t>
            </a:r>
          </a:p>
          <a:p>
            <a:r>
              <a:rPr lang="en-GB" dirty="0"/>
              <a:t>    } </a:t>
            </a:r>
          </a:p>
          <a:p>
            <a:r>
              <a:rPr lang="en-GB" dirty="0"/>
              <a:t>};</a:t>
            </a:r>
          </a:p>
          <a:p>
            <a:pPr marL="0" indent="0">
              <a:buNone/>
            </a:pPr>
            <a:endParaRPr lang="en-GB" dirty="0"/>
          </a:p>
          <a:p>
            <a:endParaRPr lang="en-GB" dirty="0"/>
          </a:p>
        </p:txBody>
      </p:sp>
      <p:sp>
        <p:nvSpPr>
          <p:cNvPr id="7" name="Content Placeholder 6">
            <a:extLst>
              <a:ext uri="{FF2B5EF4-FFF2-40B4-BE49-F238E27FC236}">
                <a16:creationId xmlns:a16="http://schemas.microsoft.com/office/drawing/2014/main" id="{82BD5B08-53FC-B447-9835-8A7CDF0185A2}"/>
              </a:ext>
            </a:extLst>
          </p:cNvPr>
          <p:cNvSpPr>
            <a:spLocks noGrp="1"/>
          </p:cNvSpPr>
          <p:nvPr>
            <p:ph sz="half" idx="2"/>
          </p:nvPr>
        </p:nvSpPr>
        <p:spPr/>
        <p:txBody>
          <a:bodyPr>
            <a:normAutofit fontScale="25000" lnSpcReduction="20000"/>
          </a:bodyPr>
          <a:lstStyle/>
          <a:p>
            <a:r>
              <a:rPr lang="en-GB" b="1" dirty="0"/>
              <a:t>class</a:t>
            </a:r>
            <a:r>
              <a:rPr lang="en-GB" dirty="0"/>
              <a:t>  Bank</a:t>
            </a:r>
          </a:p>
          <a:p>
            <a:r>
              <a:rPr lang="en-GB" dirty="0"/>
              <a:t>{</a:t>
            </a:r>
          </a:p>
          <a:p>
            <a:r>
              <a:rPr lang="en-GB" dirty="0"/>
              <a:t>    </a:t>
            </a:r>
            <a:r>
              <a:rPr lang="en-GB" b="1" dirty="0"/>
              <a:t>public</a:t>
            </a:r>
            <a:r>
              <a:rPr lang="en-GB" dirty="0"/>
              <a:t> </a:t>
            </a:r>
            <a:r>
              <a:rPr lang="en-GB" b="1" dirty="0"/>
              <a:t>static</a:t>
            </a:r>
            <a:r>
              <a:rPr lang="en-GB" dirty="0"/>
              <a:t> </a:t>
            </a:r>
            <a:r>
              <a:rPr lang="en-GB" b="1" dirty="0"/>
              <a:t>void</a:t>
            </a:r>
            <a:r>
              <a:rPr lang="en-GB" dirty="0"/>
              <a:t> main(String </a:t>
            </a:r>
            <a:r>
              <a:rPr lang="en-GB" dirty="0" err="1"/>
              <a:t>args</a:t>
            </a:r>
            <a:r>
              <a:rPr lang="en-GB" dirty="0"/>
              <a:t>[]) </a:t>
            </a:r>
          </a:p>
          <a:p>
            <a:r>
              <a:rPr lang="en-GB" dirty="0"/>
              <a:t>    {</a:t>
            </a:r>
          </a:p>
          <a:p>
            <a:r>
              <a:rPr lang="en-GB" dirty="0"/>
              <a:t>        String str;</a:t>
            </a:r>
          </a:p>
          <a:p>
            <a:r>
              <a:rPr lang="en-GB" dirty="0"/>
              <a:t>        </a:t>
            </a:r>
            <a:r>
              <a:rPr lang="en-GB" b="1" dirty="0"/>
              <a:t>int</a:t>
            </a:r>
            <a:r>
              <a:rPr lang="en-GB" dirty="0"/>
              <a:t> choice;</a:t>
            </a:r>
          </a:p>
          <a:p>
            <a:r>
              <a:rPr lang="en-GB" dirty="0"/>
              <a:t>        choice=0;</a:t>
            </a:r>
          </a:p>
          <a:p>
            <a:br>
              <a:rPr lang="en-GB" dirty="0"/>
            </a:br>
            <a:endParaRPr lang="en-GB" dirty="0"/>
          </a:p>
          <a:p>
            <a:r>
              <a:rPr lang="en-GB" dirty="0"/>
              <a:t>        </a:t>
            </a:r>
            <a:r>
              <a:rPr lang="en-GB" dirty="0" err="1"/>
              <a:t>BankWork</a:t>
            </a:r>
            <a:r>
              <a:rPr lang="en-GB" dirty="0"/>
              <a:t> </a:t>
            </a:r>
            <a:r>
              <a:rPr lang="en-GB" dirty="0" err="1"/>
              <a:t>BW_obj</a:t>
            </a:r>
            <a:r>
              <a:rPr lang="en-GB" dirty="0"/>
              <a:t> = </a:t>
            </a:r>
            <a:r>
              <a:rPr lang="en-GB" b="1" dirty="0"/>
              <a:t>new</a:t>
            </a:r>
            <a:r>
              <a:rPr lang="en-GB" dirty="0"/>
              <a:t> </a:t>
            </a:r>
            <a:r>
              <a:rPr lang="en-GB" dirty="0" err="1"/>
              <a:t>BankWork</a:t>
            </a:r>
            <a:r>
              <a:rPr lang="en-GB" dirty="0"/>
              <a:t>();</a:t>
            </a:r>
          </a:p>
          <a:p>
            <a:r>
              <a:rPr lang="en-GB" dirty="0"/>
              <a:t>        </a:t>
            </a:r>
          </a:p>
          <a:p>
            <a:r>
              <a:rPr lang="en-GB" dirty="0"/>
              <a:t>        </a:t>
            </a:r>
            <a:r>
              <a:rPr lang="en-GB" b="1" dirty="0"/>
              <a:t>do</a:t>
            </a:r>
            <a:endParaRPr lang="en-GB" dirty="0"/>
          </a:p>
          <a:p>
            <a:r>
              <a:rPr lang="en-GB" dirty="0"/>
              <a:t>        {</a:t>
            </a:r>
          </a:p>
          <a:p>
            <a:r>
              <a:rPr lang="en-GB" dirty="0"/>
              <a:t>        // creating Menu.</a:t>
            </a:r>
          </a:p>
          <a:p>
            <a:r>
              <a:rPr lang="en-GB" dirty="0"/>
              <a:t>        </a:t>
            </a:r>
            <a:r>
              <a:rPr lang="en-GB" dirty="0" err="1"/>
              <a:t>System.</a:t>
            </a:r>
            <a:r>
              <a:rPr lang="en-GB" b="1" i="1" dirty="0" err="1"/>
              <a:t>out</a:t>
            </a:r>
            <a:r>
              <a:rPr lang="en-GB" dirty="0" err="1"/>
              <a:t>.println</a:t>
            </a:r>
            <a:r>
              <a:rPr lang="en-GB" dirty="0"/>
              <a:t>("Choose Your Choices ...");</a:t>
            </a:r>
          </a:p>
          <a:p>
            <a:r>
              <a:rPr lang="en-GB" dirty="0"/>
              <a:t>        </a:t>
            </a:r>
            <a:r>
              <a:rPr lang="en-GB" dirty="0" err="1"/>
              <a:t>System.</a:t>
            </a:r>
            <a:r>
              <a:rPr lang="en-GB" b="1" i="1" dirty="0" err="1"/>
              <a:t>out</a:t>
            </a:r>
            <a:r>
              <a:rPr lang="en-GB" dirty="0" err="1"/>
              <a:t>.println</a:t>
            </a:r>
            <a:r>
              <a:rPr lang="en-GB" dirty="0"/>
              <a:t>("1) New Record Entry ");</a:t>
            </a:r>
          </a:p>
          <a:p>
            <a:r>
              <a:rPr lang="en-GB" dirty="0"/>
              <a:t>        </a:t>
            </a:r>
            <a:r>
              <a:rPr lang="en-GB" dirty="0" err="1"/>
              <a:t>System.</a:t>
            </a:r>
            <a:r>
              <a:rPr lang="en-GB" b="1" i="1" dirty="0" err="1"/>
              <a:t>out</a:t>
            </a:r>
            <a:r>
              <a:rPr lang="en-GB" dirty="0" err="1"/>
              <a:t>.println</a:t>
            </a:r>
            <a:r>
              <a:rPr lang="en-GB" dirty="0"/>
              <a:t>("2) Display Record Details ");</a:t>
            </a:r>
          </a:p>
          <a:p>
            <a:r>
              <a:rPr lang="en-GB" dirty="0"/>
              <a:t>        </a:t>
            </a:r>
            <a:r>
              <a:rPr lang="en-GB" dirty="0" err="1"/>
              <a:t>System.</a:t>
            </a:r>
            <a:r>
              <a:rPr lang="en-GB" b="1" i="1" dirty="0" err="1"/>
              <a:t>out</a:t>
            </a:r>
            <a:r>
              <a:rPr lang="en-GB" dirty="0" err="1"/>
              <a:t>.println</a:t>
            </a:r>
            <a:r>
              <a:rPr lang="en-GB" dirty="0"/>
              <a:t>("3) Deposit...");</a:t>
            </a:r>
          </a:p>
          <a:p>
            <a:r>
              <a:rPr lang="en-GB" dirty="0"/>
              <a:t>        </a:t>
            </a:r>
            <a:r>
              <a:rPr lang="en-GB" dirty="0" err="1"/>
              <a:t>System.</a:t>
            </a:r>
            <a:r>
              <a:rPr lang="en-GB" b="1" i="1" dirty="0" err="1"/>
              <a:t>out</a:t>
            </a:r>
            <a:r>
              <a:rPr lang="en-GB" dirty="0" err="1"/>
              <a:t>.println</a:t>
            </a:r>
            <a:r>
              <a:rPr lang="en-GB" dirty="0"/>
              <a:t>("4) Withdraw...");</a:t>
            </a:r>
          </a:p>
          <a:p>
            <a:r>
              <a:rPr lang="en-GB" dirty="0"/>
              <a:t>        </a:t>
            </a:r>
            <a:r>
              <a:rPr lang="en-GB" dirty="0" err="1"/>
              <a:t>System.</a:t>
            </a:r>
            <a:r>
              <a:rPr lang="en-GB" b="1" i="1" dirty="0" err="1"/>
              <a:t>out</a:t>
            </a:r>
            <a:r>
              <a:rPr lang="en-GB" dirty="0" err="1"/>
              <a:t>.println</a:t>
            </a:r>
            <a:r>
              <a:rPr lang="en-GB" dirty="0"/>
              <a:t>("5) Exit");</a:t>
            </a:r>
          </a:p>
          <a:p>
            <a:r>
              <a:rPr lang="en-GB" dirty="0"/>
              <a:t>        </a:t>
            </a:r>
            <a:r>
              <a:rPr lang="en-GB" dirty="0" err="1"/>
              <a:t>System.</a:t>
            </a:r>
            <a:r>
              <a:rPr lang="en-GB" b="1" i="1" dirty="0" err="1"/>
              <a:t>out</a:t>
            </a:r>
            <a:r>
              <a:rPr lang="en-GB" dirty="0" err="1"/>
              <a:t>.print</a:t>
            </a:r>
            <a:r>
              <a:rPr lang="en-GB" dirty="0"/>
              <a:t>("Enter your choice :  ");</a:t>
            </a:r>
          </a:p>
          <a:p>
            <a:r>
              <a:rPr lang="en-GB" dirty="0"/>
              <a:t>        </a:t>
            </a:r>
            <a:r>
              <a:rPr lang="en-GB" dirty="0" err="1"/>
              <a:t>System.</a:t>
            </a:r>
            <a:r>
              <a:rPr lang="en-GB" b="1" i="1" dirty="0" err="1"/>
              <a:t>out</a:t>
            </a:r>
            <a:r>
              <a:rPr lang="en-GB" dirty="0" err="1"/>
              <a:t>.flush</a:t>
            </a:r>
            <a:r>
              <a:rPr lang="en-GB" dirty="0"/>
              <a:t>();</a:t>
            </a:r>
          </a:p>
          <a:p>
            <a:r>
              <a:rPr lang="en-GB" dirty="0"/>
              <a:t>            </a:t>
            </a:r>
            <a:r>
              <a:rPr lang="en-GB" b="1" dirty="0"/>
              <a:t>try</a:t>
            </a:r>
            <a:endParaRPr lang="en-GB" dirty="0"/>
          </a:p>
          <a:p>
            <a:r>
              <a:rPr lang="en-GB" dirty="0"/>
              <a:t>            {</a:t>
            </a:r>
          </a:p>
          <a:p>
            <a:r>
              <a:rPr lang="en-GB" dirty="0"/>
              <a:t>            // creating objects.</a:t>
            </a:r>
          </a:p>
          <a:p>
            <a:r>
              <a:rPr lang="en-GB" dirty="0"/>
              <a:t>            </a:t>
            </a:r>
            <a:r>
              <a:rPr lang="en-GB" dirty="0" err="1"/>
              <a:t>BufferedReader</a:t>
            </a:r>
            <a:r>
              <a:rPr lang="en-GB" dirty="0"/>
              <a:t> </a:t>
            </a:r>
            <a:r>
              <a:rPr lang="en-GB" dirty="0" err="1"/>
              <a:t>obj</a:t>
            </a:r>
            <a:r>
              <a:rPr lang="en-GB" dirty="0"/>
              <a:t> = </a:t>
            </a:r>
            <a:r>
              <a:rPr lang="en-GB" b="1" dirty="0"/>
              <a:t>new</a:t>
            </a:r>
            <a:r>
              <a:rPr lang="en-GB" dirty="0"/>
              <a:t> </a:t>
            </a:r>
            <a:r>
              <a:rPr lang="en-GB" dirty="0" err="1"/>
              <a:t>BufferedReader</a:t>
            </a:r>
            <a:r>
              <a:rPr lang="en-GB" dirty="0"/>
              <a:t>(</a:t>
            </a:r>
            <a:r>
              <a:rPr lang="en-GB" b="1" dirty="0"/>
              <a:t>new</a:t>
            </a:r>
            <a:r>
              <a:rPr lang="en-GB" dirty="0"/>
              <a:t> </a:t>
            </a:r>
            <a:r>
              <a:rPr lang="en-GB" dirty="0" err="1"/>
              <a:t>InputStreamReader</a:t>
            </a:r>
            <a:r>
              <a:rPr lang="en-GB" dirty="0"/>
              <a:t>(</a:t>
            </a:r>
            <a:r>
              <a:rPr lang="en-GB" dirty="0" err="1"/>
              <a:t>System.</a:t>
            </a:r>
            <a:r>
              <a:rPr lang="en-GB" b="1" i="1" dirty="0" err="1"/>
              <a:t>in</a:t>
            </a:r>
            <a:r>
              <a:rPr lang="en-GB" dirty="0"/>
              <a:t>));</a:t>
            </a:r>
          </a:p>
          <a:p>
            <a:r>
              <a:rPr lang="en-GB" dirty="0"/>
              <a:t>                str=</a:t>
            </a:r>
            <a:r>
              <a:rPr lang="en-GB" dirty="0" err="1"/>
              <a:t>obj.readLine</a:t>
            </a:r>
            <a:r>
              <a:rPr lang="en-GB" dirty="0"/>
              <a:t>();</a:t>
            </a:r>
          </a:p>
          <a:p>
            <a:r>
              <a:rPr lang="en-GB" dirty="0"/>
              <a:t>                choice=</a:t>
            </a:r>
            <a:r>
              <a:rPr lang="en-GB" dirty="0" err="1"/>
              <a:t>Integer.</a:t>
            </a:r>
            <a:r>
              <a:rPr lang="en-GB" i="1" dirty="0" err="1"/>
              <a:t>parseInt</a:t>
            </a:r>
            <a:r>
              <a:rPr lang="en-GB" dirty="0"/>
              <a:t>(str);</a:t>
            </a:r>
          </a:p>
          <a:p>
            <a:br>
              <a:rPr lang="en-GB" dirty="0"/>
            </a:br>
            <a:endParaRPr lang="en-GB" dirty="0"/>
          </a:p>
          <a:p>
            <a:r>
              <a:rPr lang="en-GB" dirty="0"/>
              <a:t>                </a:t>
            </a:r>
            <a:r>
              <a:rPr lang="en-GB" b="1" dirty="0"/>
              <a:t>switch</a:t>
            </a:r>
            <a:r>
              <a:rPr lang="en-GB" dirty="0"/>
              <a:t>(choice)</a:t>
            </a:r>
          </a:p>
          <a:p>
            <a:r>
              <a:rPr lang="en-GB" dirty="0"/>
              <a:t>                {</a:t>
            </a:r>
          </a:p>
          <a:p>
            <a:r>
              <a:rPr lang="en-GB" dirty="0"/>
              <a:t>                </a:t>
            </a:r>
            <a:r>
              <a:rPr lang="en-GB" b="1" dirty="0"/>
              <a:t>case</a:t>
            </a:r>
            <a:r>
              <a:rPr lang="en-GB" dirty="0"/>
              <a:t> 1 :</a:t>
            </a:r>
          </a:p>
          <a:p>
            <a:r>
              <a:rPr lang="en-GB" dirty="0"/>
              <a:t>                // for new entry.</a:t>
            </a:r>
          </a:p>
          <a:p>
            <a:r>
              <a:rPr lang="en-GB" dirty="0"/>
              <a:t>                </a:t>
            </a:r>
            <a:r>
              <a:rPr lang="en-GB" dirty="0" err="1"/>
              <a:t>BW_obj.newEntry</a:t>
            </a:r>
            <a:r>
              <a:rPr lang="en-GB" dirty="0"/>
              <a:t>();</a:t>
            </a:r>
          </a:p>
          <a:p>
            <a:r>
              <a:rPr lang="en-GB" dirty="0"/>
              <a:t>                        </a:t>
            </a:r>
            <a:r>
              <a:rPr lang="en-GB" b="1" dirty="0"/>
              <a:t>break</a:t>
            </a:r>
            <a:r>
              <a:rPr lang="en-GB" dirty="0"/>
              <a:t>;</a:t>
            </a:r>
          </a:p>
          <a:p>
            <a:r>
              <a:rPr lang="en-GB" dirty="0"/>
              <a:t>                            </a:t>
            </a:r>
          </a:p>
          <a:p>
            <a:r>
              <a:rPr lang="en-GB" dirty="0"/>
              <a:t>                </a:t>
            </a:r>
            <a:r>
              <a:rPr lang="en-GB" b="1" dirty="0"/>
              <a:t>case</a:t>
            </a:r>
            <a:r>
              <a:rPr lang="en-GB" dirty="0"/>
              <a:t> 2 :</a:t>
            </a:r>
          </a:p>
          <a:p>
            <a:r>
              <a:rPr lang="en-GB" dirty="0"/>
              <a:t>                // for display.</a:t>
            </a:r>
          </a:p>
          <a:p>
            <a:r>
              <a:rPr lang="en-GB" dirty="0"/>
              <a:t>                </a:t>
            </a:r>
            <a:r>
              <a:rPr lang="en-GB" dirty="0" err="1"/>
              <a:t>BW_obj.display</a:t>
            </a:r>
            <a:r>
              <a:rPr lang="en-GB" dirty="0"/>
              <a:t>();</a:t>
            </a:r>
          </a:p>
          <a:p>
            <a:r>
              <a:rPr lang="en-GB" dirty="0"/>
              <a:t>                        </a:t>
            </a:r>
            <a:r>
              <a:rPr lang="en-GB" b="1" dirty="0"/>
              <a:t>break</a:t>
            </a:r>
            <a:r>
              <a:rPr lang="en-GB" dirty="0"/>
              <a:t>;</a:t>
            </a:r>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84108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Banking Project</a:t>
            </a:r>
          </a:p>
        </p:txBody>
      </p:sp>
      <p:sp>
        <p:nvSpPr>
          <p:cNvPr id="17" name="Content Placeholder 16">
            <a:extLst>
              <a:ext uri="{FF2B5EF4-FFF2-40B4-BE49-F238E27FC236}">
                <a16:creationId xmlns:a16="http://schemas.microsoft.com/office/drawing/2014/main" id="{33BCDA2B-0D1C-464B-AE73-E9A78FC9700D}"/>
              </a:ext>
            </a:extLst>
          </p:cNvPr>
          <p:cNvSpPr>
            <a:spLocks noGrp="1"/>
          </p:cNvSpPr>
          <p:nvPr>
            <p:ph idx="1"/>
          </p:nvPr>
        </p:nvSpPr>
        <p:spPr/>
        <p:txBody>
          <a:bodyPr>
            <a:normAutofit fontScale="32500" lnSpcReduction="20000"/>
          </a:bodyPr>
          <a:lstStyle/>
          <a:p>
            <a:r>
              <a:rPr lang="en-GB" dirty="0"/>
              <a:t>                            </a:t>
            </a:r>
          </a:p>
          <a:p>
            <a:r>
              <a:rPr lang="en-GB" dirty="0"/>
              <a:t>                </a:t>
            </a:r>
            <a:r>
              <a:rPr lang="en-GB" b="1" dirty="0"/>
              <a:t>case</a:t>
            </a:r>
            <a:r>
              <a:rPr lang="en-GB" dirty="0"/>
              <a:t> 3 : </a:t>
            </a:r>
          </a:p>
          <a:p>
            <a:r>
              <a:rPr lang="en-GB" dirty="0"/>
              <a:t>                // for deposit.</a:t>
            </a:r>
          </a:p>
          <a:p>
            <a:r>
              <a:rPr lang="en-GB" dirty="0"/>
              <a:t>                </a:t>
            </a:r>
            <a:r>
              <a:rPr lang="en-GB" dirty="0" err="1"/>
              <a:t>BW_obj.deposit</a:t>
            </a:r>
            <a:r>
              <a:rPr lang="en-GB" dirty="0"/>
              <a:t>();</a:t>
            </a:r>
          </a:p>
          <a:p>
            <a:r>
              <a:rPr lang="en-GB" dirty="0"/>
              <a:t>                        </a:t>
            </a:r>
            <a:r>
              <a:rPr lang="en-GB" b="1" dirty="0"/>
              <a:t>break</a:t>
            </a:r>
            <a:r>
              <a:rPr lang="en-GB" dirty="0"/>
              <a:t>;</a:t>
            </a:r>
          </a:p>
          <a:p>
            <a:r>
              <a:rPr lang="en-GB" dirty="0"/>
              <a:t>                           </a:t>
            </a:r>
          </a:p>
          <a:p>
            <a:r>
              <a:rPr lang="en-GB" dirty="0"/>
              <a:t>                </a:t>
            </a:r>
            <a:r>
              <a:rPr lang="en-GB" b="1" dirty="0"/>
              <a:t>case</a:t>
            </a:r>
            <a:r>
              <a:rPr lang="en-GB" dirty="0"/>
              <a:t> 4 : </a:t>
            </a:r>
          </a:p>
          <a:p>
            <a:r>
              <a:rPr lang="en-GB" dirty="0"/>
              <a:t>                // for display.</a:t>
            </a:r>
          </a:p>
          <a:p>
            <a:r>
              <a:rPr lang="en-GB" dirty="0"/>
              <a:t>                        </a:t>
            </a:r>
            <a:r>
              <a:rPr lang="en-GB" dirty="0" err="1"/>
              <a:t>BW_obj.withdraw</a:t>
            </a:r>
            <a:r>
              <a:rPr lang="en-GB" dirty="0"/>
              <a:t>();</a:t>
            </a:r>
          </a:p>
          <a:p>
            <a:r>
              <a:rPr lang="en-GB" dirty="0"/>
              <a:t>                        </a:t>
            </a:r>
            <a:r>
              <a:rPr lang="en-GB" b="1" dirty="0"/>
              <a:t>break</a:t>
            </a:r>
            <a:r>
              <a:rPr lang="en-GB" dirty="0"/>
              <a:t>;</a:t>
            </a:r>
          </a:p>
          <a:p>
            <a:r>
              <a:rPr lang="en-GB" dirty="0"/>
              <a:t>                            </a:t>
            </a:r>
          </a:p>
          <a:p>
            <a:r>
              <a:rPr lang="en-GB" dirty="0"/>
              <a:t>                </a:t>
            </a:r>
            <a:r>
              <a:rPr lang="en-GB" b="1" dirty="0"/>
              <a:t>case</a:t>
            </a:r>
            <a:r>
              <a:rPr lang="en-GB" dirty="0"/>
              <a:t> 5  :  </a:t>
            </a:r>
          </a:p>
          <a:p>
            <a:r>
              <a:rPr lang="en-GB" dirty="0"/>
              <a:t>                </a:t>
            </a:r>
            <a:r>
              <a:rPr lang="en-GB" dirty="0" err="1"/>
              <a:t>System.</a:t>
            </a:r>
            <a:r>
              <a:rPr lang="en-GB" b="1" i="1" dirty="0" err="1"/>
              <a:t>out</a:t>
            </a:r>
            <a:r>
              <a:rPr lang="en-GB" dirty="0" err="1"/>
              <a:t>.println</a:t>
            </a:r>
            <a:r>
              <a:rPr lang="en-GB" dirty="0"/>
              <a:t>("\n\n.....THANKS FOR VISITING.....");</a:t>
            </a:r>
          </a:p>
          <a:p>
            <a:r>
              <a:rPr lang="en-GB" dirty="0"/>
              <a:t>                        </a:t>
            </a:r>
            <a:r>
              <a:rPr lang="en-GB" b="1" dirty="0"/>
              <a:t>break</a:t>
            </a:r>
            <a:r>
              <a:rPr lang="en-GB" dirty="0"/>
              <a:t>;</a:t>
            </a:r>
          </a:p>
          <a:p>
            <a:r>
              <a:rPr lang="en-GB" dirty="0"/>
              <a:t>                        </a:t>
            </a:r>
          </a:p>
          <a:p>
            <a:r>
              <a:rPr lang="en-GB" dirty="0"/>
              <a:t>                </a:t>
            </a:r>
            <a:r>
              <a:rPr lang="en-GB" b="1" dirty="0"/>
              <a:t>default</a:t>
            </a:r>
            <a:r>
              <a:rPr lang="en-GB" dirty="0"/>
              <a:t> : </a:t>
            </a:r>
            <a:r>
              <a:rPr lang="en-GB" dirty="0" err="1"/>
              <a:t>System.</a:t>
            </a:r>
            <a:r>
              <a:rPr lang="en-GB" b="1" i="1" dirty="0" err="1"/>
              <a:t>out</a:t>
            </a:r>
            <a:r>
              <a:rPr lang="en-GB" dirty="0" err="1"/>
              <a:t>.println</a:t>
            </a:r>
            <a:r>
              <a:rPr lang="en-GB" dirty="0"/>
              <a:t>("\</a:t>
            </a:r>
            <a:r>
              <a:rPr lang="en-GB" dirty="0" err="1"/>
              <a:t>nInvalid</a:t>
            </a:r>
            <a:r>
              <a:rPr lang="en-GB" dirty="0"/>
              <a:t> Choice \n\n");</a:t>
            </a:r>
          </a:p>
          <a:p>
            <a:r>
              <a:rPr lang="en-GB" dirty="0"/>
              <a:t>                }</a:t>
            </a:r>
          </a:p>
          <a:p>
            <a:r>
              <a:rPr lang="en-GB" dirty="0"/>
              <a:t>            }</a:t>
            </a:r>
          </a:p>
          <a:p>
            <a:r>
              <a:rPr lang="en-GB" dirty="0"/>
              <a:t>            </a:t>
            </a:r>
            <a:r>
              <a:rPr lang="en-GB" b="1" dirty="0"/>
              <a:t>catch</a:t>
            </a:r>
            <a:r>
              <a:rPr lang="en-GB" dirty="0"/>
              <a:t>(Exception e)</a:t>
            </a:r>
          </a:p>
          <a:p>
            <a:r>
              <a:rPr lang="en-GB" dirty="0"/>
              <a:t>            {</a:t>
            </a:r>
          </a:p>
          <a:p>
            <a:r>
              <a:rPr lang="en-GB" dirty="0"/>
              <a:t>            </a:t>
            </a:r>
            <a:r>
              <a:rPr lang="en-GB" dirty="0" err="1"/>
              <a:t>System.</a:t>
            </a:r>
            <a:r>
              <a:rPr lang="en-GB" b="1" i="1" dirty="0" err="1"/>
              <a:t>out</a:t>
            </a:r>
            <a:r>
              <a:rPr lang="en-GB" dirty="0" err="1"/>
              <a:t>.println</a:t>
            </a:r>
            <a:r>
              <a:rPr lang="en-GB" dirty="0"/>
              <a:t>("Exception in Main....");</a:t>
            </a:r>
          </a:p>
          <a:p>
            <a:r>
              <a:rPr lang="en-GB" dirty="0"/>
              <a:t>            }</a:t>
            </a:r>
          </a:p>
          <a:p>
            <a:r>
              <a:rPr lang="en-GB" dirty="0"/>
              <a:t>        }</a:t>
            </a:r>
          </a:p>
          <a:p>
            <a:r>
              <a:rPr lang="en-GB" dirty="0"/>
              <a:t>        </a:t>
            </a:r>
            <a:r>
              <a:rPr lang="en-GB" b="1" dirty="0"/>
              <a:t>while</a:t>
            </a:r>
            <a:r>
              <a:rPr lang="en-GB" dirty="0"/>
              <a:t>(choice!=5);</a:t>
            </a:r>
          </a:p>
          <a:p>
            <a:r>
              <a:rPr lang="en-GB" dirty="0"/>
              <a:t>    }</a:t>
            </a:r>
          </a:p>
          <a:p>
            <a:r>
              <a:rPr lang="en-GB" dirty="0"/>
              <a:t>}</a:t>
            </a:r>
          </a:p>
          <a:p>
            <a:endParaRPr lang="en-GB" dirty="0"/>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pPr/>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1288451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FD3BF-28E3-574E-9A03-F35D7B9D1D7F}"/>
              </a:ext>
            </a:extLst>
          </p:cNvPr>
          <p:cNvSpPr>
            <a:spLocks noGrp="1"/>
          </p:cNvSpPr>
          <p:nvPr>
            <p:ph type="title"/>
          </p:nvPr>
        </p:nvSpPr>
        <p:spPr/>
        <p:txBody>
          <a:bodyPr/>
          <a:lstStyle/>
          <a:p>
            <a:r>
              <a:rPr lang="en-PK" dirty="0"/>
              <a:t>Project # 1 (10)</a:t>
            </a:r>
          </a:p>
        </p:txBody>
      </p:sp>
      <p:sp>
        <p:nvSpPr>
          <p:cNvPr id="17" name="Content Placeholder 16">
            <a:extLst>
              <a:ext uri="{FF2B5EF4-FFF2-40B4-BE49-F238E27FC236}">
                <a16:creationId xmlns:a16="http://schemas.microsoft.com/office/drawing/2014/main" id="{33BCDA2B-0D1C-464B-AE73-E9A78FC9700D}"/>
              </a:ext>
            </a:extLst>
          </p:cNvPr>
          <p:cNvSpPr>
            <a:spLocks noGrp="1"/>
          </p:cNvSpPr>
          <p:nvPr>
            <p:ph idx="1"/>
          </p:nvPr>
        </p:nvSpPr>
        <p:spPr/>
        <p:txBody>
          <a:bodyPr>
            <a:normAutofit/>
          </a:bodyPr>
          <a:lstStyle/>
          <a:p>
            <a:r>
              <a:rPr lang="en-GB" dirty="0"/>
              <a:t>Develop an Enterprise Solution </a:t>
            </a:r>
            <a:r>
              <a:rPr lang="en-GB"/>
              <a:t>by converting </a:t>
            </a:r>
            <a:r>
              <a:rPr lang="en-GB" dirty="0"/>
              <a:t>this banking project with file operations such that all the information will be stored, updated, retrieved from a file. </a:t>
            </a:r>
          </a:p>
        </p:txBody>
      </p:sp>
      <p:sp>
        <p:nvSpPr>
          <p:cNvPr id="4" name="Date Placeholder 3">
            <a:extLst>
              <a:ext uri="{FF2B5EF4-FFF2-40B4-BE49-F238E27FC236}">
                <a16:creationId xmlns:a16="http://schemas.microsoft.com/office/drawing/2014/main" id="{9E9C12C3-B440-5D42-8C86-F3301E2CA647}"/>
              </a:ext>
            </a:extLst>
          </p:cNvPr>
          <p:cNvSpPr>
            <a:spLocks noGrp="1"/>
          </p:cNvSpPr>
          <p:nvPr>
            <p:ph type="dt" sz="half" idx="10"/>
          </p:nvPr>
        </p:nvSpPr>
        <p:spPr/>
        <p:txBody>
          <a:bodyPr/>
          <a:lstStyle/>
          <a:p>
            <a:fld id="{F2C0BE9E-7442-DD47-901A-60415DB8007F}" type="datetime2">
              <a:rPr lang="en-US" smtClean="0"/>
              <a:pPr/>
              <a:t>Wednesday, October 20, 2021</a:t>
            </a:fld>
            <a:endParaRPr lang="en-US"/>
          </a:p>
        </p:txBody>
      </p:sp>
      <p:sp>
        <p:nvSpPr>
          <p:cNvPr id="5" name="Slide Number Placeholder 4">
            <a:extLst>
              <a:ext uri="{FF2B5EF4-FFF2-40B4-BE49-F238E27FC236}">
                <a16:creationId xmlns:a16="http://schemas.microsoft.com/office/drawing/2014/main" id="{AB908004-16D1-804F-B7A6-A19F0A9B55E3}"/>
              </a:ext>
            </a:extLst>
          </p:cNvPr>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892128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Package Declaration: </a:t>
            </a:r>
            <a:r>
              <a:rPr lang="en-GB" sz="2000" dirty="0"/>
              <a:t>The package declaration is optional. It is placed just after the documentation section. In this section, we declare the </a:t>
            </a:r>
            <a:r>
              <a:rPr lang="en-GB" sz="2000" b="1" dirty="0"/>
              <a:t>package name</a:t>
            </a:r>
            <a:r>
              <a:rPr lang="en-GB" sz="2000" dirty="0"/>
              <a:t> in which the class is placed. Note that there can be </a:t>
            </a:r>
            <a:r>
              <a:rPr lang="en-GB" sz="2000" b="1" dirty="0"/>
              <a:t>only one package</a:t>
            </a:r>
            <a:r>
              <a:rPr lang="en-GB" sz="2000" dirty="0"/>
              <a:t> statement in a Java program. </a:t>
            </a:r>
          </a:p>
          <a:p>
            <a:pPr marL="0" indent="0">
              <a:buNone/>
            </a:pPr>
            <a:endParaRPr lang="en-GB" sz="2000" b="1" dirty="0"/>
          </a:p>
          <a:p>
            <a:endParaRPr lang="en-GB" sz="2000" b="1" dirty="0"/>
          </a:p>
          <a:p>
            <a:endParaRPr lang="en-GB" sz="2000" b="1" dirty="0"/>
          </a:p>
          <a:p>
            <a:r>
              <a:rPr lang="en-GB" sz="2000" b="1" dirty="0"/>
              <a:t>Import Statements: </a:t>
            </a:r>
            <a:r>
              <a:rPr lang="en-GB" sz="2000" dirty="0"/>
              <a:t>The package contains the many predefined classes and interfaces. If we want to use any class of a particular package, we need to import that class. It is written before the class declaration and after the package statement. We can use multiple import statements. </a:t>
            </a:r>
          </a:p>
          <a:p>
            <a:endParaRPr lang="en-GB" sz="2000" dirty="0"/>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3</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914400" y="2962870"/>
            <a:ext cx="7148945" cy="923330"/>
          </a:xfrm>
          <a:prstGeom prst="rect">
            <a:avLst/>
          </a:prstGeom>
          <a:solidFill>
            <a:schemeClr val="tx1"/>
          </a:solidFill>
        </p:spPr>
        <p:txBody>
          <a:bodyPr wrap="square" rtlCol="0">
            <a:spAutoFit/>
          </a:bodyPr>
          <a:lstStyle/>
          <a:p>
            <a:r>
              <a:rPr lang="en-GB" dirty="0">
                <a:solidFill>
                  <a:schemeClr val="bg1"/>
                </a:solidFill>
              </a:rPr>
              <a:t>package </a:t>
            </a:r>
            <a:r>
              <a:rPr lang="en-GB" dirty="0" err="1">
                <a:solidFill>
                  <a:schemeClr val="bg1"/>
                </a:solidFill>
              </a:rPr>
              <a:t>javatpoint</a:t>
            </a:r>
            <a:r>
              <a:rPr lang="en-GB" dirty="0">
                <a:solidFill>
                  <a:schemeClr val="bg1"/>
                </a:solidFill>
              </a:rPr>
              <a:t>; //where </a:t>
            </a:r>
            <a:r>
              <a:rPr lang="en-GB" dirty="0" err="1">
                <a:solidFill>
                  <a:schemeClr val="bg1"/>
                </a:solidFill>
              </a:rPr>
              <a:t>javatpoint</a:t>
            </a:r>
            <a:r>
              <a:rPr lang="en-GB" dirty="0">
                <a:solidFill>
                  <a:schemeClr val="bg1"/>
                </a:solidFill>
              </a:rPr>
              <a:t> is the package name  </a:t>
            </a:r>
          </a:p>
          <a:p>
            <a:r>
              <a:rPr lang="en-GB" dirty="0">
                <a:solidFill>
                  <a:schemeClr val="bg1"/>
                </a:solidFill>
              </a:rPr>
              <a:t>package </a:t>
            </a:r>
            <a:r>
              <a:rPr lang="en-GB" dirty="0" err="1">
                <a:solidFill>
                  <a:schemeClr val="bg1"/>
                </a:solidFill>
              </a:rPr>
              <a:t>com.javatpoint</a:t>
            </a:r>
            <a:r>
              <a:rPr lang="en-GB" dirty="0">
                <a:solidFill>
                  <a:schemeClr val="bg1"/>
                </a:solidFill>
              </a:rPr>
              <a:t>; //where com is the root directory and </a:t>
            </a:r>
            <a:r>
              <a:rPr lang="en-GB" dirty="0" err="1">
                <a:solidFill>
                  <a:schemeClr val="bg1"/>
                </a:solidFill>
              </a:rPr>
              <a:t>javatpoint</a:t>
            </a:r>
            <a:r>
              <a:rPr lang="en-GB" dirty="0">
                <a:solidFill>
                  <a:schemeClr val="bg1"/>
                </a:solidFill>
              </a:rPr>
              <a:t> is the subdirectory</a:t>
            </a:r>
          </a:p>
        </p:txBody>
      </p:sp>
      <p:sp>
        <p:nvSpPr>
          <p:cNvPr id="8" name="TextBox 7">
            <a:extLst>
              <a:ext uri="{FF2B5EF4-FFF2-40B4-BE49-F238E27FC236}">
                <a16:creationId xmlns:a16="http://schemas.microsoft.com/office/drawing/2014/main" id="{5DC38A70-9759-754C-B225-5B076B6529FE}"/>
              </a:ext>
            </a:extLst>
          </p:cNvPr>
          <p:cNvSpPr txBox="1"/>
          <p:nvPr/>
        </p:nvSpPr>
        <p:spPr>
          <a:xfrm>
            <a:off x="914400" y="5334000"/>
            <a:ext cx="7148945" cy="646331"/>
          </a:xfrm>
          <a:prstGeom prst="rect">
            <a:avLst/>
          </a:prstGeom>
          <a:solidFill>
            <a:schemeClr val="tx1"/>
          </a:solidFill>
        </p:spPr>
        <p:txBody>
          <a:bodyPr wrap="square" rtlCol="0">
            <a:spAutoFit/>
          </a:bodyPr>
          <a:lstStyle/>
          <a:p>
            <a:r>
              <a:rPr lang="en-GB" dirty="0">
                <a:solidFill>
                  <a:schemeClr val="bg1"/>
                </a:solidFill>
              </a:rPr>
              <a:t>import </a:t>
            </a:r>
            <a:r>
              <a:rPr lang="en-GB" dirty="0" err="1">
                <a:solidFill>
                  <a:schemeClr val="bg1"/>
                </a:solidFill>
              </a:rPr>
              <a:t>java.util.Scanner</a:t>
            </a:r>
            <a:r>
              <a:rPr lang="en-GB" dirty="0">
                <a:solidFill>
                  <a:schemeClr val="bg1"/>
                </a:solidFill>
              </a:rPr>
              <a:t>; //it imports the Scanner class only  </a:t>
            </a:r>
          </a:p>
          <a:p>
            <a:r>
              <a:rPr lang="en-GB" dirty="0">
                <a:solidFill>
                  <a:schemeClr val="bg1"/>
                </a:solidFill>
              </a:rPr>
              <a:t>import </a:t>
            </a:r>
            <a:r>
              <a:rPr lang="en-GB" dirty="0" err="1">
                <a:solidFill>
                  <a:schemeClr val="bg1"/>
                </a:solidFill>
              </a:rPr>
              <a:t>java.util</a:t>
            </a:r>
            <a:r>
              <a:rPr lang="en-GB" dirty="0">
                <a:solidFill>
                  <a:schemeClr val="bg1"/>
                </a:solidFill>
              </a:rPr>
              <a:t>.*; //it imports all the class of the </a:t>
            </a:r>
            <a:r>
              <a:rPr lang="en-GB" dirty="0" err="1">
                <a:solidFill>
                  <a:schemeClr val="bg1"/>
                </a:solidFill>
              </a:rPr>
              <a:t>java.util</a:t>
            </a:r>
            <a:r>
              <a:rPr lang="en-GB" dirty="0">
                <a:solidFill>
                  <a:schemeClr val="bg1"/>
                </a:solidFill>
              </a:rPr>
              <a:t> package  </a:t>
            </a:r>
          </a:p>
        </p:txBody>
      </p:sp>
    </p:spTree>
    <p:extLst>
      <p:ext uri="{BB962C8B-B14F-4D97-AF65-F5344CB8AC3E}">
        <p14:creationId xmlns:p14="http://schemas.microsoft.com/office/powerpoint/2010/main" val="11233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Interface Section: </a:t>
            </a:r>
            <a:r>
              <a:rPr lang="en-GB" sz="2000" dirty="0"/>
              <a:t>It is an optional section. We can create an </a:t>
            </a:r>
            <a:r>
              <a:rPr lang="en-GB" sz="2000" b="1" dirty="0"/>
              <a:t>interface</a:t>
            </a:r>
            <a:r>
              <a:rPr lang="en-GB" sz="2000" dirty="0"/>
              <a:t> in this section if required. We use the </a:t>
            </a:r>
            <a:r>
              <a:rPr lang="en-GB" sz="2000" b="1" dirty="0"/>
              <a:t>interface</a:t>
            </a:r>
            <a:r>
              <a:rPr lang="en-GB" sz="2000" dirty="0"/>
              <a:t> keyword to create an interface. An </a:t>
            </a:r>
            <a:r>
              <a:rPr lang="en-GB" sz="2000" dirty="0">
                <a:hlinkClick r:id="rId2"/>
              </a:rPr>
              <a:t>interface</a:t>
            </a:r>
            <a:r>
              <a:rPr lang="en-GB" sz="2000" dirty="0"/>
              <a:t> is a slightly different from the class. It contains only </a:t>
            </a:r>
            <a:r>
              <a:rPr lang="en-GB" sz="2000" b="1" dirty="0"/>
              <a:t>constants</a:t>
            </a:r>
            <a:r>
              <a:rPr lang="en-GB" sz="2000" dirty="0"/>
              <a:t> and </a:t>
            </a:r>
            <a:r>
              <a:rPr lang="en-GB" sz="2000" b="1" dirty="0"/>
              <a:t>method</a:t>
            </a:r>
            <a:r>
              <a:rPr lang="en-GB" sz="2000" dirty="0"/>
              <a:t> declarations. Another difference is that it cannot be instantiated. We can use interface in classes by using the </a:t>
            </a:r>
            <a:r>
              <a:rPr lang="en-GB" sz="2000" b="1" dirty="0"/>
              <a:t>implements</a:t>
            </a:r>
            <a:r>
              <a:rPr lang="en-GB" sz="2000" dirty="0"/>
              <a:t> keyword. An interface can also be used with other interfaces by using the </a:t>
            </a:r>
            <a:r>
              <a:rPr lang="en-GB" sz="2000" b="1" dirty="0"/>
              <a:t>extends</a:t>
            </a:r>
            <a:r>
              <a:rPr lang="en-GB" sz="2000" dirty="0"/>
              <a:t> keyword. </a:t>
            </a:r>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4</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914401" y="3863181"/>
            <a:ext cx="1676400" cy="1477328"/>
          </a:xfrm>
          <a:prstGeom prst="rect">
            <a:avLst/>
          </a:prstGeom>
          <a:solidFill>
            <a:schemeClr val="tx1"/>
          </a:solidFill>
        </p:spPr>
        <p:txBody>
          <a:bodyPr wrap="square" rtlCol="0">
            <a:spAutoFit/>
          </a:bodyPr>
          <a:lstStyle/>
          <a:p>
            <a:r>
              <a:rPr lang="en-GB" dirty="0">
                <a:solidFill>
                  <a:schemeClr val="bg1"/>
                </a:solidFill>
              </a:rPr>
              <a:t>interface car  </a:t>
            </a:r>
          </a:p>
          <a:p>
            <a:r>
              <a:rPr lang="en-GB" dirty="0">
                <a:solidFill>
                  <a:schemeClr val="bg1"/>
                </a:solidFill>
              </a:rPr>
              <a:t>{  </a:t>
            </a:r>
          </a:p>
          <a:p>
            <a:r>
              <a:rPr lang="en-GB" dirty="0">
                <a:solidFill>
                  <a:schemeClr val="bg1"/>
                </a:solidFill>
              </a:rPr>
              <a:t>void start();  </a:t>
            </a:r>
          </a:p>
          <a:p>
            <a:r>
              <a:rPr lang="en-GB" dirty="0">
                <a:solidFill>
                  <a:schemeClr val="bg1"/>
                </a:solidFill>
              </a:rPr>
              <a:t>void stop();  </a:t>
            </a:r>
          </a:p>
          <a:p>
            <a:r>
              <a:rPr lang="en-GB" dirty="0">
                <a:solidFill>
                  <a:schemeClr val="bg1"/>
                </a:solidFill>
              </a:rPr>
              <a:t>}  </a:t>
            </a:r>
          </a:p>
        </p:txBody>
      </p:sp>
    </p:spTree>
    <p:extLst>
      <p:ext uri="{BB962C8B-B14F-4D97-AF65-F5344CB8AC3E}">
        <p14:creationId xmlns:p14="http://schemas.microsoft.com/office/powerpoint/2010/main" val="1273765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Class Definition: </a:t>
            </a:r>
            <a:r>
              <a:rPr lang="en-GB" sz="2000" dirty="0"/>
              <a:t>In this section, we define the class. It is </a:t>
            </a:r>
            <a:r>
              <a:rPr lang="en-GB" sz="2000" b="1" dirty="0"/>
              <a:t>vital</a:t>
            </a:r>
            <a:r>
              <a:rPr lang="en-GB" sz="2000" dirty="0"/>
              <a:t> part of a Java program. Without the </a:t>
            </a:r>
            <a:r>
              <a:rPr lang="en-GB" sz="2000" dirty="0">
                <a:hlinkClick r:id="rId2"/>
              </a:rPr>
              <a:t>class</a:t>
            </a:r>
            <a:r>
              <a:rPr lang="en-GB" sz="2000" dirty="0"/>
              <a:t>, we cannot create any Java program. A Java program may conation more than one class definition. We use the </a:t>
            </a:r>
            <a:r>
              <a:rPr lang="en-GB" sz="2000" b="1" dirty="0"/>
              <a:t>class</a:t>
            </a:r>
            <a:r>
              <a:rPr lang="en-GB" sz="2000" dirty="0"/>
              <a:t> keyword to define the class. The class is a blueprint of a Java program. It contains information about user-defined methods, variables, and constants. Every Java program has at least one class that contains the main() method. </a:t>
            </a:r>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5</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914400" y="3863181"/>
            <a:ext cx="3200399" cy="1200329"/>
          </a:xfrm>
          <a:prstGeom prst="rect">
            <a:avLst/>
          </a:prstGeom>
          <a:solidFill>
            <a:schemeClr val="tx1"/>
          </a:solidFill>
        </p:spPr>
        <p:txBody>
          <a:bodyPr wrap="square" rtlCol="0">
            <a:spAutoFit/>
          </a:bodyPr>
          <a:lstStyle/>
          <a:p>
            <a:r>
              <a:rPr lang="en-GB" dirty="0">
                <a:solidFill>
                  <a:schemeClr val="bg1"/>
                </a:solidFill>
              </a:rPr>
              <a:t>class Student //class definition  </a:t>
            </a:r>
          </a:p>
          <a:p>
            <a:r>
              <a:rPr lang="en-GB" dirty="0">
                <a:solidFill>
                  <a:schemeClr val="bg1"/>
                </a:solidFill>
              </a:rPr>
              <a:t>{  </a:t>
            </a:r>
          </a:p>
          <a:p>
            <a:r>
              <a:rPr lang="en-GB" dirty="0">
                <a:solidFill>
                  <a:schemeClr val="bg1"/>
                </a:solidFill>
              </a:rPr>
              <a:t>}</a:t>
            </a:r>
          </a:p>
          <a:p>
            <a:endParaRPr lang="en-GB" dirty="0">
              <a:solidFill>
                <a:schemeClr val="bg1"/>
              </a:solidFill>
            </a:endParaRPr>
          </a:p>
        </p:txBody>
      </p:sp>
    </p:spTree>
    <p:extLst>
      <p:ext uri="{BB962C8B-B14F-4D97-AF65-F5344CB8AC3E}">
        <p14:creationId xmlns:p14="http://schemas.microsoft.com/office/powerpoint/2010/main" val="1550526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Class Variables and Constants: </a:t>
            </a:r>
            <a:r>
              <a:rPr lang="en-GB" sz="2000" dirty="0"/>
              <a:t>In this section, we define </a:t>
            </a:r>
            <a:r>
              <a:rPr lang="en-GB" sz="2000" dirty="0">
                <a:hlinkClick r:id="rId2"/>
              </a:rPr>
              <a:t>variables</a:t>
            </a:r>
            <a:r>
              <a:rPr lang="en-GB" sz="2000" dirty="0"/>
              <a:t> and </a:t>
            </a:r>
            <a:r>
              <a:rPr lang="en-GB" sz="2000" b="1" dirty="0"/>
              <a:t>constants</a:t>
            </a:r>
            <a:r>
              <a:rPr lang="en-GB" sz="2000" dirty="0"/>
              <a:t> that are to be used later in the program. In a Java program, the variables and constants are defined just after the class definition. The variables and constants store values of the parameters. </a:t>
            </a:r>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6</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914400" y="2986018"/>
            <a:ext cx="3505200" cy="1754326"/>
          </a:xfrm>
          <a:prstGeom prst="rect">
            <a:avLst/>
          </a:prstGeom>
          <a:solidFill>
            <a:schemeClr val="tx1"/>
          </a:solidFill>
        </p:spPr>
        <p:txBody>
          <a:bodyPr wrap="square" rtlCol="0">
            <a:spAutoFit/>
          </a:bodyPr>
          <a:lstStyle/>
          <a:p>
            <a:r>
              <a:rPr lang="en-GB" dirty="0">
                <a:solidFill>
                  <a:schemeClr val="bg1"/>
                </a:solidFill>
              </a:rPr>
              <a:t>class Student //class definition  </a:t>
            </a:r>
          </a:p>
          <a:p>
            <a:r>
              <a:rPr lang="en-GB" dirty="0">
                <a:solidFill>
                  <a:schemeClr val="bg1"/>
                </a:solidFill>
              </a:rPr>
              <a:t>{  </a:t>
            </a:r>
          </a:p>
          <a:p>
            <a:r>
              <a:rPr lang="en-GB" dirty="0">
                <a:solidFill>
                  <a:schemeClr val="bg1"/>
                </a:solidFill>
              </a:rPr>
              <a:t>String </a:t>
            </a:r>
            <a:r>
              <a:rPr lang="en-GB" dirty="0" err="1">
                <a:solidFill>
                  <a:schemeClr val="bg1"/>
                </a:solidFill>
              </a:rPr>
              <a:t>sname</a:t>
            </a:r>
            <a:r>
              <a:rPr lang="en-GB" dirty="0">
                <a:solidFill>
                  <a:schemeClr val="bg1"/>
                </a:solidFill>
              </a:rPr>
              <a:t>;  //variable  </a:t>
            </a:r>
          </a:p>
          <a:p>
            <a:r>
              <a:rPr lang="en-GB" dirty="0">
                <a:solidFill>
                  <a:schemeClr val="bg1"/>
                </a:solidFill>
              </a:rPr>
              <a:t>int id;   </a:t>
            </a:r>
          </a:p>
          <a:p>
            <a:r>
              <a:rPr lang="en-GB" dirty="0">
                <a:solidFill>
                  <a:schemeClr val="bg1"/>
                </a:solidFill>
              </a:rPr>
              <a:t>double percentage;   </a:t>
            </a:r>
          </a:p>
          <a:p>
            <a:r>
              <a:rPr lang="en-GB" dirty="0">
                <a:solidFill>
                  <a:schemeClr val="bg1"/>
                </a:solidFill>
              </a:rPr>
              <a:t>}  </a:t>
            </a:r>
          </a:p>
        </p:txBody>
      </p:sp>
    </p:spTree>
    <p:extLst>
      <p:ext uri="{BB962C8B-B14F-4D97-AF65-F5344CB8AC3E}">
        <p14:creationId xmlns:p14="http://schemas.microsoft.com/office/powerpoint/2010/main" val="1950039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Main Method Class: </a:t>
            </a:r>
            <a:r>
              <a:rPr lang="en-GB" sz="2000" dirty="0"/>
              <a:t>In this section, we define the </a:t>
            </a:r>
            <a:r>
              <a:rPr lang="en-GB" sz="2000" b="1" dirty="0"/>
              <a:t>main() method.</a:t>
            </a:r>
            <a:r>
              <a:rPr lang="en-GB" sz="2000" dirty="0"/>
              <a:t> It is essential for all Java programs. Because the execution of all Java programs starts from the main() method. It must be inside the class. Inside the main method, we create objects and call the methods. We use the following statement to define the main() method:</a:t>
            </a:r>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7</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838200" y="3263841"/>
            <a:ext cx="4343400" cy="2308324"/>
          </a:xfrm>
          <a:prstGeom prst="rect">
            <a:avLst/>
          </a:prstGeom>
          <a:solidFill>
            <a:schemeClr val="tx1"/>
          </a:solidFill>
        </p:spPr>
        <p:txBody>
          <a:bodyPr wrap="square" rtlCol="0">
            <a:spAutoFit/>
          </a:bodyPr>
          <a:lstStyle/>
          <a:p>
            <a:r>
              <a:rPr lang="en-GB" dirty="0">
                <a:solidFill>
                  <a:schemeClr val="bg1"/>
                </a:solidFill>
              </a:rPr>
              <a:t>public class Student //class definition  </a:t>
            </a:r>
          </a:p>
          <a:p>
            <a:r>
              <a:rPr lang="en-GB" dirty="0">
                <a:solidFill>
                  <a:schemeClr val="bg1"/>
                </a:solidFill>
              </a:rPr>
              <a:t>{  </a:t>
            </a:r>
          </a:p>
          <a:p>
            <a:r>
              <a:rPr lang="en-GB" dirty="0">
                <a:solidFill>
                  <a:schemeClr val="bg1"/>
                </a:solidFill>
              </a:rPr>
              <a:t>public static void main(String </a:t>
            </a:r>
            <a:r>
              <a:rPr lang="en-GB" dirty="0" err="1">
                <a:solidFill>
                  <a:schemeClr val="bg1"/>
                </a:solidFill>
              </a:rPr>
              <a:t>args</a:t>
            </a:r>
            <a:r>
              <a:rPr lang="en-GB" dirty="0">
                <a:solidFill>
                  <a:schemeClr val="bg1"/>
                </a:solidFill>
              </a:rPr>
              <a:t>[])  </a:t>
            </a:r>
          </a:p>
          <a:p>
            <a:r>
              <a:rPr lang="en-GB" dirty="0">
                <a:solidFill>
                  <a:schemeClr val="bg1"/>
                </a:solidFill>
              </a:rPr>
              <a:t>{  </a:t>
            </a:r>
          </a:p>
          <a:p>
            <a:r>
              <a:rPr lang="en-GB" dirty="0">
                <a:solidFill>
                  <a:schemeClr val="bg1"/>
                </a:solidFill>
              </a:rPr>
              <a:t>//statements  </a:t>
            </a:r>
          </a:p>
          <a:p>
            <a:r>
              <a:rPr lang="en-GB" dirty="0">
                <a:solidFill>
                  <a:schemeClr val="bg1"/>
                </a:solidFill>
              </a:rPr>
              <a:t>}  </a:t>
            </a:r>
          </a:p>
          <a:p>
            <a:r>
              <a:rPr lang="en-GB" dirty="0">
                <a:solidFill>
                  <a:schemeClr val="bg1"/>
                </a:solidFill>
              </a:rPr>
              <a:t>}  </a:t>
            </a:r>
          </a:p>
          <a:p>
            <a:endParaRPr lang="en-GB" dirty="0">
              <a:solidFill>
                <a:schemeClr val="bg1"/>
              </a:solidFill>
            </a:endParaRPr>
          </a:p>
        </p:txBody>
      </p:sp>
    </p:spTree>
    <p:extLst>
      <p:ext uri="{BB962C8B-B14F-4D97-AF65-F5344CB8AC3E}">
        <p14:creationId xmlns:p14="http://schemas.microsoft.com/office/powerpoint/2010/main" val="3126087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r>
              <a:rPr lang="en-GB" b="1" dirty="0"/>
              <a:t>Structure of Java Program</a:t>
            </a:r>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r>
              <a:rPr lang="en-GB" sz="2000" b="1" dirty="0"/>
              <a:t>Methods and </a:t>
            </a:r>
            <a:r>
              <a:rPr lang="en-GB" sz="2000" b="1" dirty="0" err="1"/>
              <a:t>behavior</a:t>
            </a:r>
            <a:r>
              <a:rPr lang="en-GB" sz="2000" b="1" dirty="0"/>
              <a:t>: </a:t>
            </a:r>
            <a:r>
              <a:rPr lang="en-GB" sz="2000" dirty="0"/>
              <a:t>In this section, we define the functionality of the program by using the </a:t>
            </a:r>
            <a:r>
              <a:rPr lang="en-GB" sz="2000" dirty="0">
                <a:hlinkClick r:id="rId2"/>
              </a:rPr>
              <a:t>methods</a:t>
            </a:r>
            <a:r>
              <a:rPr lang="en-GB" sz="2000" dirty="0"/>
              <a:t>. The methods are the set of instructions that we want to perform. These instructions execute at runtime and perform the specified task. </a:t>
            </a:r>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8</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838200" y="2986842"/>
            <a:ext cx="5715000" cy="3139321"/>
          </a:xfrm>
          <a:prstGeom prst="rect">
            <a:avLst/>
          </a:prstGeom>
          <a:solidFill>
            <a:schemeClr val="tx1"/>
          </a:solidFill>
        </p:spPr>
        <p:txBody>
          <a:bodyPr wrap="square" rtlCol="0">
            <a:spAutoFit/>
          </a:bodyPr>
          <a:lstStyle/>
          <a:p>
            <a:r>
              <a:rPr lang="en-GB" dirty="0">
                <a:solidFill>
                  <a:schemeClr val="bg1"/>
                </a:solidFill>
              </a:rPr>
              <a:t>public class Demo //class definition  </a:t>
            </a:r>
          </a:p>
          <a:p>
            <a:r>
              <a:rPr lang="en-GB" dirty="0">
                <a:solidFill>
                  <a:schemeClr val="bg1"/>
                </a:solidFill>
              </a:rPr>
              <a:t>{  </a:t>
            </a:r>
          </a:p>
          <a:p>
            <a:r>
              <a:rPr lang="en-GB" dirty="0">
                <a:solidFill>
                  <a:schemeClr val="bg1"/>
                </a:solidFill>
              </a:rPr>
              <a:t>public static void main(String </a:t>
            </a:r>
            <a:r>
              <a:rPr lang="en-GB" dirty="0" err="1">
                <a:solidFill>
                  <a:schemeClr val="bg1"/>
                </a:solidFill>
              </a:rPr>
              <a:t>args</a:t>
            </a:r>
            <a:r>
              <a:rPr lang="en-GB" dirty="0">
                <a:solidFill>
                  <a:schemeClr val="bg1"/>
                </a:solidFill>
              </a:rPr>
              <a:t>[])  </a:t>
            </a:r>
          </a:p>
          <a:p>
            <a:r>
              <a:rPr lang="en-GB" dirty="0">
                <a:solidFill>
                  <a:schemeClr val="bg1"/>
                </a:solidFill>
              </a:rPr>
              <a:t>{  </a:t>
            </a:r>
          </a:p>
          <a:p>
            <a:r>
              <a:rPr lang="en-GB" dirty="0">
                <a:solidFill>
                  <a:schemeClr val="bg1"/>
                </a:solidFill>
              </a:rPr>
              <a:t>void display()  </a:t>
            </a:r>
          </a:p>
          <a:p>
            <a:r>
              <a:rPr lang="en-GB" dirty="0">
                <a:solidFill>
                  <a:schemeClr val="bg1"/>
                </a:solidFill>
              </a:rPr>
              <a:t>{  </a:t>
            </a:r>
          </a:p>
          <a:p>
            <a:r>
              <a:rPr lang="en-GB" dirty="0" err="1">
                <a:solidFill>
                  <a:schemeClr val="bg1"/>
                </a:solidFill>
              </a:rPr>
              <a:t>System.out.println</a:t>
            </a:r>
            <a:r>
              <a:rPr lang="en-GB" dirty="0">
                <a:solidFill>
                  <a:schemeClr val="bg1"/>
                </a:solidFill>
              </a:rPr>
              <a:t>("Welcome to </a:t>
            </a:r>
            <a:r>
              <a:rPr lang="en-GB" dirty="0" err="1">
                <a:solidFill>
                  <a:schemeClr val="bg1"/>
                </a:solidFill>
              </a:rPr>
              <a:t>javatpoint</a:t>
            </a:r>
            <a:r>
              <a:rPr lang="en-GB" dirty="0">
                <a:solidFill>
                  <a:schemeClr val="bg1"/>
                </a:solidFill>
              </a:rPr>
              <a:t>");  </a:t>
            </a:r>
          </a:p>
          <a:p>
            <a:r>
              <a:rPr lang="en-GB" dirty="0">
                <a:solidFill>
                  <a:schemeClr val="bg1"/>
                </a:solidFill>
              </a:rPr>
              <a:t>}  </a:t>
            </a:r>
          </a:p>
          <a:p>
            <a:r>
              <a:rPr lang="en-GB" dirty="0">
                <a:solidFill>
                  <a:schemeClr val="bg1"/>
                </a:solidFill>
              </a:rPr>
              <a:t>//statements  </a:t>
            </a:r>
          </a:p>
          <a:p>
            <a:r>
              <a:rPr lang="en-GB" dirty="0">
                <a:solidFill>
                  <a:schemeClr val="bg1"/>
                </a:solidFill>
              </a:rPr>
              <a:t>}  </a:t>
            </a:r>
          </a:p>
          <a:p>
            <a:r>
              <a:rPr lang="en-GB" dirty="0">
                <a:solidFill>
                  <a:schemeClr val="bg1"/>
                </a:solidFill>
              </a:rPr>
              <a:t>} </a:t>
            </a:r>
          </a:p>
        </p:txBody>
      </p:sp>
    </p:spTree>
    <p:extLst>
      <p:ext uri="{BB962C8B-B14F-4D97-AF65-F5344CB8AC3E}">
        <p14:creationId xmlns:p14="http://schemas.microsoft.com/office/powerpoint/2010/main" val="85249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A50D6-8140-6349-8FAD-46C3AEA91F6E}"/>
              </a:ext>
            </a:extLst>
          </p:cNvPr>
          <p:cNvSpPr>
            <a:spLocks noGrp="1"/>
          </p:cNvSpPr>
          <p:nvPr>
            <p:ph type="title"/>
          </p:nvPr>
        </p:nvSpPr>
        <p:spPr/>
        <p:txBody>
          <a:bodyPr>
            <a:normAutofit/>
          </a:bodyPr>
          <a:lstStyle/>
          <a:p>
            <a:endParaRPr lang="en-PK" dirty="0"/>
          </a:p>
        </p:txBody>
      </p:sp>
      <p:sp>
        <p:nvSpPr>
          <p:cNvPr id="3" name="Content Placeholder 2">
            <a:extLst>
              <a:ext uri="{FF2B5EF4-FFF2-40B4-BE49-F238E27FC236}">
                <a16:creationId xmlns:a16="http://schemas.microsoft.com/office/drawing/2014/main" id="{86762662-A646-2C49-AFA4-3539FB61AB1E}"/>
              </a:ext>
            </a:extLst>
          </p:cNvPr>
          <p:cNvSpPr>
            <a:spLocks noGrp="1"/>
          </p:cNvSpPr>
          <p:nvPr>
            <p:ph idx="1"/>
          </p:nvPr>
        </p:nvSpPr>
        <p:spPr>
          <a:xfrm>
            <a:off x="457200" y="1600200"/>
            <a:ext cx="8229600" cy="4525963"/>
          </a:xfrm>
        </p:spPr>
        <p:txBody>
          <a:bodyPr>
            <a:normAutofit/>
          </a:bodyPr>
          <a:lstStyle/>
          <a:p>
            <a:endParaRPr lang="en-GB" sz="2000" dirty="0"/>
          </a:p>
        </p:txBody>
      </p:sp>
      <p:sp>
        <p:nvSpPr>
          <p:cNvPr id="4" name="Date Placeholder 3">
            <a:extLst>
              <a:ext uri="{FF2B5EF4-FFF2-40B4-BE49-F238E27FC236}">
                <a16:creationId xmlns:a16="http://schemas.microsoft.com/office/drawing/2014/main" id="{98B7AAF5-E220-7B4C-9750-58635799A5DB}"/>
              </a:ext>
            </a:extLst>
          </p:cNvPr>
          <p:cNvSpPr>
            <a:spLocks noGrp="1"/>
          </p:cNvSpPr>
          <p:nvPr>
            <p:ph type="dt" sz="half" idx="10"/>
          </p:nvPr>
        </p:nvSpPr>
        <p:spPr/>
        <p:txBody>
          <a:bodyPr/>
          <a:lstStyle/>
          <a:p>
            <a:fld id="{F2C0BE9E-7442-DD47-901A-60415DB8007F}" type="datetime2">
              <a:rPr lang="en-US" smtClean="0"/>
              <a:t>Wednesday, October 20, 2021</a:t>
            </a:fld>
            <a:endParaRPr lang="en-US"/>
          </a:p>
        </p:txBody>
      </p:sp>
      <p:sp>
        <p:nvSpPr>
          <p:cNvPr id="5" name="Slide Number Placeholder 4">
            <a:extLst>
              <a:ext uri="{FF2B5EF4-FFF2-40B4-BE49-F238E27FC236}">
                <a16:creationId xmlns:a16="http://schemas.microsoft.com/office/drawing/2014/main" id="{9674F14D-2DED-C34E-83D3-838203D73859}"/>
              </a:ext>
            </a:extLst>
          </p:cNvPr>
          <p:cNvSpPr>
            <a:spLocks noGrp="1"/>
          </p:cNvSpPr>
          <p:nvPr>
            <p:ph type="sldNum" sz="quarter" idx="12"/>
          </p:nvPr>
        </p:nvSpPr>
        <p:spPr/>
        <p:txBody>
          <a:bodyPr/>
          <a:lstStyle/>
          <a:p>
            <a:fld id="{B6F15528-21DE-4FAA-801E-634DDDAF4B2B}" type="slidenum">
              <a:rPr lang="en-US" smtClean="0"/>
              <a:pPr/>
              <a:t>9</a:t>
            </a:fld>
            <a:endParaRPr lang="en-US" dirty="0"/>
          </a:p>
        </p:txBody>
      </p:sp>
      <p:sp>
        <p:nvSpPr>
          <p:cNvPr id="6" name="TextBox 5">
            <a:extLst>
              <a:ext uri="{FF2B5EF4-FFF2-40B4-BE49-F238E27FC236}">
                <a16:creationId xmlns:a16="http://schemas.microsoft.com/office/drawing/2014/main" id="{3C67261A-D10B-9444-99DC-3C9E9C1838F8}"/>
              </a:ext>
            </a:extLst>
          </p:cNvPr>
          <p:cNvSpPr txBox="1"/>
          <p:nvPr/>
        </p:nvSpPr>
        <p:spPr>
          <a:xfrm>
            <a:off x="491836" y="216861"/>
            <a:ext cx="8229600" cy="6370975"/>
          </a:xfrm>
          <a:prstGeom prst="rect">
            <a:avLst/>
          </a:prstGeom>
          <a:solidFill>
            <a:schemeClr val="tx1"/>
          </a:solidFill>
        </p:spPr>
        <p:txBody>
          <a:bodyPr wrap="square" rtlCol="0">
            <a:spAutoFit/>
          </a:bodyPr>
          <a:lstStyle/>
          <a:p>
            <a:r>
              <a:rPr lang="en-GB" sz="1200" dirty="0">
                <a:highlight>
                  <a:srgbClr val="FFFF00"/>
                </a:highlight>
              </a:rPr>
              <a:t>/*Program name: Palindrome*/  </a:t>
            </a:r>
          </a:p>
          <a:p>
            <a:r>
              <a:rPr lang="en-GB" sz="1200" dirty="0">
                <a:highlight>
                  <a:srgbClr val="FFFF00"/>
                </a:highlight>
              </a:rPr>
              <a:t>//Author's name: Mathew  </a:t>
            </a:r>
          </a:p>
          <a:p>
            <a:r>
              <a:rPr lang="en-GB" sz="1200" dirty="0">
                <a:highlight>
                  <a:srgbClr val="FFFF00"/>
                </a:highlight>
              </a:rPr>
              <a:t>/*Palindrome is number or string that will remains the same  </a:t>
            </a:r>
          </a:p>
          <a:p>
            <a:r>
              <a:rPr lang="en-GB" sz="1200" dirty="0">
                <a:highlight>
                  <a:srgbClr val="FFFF00"/>
                </a:highlight>
              </a:rPr>
              <a:t>When we write that in reverse order. Some example of  </a:t>
            </a:r>
          </a:p>
          <a:p>
            <a:r>
              <a:rPr lang="en-GB" sz="1200" dirty="0">
                <a:highlight>
                  <a:srgbClr val="FFFF00"/>
                </a:highlight>
              </a:rPr>
              <a:t>palindrome is 393, 010, madam, etc.*/  </a:t>
            </a:r>
          </a:p>
          <a:p>
            <a:r>
              <a:rPr lang="en-GB" sz="1200" dirty="0">
                <a:highlight>
                  <a:srgbClr val="00FF00"/>
                </a:highlight>
              </a:rPr>
              <a:t>//imports the Scanner class of the </a:t>
            </a:r>
            <a:r>
              <a:rPr lang="en-GB" sz="1200" dirty="0" err="1">
                <a:highlight>
                  <a:srgbClr val="00FF00"/>
                </a:highlight>
              </a:rPr>
              <a:t>java.util</a:t>
            </a:r>
            <a:r>
              <a:rPr lang="en-GB" sz="1200" dirty="0">
                <a:highlight>
                  <a:srgbClr val="00FF00"/>
                </a:highlight>
              </a:rPr>
              <a:t> package  </a:t>
            </a:r>
          </a:p>
          <a:p>
            <a:r>
              <a:rPr lang="en-GB" sz="1200" dirty="0">
                <a:highlight>
                  <a:srgbClr val="00FF00"/>
                </a:highlight>
              </a:rPr>
              <a:t>import </a:t>
            </a:r>
            <a:r>
              <a:rPr lang="en-GB" sz="1200" dirty="0" err="1">
                <a:highlight>
                  <a:srgbClr val="00FF00"/>
                </a:highlight>
              </a:rPr>
              <a:t>java.util.Scanner</a:t>
            </a:r>
            <a:r>
              <a:rPr lang="en-GB" sz="1200" dirty="0">
                <a:highlight>
                  <a:srgbClr val="00FF00"/>
                </a:highlight>
              </a:rPr>
              <a:t>; </a:t>
            </a:r>
            <a:r>
              <a:rPr lang="en-GB" sz="1200" dirty="0">
                <a:solidFill>
                  <a:schemeClr val="bg1"/>
                </a:solidFill>
                <a:highlight>
                  <a:srgbClr val="00FF00"/>
                </a:highlight>
              </a:rPr>
              <a:t> </a:t>
            </a:r>
          </a:p>
          <a:p>
            <a:r>
              <a:rPr lang="en-GB" sz="1200" dirty="0">
                <a:highlight>
                  <a:srgbClr val="00FFFF"/>
                </a:highlight>
              </a:rPr>
              <a:t>//class definition  </a:t>
            </a:r>
          </a:p>
          <a:p>
            <a:r>
              <a:rPr lang="en-GB" sz="1200" dirty="0">
                <a:highlight>
                  <a:srgbClr val="00FFFF"/>
                </a:highlight>
              </a:rPr>
              <a:t>public class </a:t>
            </a:r>
            <a:r>
              <a:rPr lang="en-GB" sz="1200" dirty="0" err="1">
                <a:highlight>
                  <a:srgbClr val="00FFFF"/>
                </a:highlight>
              </a:rPr>
              <a:t>CheckPalindromeNumber</a:t>
            </a:r>
            <a:r>
              <a:rPr lang="en-GB" sz="1200" dirty="0">
                <a:highlight>
                  <a:srgbClr val="00FFFF"/>
                </a:highlight>
              </a:rPr>
              <a:t>  </a:t>
            </a:r>
          </a:p>
          <a:p>
            <a:r>
              <a:rPr lang="en-GB" sz="1200" dirty="0">
                <a:highlight>
                  <a:srgbClr val="00FFFF"/>
                </a:highlight>
              </a:rPr>
              <a:t>{</a:t>
            </a:r>
            <a:r>
              <a:rPr lang="en-GB" sz="1200" dirty="0">
                <a:solidFill>
                  <a:schemeClr val="bg1"/>
                </a:solidFill>
                <a:highlight>
                  <a:srgbClr val="00FFFF"/>
                </a:highlight>
              </a:rPr>
              <a:t>    </a:t>
            </a:r>
          </a:p>
          <a:p>
            <a:r>
              <a:rPr lang="en-GB" sz="1200" dirty="0">
                <a:highlight>
                  <a:srgbClr val="FF00FF"/>
                </a:highlight>
              </a:rPr>
              <a:t>//main method  </a:t>
            </a:r>
          </a:p>
          <a:p>
            <a:r>
              <a:rPr lang="en-GB" sz="1200" dirty="0">
                <a:highlight>
                  <a:srgbClr val="FF00FF"/>
                </a:highlight>
              </a:rPr>
              <a:t>public static void main(String </a:t>
            </a:r>
            <a:r>
              <a:rPr lang="en-GB" sz="1200" dirty="0" err="1">
                <a:highlight>
                  <a:srgbClr val="FF00FF"/>
                </a:highlight>
              </a:rPr>
              <a:t>args</a:t>
            </a:r>
            <a:r>
              <a:rPr lang="en-GB" sz="1200" dirty="0">
                <a:highlight>
                  <a:srgbClr val="FF00FF"/>
                </a:highlight>
              </a:rPr>
              <a:t>[])  </a:t>
            </a:r>
          </a:p>
          <a:p>
            <a:r>
              <a:rPr lang="en-GB" sz="1200" dirty="0">
                <a:highlight>
                  <a:srgbClr val="FF00FF"/>
                </a:highlight>
              </a:rPr>
              <a:t>{    </a:t>
            </a:r>
          </a:p>
          <a:p>
            <a:r>
              <a:rPr lang="en-GB" sz="1200" dirty="0">
                <a:solidFill>
                  <a:schemeClr val="bg1"/>
                </a:solidFill>
                <a:highlight>
                  <a:srgbClr val="0000FF"/>
                </a:highlight>
              </a:rPr>
              <a:t>//variables to be used in program  </a:t>
            </a:r>
          </a:p>
          <a:p>
            <a:r>
              <a:rPr lang="en-GB" sz="1200" dirty="0">
                <a:solidFill>
                  <a:schemeClr val="bg1"/>
                </a:solidFill>
                <a:highlight>
                  <a:srgbClr val="0000FF"/>
                </a:highlight>
              </a:rPr>
              <a:t>int r, s=0, temp;      </a:t>
            </a:r>
          </a:p>
          <a:p>
            <a:r>
              <a:rPr lang="en-GB" sz="1200" dirty="0">
                <a:solidFill>
                  <a:schemeClr val="bg1"/>
                </a:solidFill>
                <a:highlight>
                  <a:srgbClr val="0000FF"/>
                </a:highlight>
              </a:rPr>
              <a:t>int x; //It is the number variable to be checked for palindrome    </a:t>
            </a:r>
          </a:p>
          <a:p>
            <a:r>
              <a:rPr lang="en-GB" sz="1200" dirty="0">
                <a:solidFill>
                  <a:schemeClr val="bg1"/>
                </a:solidFill>
                <a:highlight>
                  <a:srgbClr val="0000FF"/>
                </a:highlight>
              </a:rPr>
              <a:t>Scanner </a:t>
            </a:r>
            <a:r>
              <a:rPr lang="en-GB" sz="1200" dirty="0" err="1">
                <a:solidFill>
                  <a:schemeClr val="bg1"/>
                </a:solidFill>
                <a:highlight>
                  <a:srgbClr val="0000FF"/>
                </a:highlight>
              </a:rPr>
              <a:t>sc</a:t>
            </a:r>
            <a:r>
              <a:rPr lang="en-GB" sz="1200" dirty="0">
                <a:solidFill>
                  <a:schemeClr val="bg1"/>
                </a:solidFill>
                <a:highlight>
                  <a:srgbClr val="0000FF"/>
                </a:highlight>
              </a:rPr>
              <a:t>=new Scanner(</a:t>
            </a:r>
            <a:r>
              <a:rPr lang="en-GB" sz="1200" dirty="0" err="1">
                <a:solidFill>
                  <a:schemeClr val="bg1"/>
                </a:solidFill>
                <a:highlight>
                  <a:srgbClr val="0000FF"/>
                </a:highlight>
              </a:rPr>
              <a:t>System.in</a:t>
            </a:r>
            <a:r>
              <a:rPr lang="en-GB" sz="1200" dirty="0">
                <a:solidFill>
                  <a:schemeClr val="bg1"/>
                </a:solidFill>
                <a:highlight>
                  <a:srgbClr val="0000FF"/>
                </a:highlight>
              </a:rPr>
              <a:t>);  </a:t>
            </a:r>
          </a:p>
          <a:p>
            <a:r>
              <a:rPr lang="en-GB" sz="1200" dirty="0" err="1">
                <a:solidFill>
                  <a:schemeClr val="bg1"/>
                </a:solidFill>
                <a:highlight>
                  <a:srgbClr val="0000FF"/>
                </a:highlight>
              </a:rPr>
              <a:t>System.out.println</a:t>
            </a:r>
            <a:r>
              <a:rPr lang="en-GB" sz="1200" dirty="0">
                <a:solidFill>
                  <a:schemeClr val="bg1"/>
                </a:solidFill>
                <a:highlight>
                  <a:srgbClr val="0000FF"/>
                </a:highlight>
              </a:rPr>
              <a:t>("Enter the number to check: ");    </a:t>
            </a:r>
          </a:p>
          <a:p>
            <a:r>
              <a:rPr lang="en-GB" sz="1200" dirty="0">
                <a:solidFill>
                  <a:schemeClr val="bg1"/>
                </a:solidFill>
                <a:highlight>
                  <a:srgbClr val="0000FF"/>
                </a:highlight>
              </a:rPr>
              <a:t>//reading a number from the user  </a:t>
            </a:r>
          </a:p>
          <a:p>
            <a:r>
              <a:rPr lang="en-GB" sz="1200" dirty="0">
                <a:solidFill>
                  <a:schemeClr val="bg1"/>
                </a:solidFill>
                <a:highlight>
                  <a:srgbClr val="0000FF"/>
                </a:highlight>
              </a:rPr>
              <a:t>x=</a:t>
            </a:r>
            <a:r>
              <a:rPr lang="en-GB" sz="1200" dirty="0" err="1">
                <a:solidFill>
                  <a:schemeClr val="bg1"/>
                </a:solidFill>
                <a:highlight>
                  <a:srgbClr val="0000FF"/>
                </a:highlight>
              </a:rPr>
              <a:t>sc.nextInt</a:t>
            </a:r>
            <a:r>
              <a:rPr lang="en-GB" sz="1200" dirty="0">
                <a:solidFill>
                  <a:schemeClr val="bg1"/>
                </a:solidFill>
                <a:highlight>
                  <a:srgbClr val="0000FF"/>
                </a:highlight>
              </a:rPr>
              <a:t>();  </a:t>
            </a:r>
          </a:p>
          <a:p>
            <a:r>
              <a:rPr lang="en-GB" sz="1200" dirty="0">
                <a:solidFill>
                  <a:schemeClr val="bg1"/>
                </a:solidFill>
                <a:highlight>
                  <a:srgbClr val="0000FF"/>
                </a:highlight>
              </a:rPr>
              <a:t>//logic to check if the number id palindrome or not  </a:t>
            </a:r>
          </a:p>
          <a:p>
            <a:r>
              <a:rPr lang="en-GB" sz="1200" dirty="0">
                <a:solidFill>
                  <a:schemeClr val="bg1"/>
                </a:solidFill>
                <a:highlight>
                  <a:srgbClr val="0000FF"/>
                </a:highlight>
              </a:rPr>
              <a:t>temp=x;      </a:t>
            </a:r>
          </a:p>
          <a:p>
            <a:r>
              <a:rPr lang="en-GB" sz="1200" dirty="0">
                <a:solidFill>
                  <a:schemeClr val="bg1"/>
                </a:solidFill>
                <a:highlight>
                  <a:srgbClr val="0000FF"/>
                </a:highlight>
              </a:rPr>
              <a:t>while(x&gt;0)  </a:t>
            </a:r>
          </a:p>
          <a:p>
            <a:r>
              <a:rPr lang="en-GB" sz="1200" dirty="0">
                <a:solidFill>
                  <a:schemeClr val="bg1"/>
                </a:solidFill>
                <a:highlight>
                  <a:srgbClr val="0000FF"/>
                </a:highlight>
              </a:rPr>
              <a:t>{      </a:t>
            </a:r>
          </a:p>
          <a:p>
            <a:r>
              <a:rPr lang="en-GB" sz="1200" dirty="0">
                <a:solidFill>
                  <a:schemeClr val="bg1"/>
                </a:solidFill>
                <a:highlight>
                  <a:srgbClr val="0000FF"/>
                </a:highlight>
              </a:rPr>
              <a:t>r=x%10;  //finds remainder  </a:t>
            </a:r>
          </a:p>
          <a:p>
            <a:r>
              <a:rPr lang="en-GB" sz="1200" dirty="0">
                <a:solidFill>
                  <a:schemeClr val="bg1"/>
                </a:solidFill>
                <a:highlight>
                  <a:srgbClr val="0000FF"/>
                </a:highlight>
              </a:rPr>
              <a:t>s=(s*10)+r;      </a:t>
            </a:r>
          </a:p>
          <a:p>
            <a:r>
              <a:rPr lang="en-GB" sz="1200" dirty="0">
                <a:solidFill>
                  <a:schemeClr val="bg1"/>
                </a:solidFill>
                <a:highlight>
                  <a:srgbClr val="0000FF"/>
                </a:highlight>
              </a:rPr>
              <a:t>x=x/10;      </a:t>
            </a:r>
          </a:p>
          <a:p>
            <a:r>
              <a:rPr lang="en-GB" sz="1200" dirty="0">
                <a:solidFill>
                  <a:schemeClr val="bg1"/>
                </a:solidFill>
                <a:highlight>
                  <a:srgbClr val="0000FF"/>
                </a:highlight>
              </a:rPr>
              <a:t>}      </a:t>
            </a:r>
          </a:p>
          <a:p>
            <a:r>
              <a:rPr lang="en-GB" sz="1200" dirty="0">
                <a:solidFill>
                  <a:schemeClr val="bg1"/>
                </a:solidFill>
                <a:highlight>
                  <a:srgbClr val="0000FF"/>
                </a:highlight>
              </a:rPr>
              <a:t>if(temp==s)      </a:t>
            </a:r>
          </a:p>
          <a:p>
            <a:r>
              <a:rPr lang="en-GB" sz="1200" dirty="0" err="1">
                <a:solidFill>
                  <a:schemeClr val="bg1"/>
                </a:solidFill>
                <a:highlight>
                  <a:srgbClr val="0000FF"/>
                </a:highlight>
              </a:rPr>
              <a:t>System.out.println</a:t>
            </a:r>
            <a:r>
              <a:rPr lang="en-GB" sz="1200" dirty="0">
                <a:solidFill>
                  <a:schemeClr val="bg1"/>
                </a:solidFill>
                <a:highlight>
                  <a:srgbClr val="0000FF"/>
                </a:highlight>
              </a:rPr>
              <a:t>("The given number is palindrome.");      </a:t>
            </a:r>
          </a:p>
          <a:p>
            <a:r>
              <a:rPr lang="en-GB" sz="1200" dirty="0">
                <a:solidFill>
                  <a:schemeClr val="bg1"/>
                </a:solidFill>
                <a:highlight>
                  <a:srgbClr val="0000FF"/>
                </a:highlight>
              </a:rPr>
              <a:t>else      </a:t>
            </a:r>
          </a:p>
          <a:p>
            <a:r>
              <a:rPr lang="en-GB" sz="1200" dirty="0" err="1">
                <a:solidFill>
                  <a:schemeClr val="bg1"/>
                </a:solidFill>
                <a:highlight>
                  <a:srgbClr val="0000FF"/>
                </a:highlight>
              </a:rPr>
              <a:t>System.out.println</a:t>
            </a:r>
            <a:r>
              <a:rPr lang="en-GB" sz="1200" dirty="0">
                <a:solidFill>
                  <a:schemeClr val="bg1"/>
                </a:solidFill>
                <a:highlight>
                  <a:srgbClr val="0000FF"/>
                </a:highlight>
              </a:rPr>
              <a:t>("The given number is not palindrome.");      </a:t>
            </a:r>
          </a:p>
          <a:p>
            <a:r>
              <a:rPr lang="en-GB" sz="1200" dirty="0">
                <a:solidFill>
                  <a:schemeClr val="bg1"/>
                </a:solidFill>
                <a:highlight>
                  <a:srgbClr val="FF00FF"/>
                </a:highlight>
              </a:rPr>
              <a:t>} </a:t>
            </a:r>
            <a:r>
              <a:rPr lang="en-GB" sz="1200" dirty="0">
                <a:solidFill>
                  <a:schemeClr val="bg1"/>
                </a:solidFill>
              </a:rPr>
              <a:t>   </a:t>
            </a:r>
          </a:p>
          <a:p>
            <a:r>
              <a:rPr lang="en-GB" sz="1200" dirty="0">
                <a:solidFill>
                  <a:schemeClr val="bg1"/>
                </a:solidFill>
                <a:highlight>
                  <a:srgbClr val="00FFFF"/>
                </a:highlight>
              </a:rPr>
              <a:t>}</a:t>
            </a:r>
            <a:r>
              <a:rPr lang="en-GB" sz="1200" dirty="0">
                <a:solidFill>
                  <a:schemeClr val="bg1"/>
                </a:solidFill>
              </a:rPr>
              <a:t>    </a:t>
            </a:r>
          </a:p>
        </p:txBody>
      </p:sp>
    </p:spTree>
    <p:extLst>
      <p:ext uri="{BB962C8B-B14F-4D97-AF65-F5344CB8AC3E}">
        <p14:creationId xmlns:p14="http://schemas.microsoft.com/office/powerpoint/2010/main" val="1980015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5601</TotalTime>
  <Words>3647</Words>
  <Application>Microsoft Macintosh PowerPoint</Application>
  <PresentationFormat>On-screen Show (4:3)</PresentationFormat>
  <Paragraphs>575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Enterprise Application Development With Java EE</vt:lpstr>
      <vt:lpstr>Structure of Java Program</vt:lpstr>
      <vt:lpstr>Structure of Java Program</vt:lpstr>
      <vt:lpstr>Structure of Java Program</vt:lpstr>
      <vt:lpstr>Structure of Java Program</vt:lpstr>
      <vt:lpstr>Structure of Java Program</vt:lpstr>
      <vt:lpstr>Structure of Java Program</vt:lpstr>
      <vt:lpstr>Structure of Java Program</vt:lpstr>
      <vt:lpstr>PowerPoint Presentation</vt:lpstr>
      <vt:lpstr>Java I/O</vt:lpstr>
      <vt:lpstr>Java I/O</vt:lpstr>
      <vt:lpstr>Java I/O</vt:lpstr>
      <vt:lpstr>Java I/O</vt:lpstr>
      <vt:lpstr>Java I/O</vt:lpstr>
      <vt:lpstr>Java I/O</vt:lpstr>
      <vt:lpstr>Java I/O</vt:lpstr>
      <vt:lpstr>Java I/O</vt:lpstr>
      <vt:lpstr>Banking Project</vt:lpstr>
      <vt:lpstr>Banking Project</vt:lpstr>
      <vt:lpstr>Banking Project</vt:lpstr>
      <vt:lpstr>Banking Project</vt:lpstr>
      <vt:lpstr>Banking Project</vt:lpstr>
      <vt:lpstr>Project # 1 (10)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529</cp:revision>
  <dcterms:created xsi:type="dcterms:W3CDTF">2006-08-16T00:00:00Z</dcterms:created>
  <dcterms:modified xsi:type="dcterms:W3CDTF">2021-10-20T18:25:58Z</dcterms:modified>
</cp:coreProperties>
</file>