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05"/>
    <p:restoredTop sz="94653" autoAdjust="0"/>
  </p:normalViewPr>
  <p:slideViewPr>
    <p:cSldViewPr>
      <p:cViewPr varScale="1">
        <p:scale>
          <a:sx n="87" d="100"/>
          <a:sy n="87" d="100"/>
        </p:scale>
        <p:origin x="1528" y="192"/>
      </p:cViewPr>
      <p:guideLst>
        <p:guide orient="horz" pos="2160"/>
        <p:guide pos="2880"/>
      </p:guideLst>
    </p:cSldViewPr>
  </p:slideViewPr>
  <p:outlineViewPr>
    <p:cViewPr>
      <p:scale>
        <a:sx n="33" d="100"/>
        <a:sy n="33" d="100"/>
      </p:scale>
      <p:origin x="0" y="-182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DE33CF-03D2-D845-9B66-54C183F57706}" type="datetimeFigureOut">
              <a:rPr lang="en-US" smtClean="0"/>
              <a:t>12/21/21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F3E3F1-998E-B844-BAD5-044FB21D975A}" type="slidenum">
              <a:rPr lang="en-US" smtClean="0"/>
              <a:t>‹#›</a:t>
            </a:fld>
            <a:endParaRPr lang="en-US"/>
          </a:p>
        </p:txBody>
      </p:sp>
    </p:spTree>
    <p:extLst>
      <p:ext uri="{BB962C8B-B14F-4D97-AF65-F5344CB8AC3E}">
        <p14:creationId xmlns:p14="http://schemas.microsoft.com/office/powerpoint/2010/main" val="30929824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D456A-16B3-4F42-BA03-71460D57CD9B}" type="datetimeFigureOut">
              <a:rPr lang="en-US" smtClean="0"/>
              <a:t>12/21/21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7379E-8C79-4604-8348-0A0E201435DF}" type="slidenum">
              <a:rPr lang="en-US" smtClean="0"/>
              <a:t>‹#›</a:t>
            </a:fld>
            <a:endParaRPr lang="en-US"/>
          </a:p>
        </p:txBody>
      </p:sp>
    </p:spTree>
    <p:extLst>
      <p:ext uri="{BB962C8B-B14F-4D97-AF65-F5344CB8AC3E}">
        <p14:creationId xmlns:p14="http://schemas.microsoft.com/office/powerpoint/2010/main" val="35228114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2EA272-B6C1-4E48-86F0-6C7444639983}" type="datetime2">
              <a:rPr lang="en-US" smtClean="0"/>
              <a:t>Tuesday, December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0D09-82E4-EE43-BFE6-B18579467EA1}" type="datetime2">
              <a:rPr lang="en-US" smtClean="0"/>
              <a:t>Tuesday, December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BDD94-F764-5F40-972D-3C0E93D5626B}" type="datetime2">
              <a:rPr lang="en-US" smtClean="0"/>
              <a:t>Tuesday, December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78031-9569-8145-B561-C60B2B040D50}" type="datetime2">
              <a:rPr lang="en-US" smtClean="0"/>
              <a:t>Tuesday, December 21,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1E8B3F-4022-2C49-A661-2419051C5B86}" type="datetime2">
              <a:rPr lang="en-US" smtClean="0"/>
              <a:t>Tuesday, December 21,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33F4A0-3335-9F4F-8D37-C6441CE065F1}" type="datetime2">
              <a:rPr lang="en-US" smtClean="0"/>
              <a:t>Tuesday, December 21,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E245C-807E-BD42-92A0-8AFB59B09CB5}" type="datetime2">
              <a:rPr lang="en-US" smtClean="0"/>
              <a:t>Tuesday, December 21,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A583-F39A-B14C-9229-557053239F88}" type="datetime2">
              <a:rPr lang="en-US" smtClean="0"/>
              <a:t>Tuesday, December 21,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1EDCBF-8BBA-A845-A69C-7248DAC6C6B2}" type="datetime2">
              <a:rPr lang="en-US" smtClean="0"/>
              <a:t>Tuesday, December 21,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588D5-F09C-5F42-9CBE-BB77FBDF424A}" type="datetime2">
              <a:rPr lang="en-US" smtClean="0"/>
              <a:t>Tuesday, December 21,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88239-A63A-8048-AE18-2AA0D3A4A4E8}" type="datetime2">
              <a:rPr lang="en-US" smtClean="0"/>
              <a:t>Tuesday, December 21, 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javatpoint.com/cpp-tutorial" TargetMode="External"/><Relationship Id="rId2" Type="http://schemas.openxmlformats.org/officeDocument/2006/relationships/hyperlink" Target="https://www.javatpoint.com/c-programming-language-tutorial" TargetMode="External"/><Relationship Id="rId1" Type="http://schemas.openxmlformats.org/officeDocument/2006/relationships/slideLayout" Target="../slideLayouts/slideLayout2.xml"/><Relationship Id="rId4" Type="http://schemas.openxmlformats.org/officeDocument/2006/relationships/hyperlink" Target="https://www.javatpoint.com/perl-tutoria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javatpoint.com/Garbage-Collection" TargetMode="External"/><Relationship Id="rId2" Type="http://schemas.openxmlformats.org/officeDocument/2006/relationships/hyperlink" Target="https://www.javatpoint.com/jvm-java-virtual-machine"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Enterprise Application Development With Java EE</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Dr. Qaiser Abbas</a:t>
            </a:r>
          </a:p>
          <a:p>
            <a:r>
              <a:rPr lang="en-US" dirty="0"/>
              <a:t>Department of Computer Science &amp; IT, </a:t>
            </a:r>
          </a:p>
          <a:p>
            <a:r>
              <a:rPr lang="en-US" dirty="0"/>
              <a:t>University of Sargodha</a:t>
            </a:r>
          </a:p>
          <a:p>
            <a:r>
              <a:rPr lang="en-US" dirty="0"/>
              <a:t>qaiser.abbas@uos.edu.pk</a:t>
            </a:r>
          </a:p>
          <a:p>
            <a:endParaRPr lang="en-US" dirty="0"/>
          </a:p>
        </p:txBody>
      </p:sp>
      <p:sp>
        <p:nvSpPr>
          <p:cNvPr id="4" name="Date Placeholder 3"/>
          <p:cNvSpPr>
            <a:spLocks noGrp="1"/>
          </p:cNvSpPr>
          <p:nvPr>
            <p:ph type="dt" sz="half" idx="10"/>
          </p:nvPr>
        </p:nvSpPr>
        <p:spPr/>
        <p:txBody>
          <a:bodyPr/>
          <a:lstStyle/>
          <a:p>
            <a:fld id="{57854261-F0AE-F040-B763-8912A9D7B3E8}" type="datetime2">
              <a:rPr lang="en-US" smtClean="0"/>
              <a:t>Tuesday, December 21,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80672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fontScale="90000"/>
          </a:bodyPr>
          <a:lstStyle/>
          <a:p>
            <a:r>
              <a:rPr lang="en-GB" b="1" dirty="0"/>
              <a:t>Interfaces in </a:t>
            </a:r>
            <a:r>
              <a:rPr lang="en-GB" b="1" dirty="0" err="1"/>
              <a:t>javax.servlet.http</a:t>
            </a:r>
            <a:r>
              <a:rPr lang="en-GB" b="1" dirty="0"/>
              <a:t> package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rmAutofit/>
          </a:bodyPr>
          <a:lstStyle/>
          <a:p>
            <a:r>
              <a:rPr lang="en-GB" sz="2400" dirty="0"/>
              <a:t>There are many interfaces in </a:t>
            </a:r>
            <a:r>
              <a:rPr lang="en-GB" sz="2400" dirty="0" err="1"/>
              <a:t>javax.servlet.http</a:t>
            </a:r>
            <a:r>
              <a:rPr lang="en-GB" sz="2400" dirty="0"/>
              <a:t> package. They are as follows:</a:t>
            </a:r>
          </a:p>
          <a:p>
            <a:pPr marL="914400" lvl="1" indent="-457200">
              <a:buFont typeface="+mj-lt"/>
              <a:buAutoNum type="arabicPeriod"/>
            </a:pPr>
            <a:r>
              <a:rPr lang="en-GB" sz="2400" dirty="0" err="1"/>
              <a:t>HttpServletRequest</a:t>
            </a:r>
            <a:endParaRPr lang="en-GB" sz="2400" dirty="0"/>
          </a:p>
          <a:p>
            <a:pPr marL="914400" lvl="1" indent="-457200">
              <a:buFont typeface="+mj-lt"/>
              <a:buAutoNum type="arabicPeriod"/>
            </a:pPr>
            <a:r>
              <a:rPr lang="en-GB" sz="2400" dirty="0" err="1"/>
              <a:t>HttpServletResponse</a:t>
            </a:r>
            <a:endParaRPr lang="en-GB" sz="2400" dirty="0"/>
          </a:p>
          <a:p>
            <a:pPr marL="914400" lvl="1" indent="-457200">
              <a:buFont typeface="+mj-lt"/>
              <a:buAutoNum type="arabicPeriod"/>
            </a:pPr>
            <a:r>
              <a:rPr lang="en-GB" sz="2400" dirty="0" err="1"/>
              <a:t>HttpSession</a:t>
            </a:r>
            <a:endParaRPr lang="en-GB" sz="2400" dirty="0"/>
          </a:p>
          <a:p>
            <a:pPr marL="914400" lvl="1" indent="-457200">
              <a:buFont typeface="+mj-lt"/>
              <a:buAutoNum type="arabicPeriod"/>
            </a:pPr>
            <a:r>
              <a:rPr lang="en-GB" sz="2400" dirty="0" err="1"/>
              <a:t>HttpSessionListener</a:t>
            </a:r>
            <a:endParaRPr lang="en-GB" sz="2400" dirty="0"/>
          </a:p>
          <a:p>
            <a:pPr marL="914400" lvl="1" indent="-457200">
              <a:buFont typeface="+mj-lt"/>
              <a:buAutoNum type="arabicPeriod"/>
            </a:pPr>
            <a:r>
              <a:rPr lang="en-GB" sz="2400" dirty="0" err="1"/>
              <a:t>HttpSessionAttributeListener</a:t>
            </a:r>
            <a:endParaRPr lang="en-GB" sz="2400" dirty="0"/>
          </a:p>
          <a:p>
            <a:pPr marL="914400" lvl="1" indent="-457200">
              <a:buFont typeface="+mj-lt"/>
              <a:buAutoNum type="arabicPeriod"/>
            </a:pPr>
            <a:r>
              <a:rPr lang="en-GB" sz="2400" dirty="0" err="1"/>
              <a:t>HttpSessionBindingListener</a:t>
            </a:r>
            <a:endParaRPr lang="en-GB" sz="2400" dirty="0"/>
          </a:p>
          <a:p>
            <a:pPr marL="914400" lvl="1" indent="-457200">
              <a:buFont typeface="+mj-lt"/>
              <a:buAutoNum type="arabicPeriod"/>
            </a:pPr>
            <a:r>
              <a:rPr lang="en-GB" sz="2400" dirty="0" err="1"/>
              <a:t>HttpSessionActivationListener</a:t>
            </a:r>
            <a:endParaRPr lang="en-GB" sz="2400" dirty="0"/>
          </a:p>
          <a:p>
            <a:pPr marL="914400" lvl="1" indent="-457200">
              <a:buFont typeface="+mj-lt"/>
              <a:buAutoNum type="arabicPeriod"/>
            </a:pPr>
            <a:r>
              <a:rPr lang="en-GB" sz="2400" dirty="0" err="1"/>
              <a:t>HttpSessionContext</a:t>
            </a:r>
            <a:r>
              <a:rPr lang="en-GB" sz="2400" dirty="0"/>
              <a:t> (deprecated now)</a:t>
            </a:r>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02379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fontScale="90000"/>
          </a:bodyPr>
          <a:lstStyle/>
          <a:p>
            <a:r>
              <a:rPr lang="en-GB" b="1" dirty="0"/>
              <a:t>Classes in </a:t>
            </a:r>
            <a:r>
              <a:rPr lang="en-GB" b="1" dirty="0" err="1"/>
              <a:t>javax.servlet.http</a:t>
            </a:r>
            <a:r>
              <a:rPr lang="en-GB" b="1" dirty="0"/>
              <a:t> package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rmAutofit/>
          </a:bodyPr>
          <a:lstStyle/>
          <a:p>
            <a:r>
              <a:rPr lang="en-GB" sz="2400" dirty="0"/>
              <a:t>There are many classes in </a:t>
            </a:r>
            <a:r>
              <a:rPr lang="en-GB" sz="2400" dirty="0" err="1"/>
              <a:t>javax.servlet.http</a:t>
            </a:r>
            <a:r>
              <a:rPr lang="en-GB" sz="2400" dirty="0"/>
              <a:t> package. They are as follows:</a:t>
            </a:r>
          </a:p>
          <a:p>
            <a:pPr marL="800100" lvl="1" indent="-342900">
              <a:buFont typeface="+mj-lt"/>
              <a:buAutoNum type="arabicPeriod"/>
            </a:pPr>
            <a:r>
              <a:rPr lang="en-GB" sz="2400" dirty="0" err="1"/>
              <a:t>HttpServlet</a:t>
            </a:r>
            <a:endParaRPr lang="en-GB" sz="2400" dirty="0"/>
          </a:p>
          <a:p>
            <a:pPr marL="800100" lvl="1" indent="-342900">
              <a:buFont typeface="+mj-lt"/>
              <a:buAutoNum type="arabicPeriod"/>
            </a:pPr>
            <a:r>
              <a:rPr lang="en-GB" sz="2400" dirty="0"/>
              <a:t>Cookie</a:t>
            </a:r>
          </a:p>
          <a:p>
            <a:pPr marL="800100" lvl="1" indent="-342900">
              <a:buFont typeface="+mj-lt"/>
              <a:buAutoNum type="arabicPeriod"/>
            </a:pPr>
            <a:r>
              <a:rPr lang="en-GB" sz="2400" dirty="0" err="1"/>
              <a:t>HttpServletRequestWrapper</a:t>
            </a:r>
            <a:endParaRPr lang="en-GB" sz="2400" dirty="0"/>
          </a:p>
          <a:p>
            <a:pPr marL="800100" lvl="1" indent="-342900">
              <a:buFont typeface="+mj-lt"/>
              <a:buAutoNum type="arabicPeriod"/>
            </a:pPr>
            <a:r>
              <a:rPr lang="en-GB" sz="2400" dirty="0" err="1"/>
              <a:t>HttpServletResponseWrapper</a:t>
            </a:r>
            <a:endParaRPr lang="en-GB" sz="2400" dirty="0"/>
          </a:p>
          <a:p>
            <a:pPr marL="800100" lvl="1" indent="-342900">
              <a:buFont typeface="+mj-lt"/>
              <a:buAutoNum type="arabicPeriod"/>
            </a:pPr>
            <a:r>
              <a:rPr lang="en-GB" sz="2400" dirty="0" err="1"/>
              <a:t>HttpSessionEvent</a:t>
            </a:r>
            <a:endParaRPr lang="en-GB" sz="2400" dirty="0"/>
          </a:p>
          <a:p>
            <a:pPr marL="800100" lvl="1" indent="-342900">
              <a:buFont typeface="+mj-lt"/>
              <a:buAutoNum type="arabicPeriod"/>
            </a:pPr>
            <a:r>
              <a:rPr lang="en-GB" sz="2400" dirty="0" err="1"/>
              <a:t>HttpSessionBindingEvent</a:t>
            </a:r>
            <a:endParaRPr lang="en-GB" sz="2400" dirty="0"/>
          </a:p>
          <a:p>
            <a:pPr marL="800100" lvl="1" indent="-342900">
              <a:buFont typeface="+mj-lt"/>
              <a:buAutoNum type="arabicPeriod"/>
            </a:pPr>
            <a:r>
              <a:rPr lang="en-GB" sz="2400" dirty="0" err="1"/>
              <a:t>HttpUtils</a:t>
            </a:r>
            <a:r>
              <a:rPr lang="en-GB" sz="2400" dirty="0"/>
              <a:t> (deprecated now)</a:t>
            </a:r>
          </a:p>
          <a:p>
            <a:endParaRPr lang="en-GB" sz="20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57397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fontScale="90000"/>
          </a:bodyPr>
          <a:lstStyle/>
          <a:p>
            <a:r>
              <a:rPr lang="en-GB" b="1" dirty="0"/>
              <a:t>Life Cycle of a Servlet (Servlet Life Cycle)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rmAutofit/>
          </a:bodyPr>
          <a:lstStyle/>
          <a:p>
            <a:r>
              <a:rPr lang="en-GB" sz="2400" dirty="0"/>
              <a:t>The web container maintains the life cycle of a servlet instance. Let's see the life cycle of the servlet:</a:t>
            </a:r>
          </a:p>
          <a:p>
            <a:pPr marL="914400" lvl="1" indent="-457200">
              <a:buFont typeface="+mj-lt"/>
              <a:buAutoNum type="arabicPeriod"/>
            </a:pPr>
            <a:r>
              <a:rPr lang="en-GB" sz="2000" dirty="0"/>
              <a:t>Servlet class is loaded.</a:t>
            </a:r>
          </a:p>
          <a:p>
            <a:pPr marL="914400" lvl="1" indent="-457200">
              <a:buFont typeface="+mj-lt"/>
              <a:buAutoNum type="arabicPeriod"/>
            </a:pPr>
            <a:r>
              <a:rPr lang="en-GB" sz="2000" dirty="0"/>
              <a:t>Servlet instance is created.</a:t>
            </a:r>
          </a:p>
          <a:p>
            <a:pPr marL="914400" lvl="1" indent="-457200">
              <a:buFont typeface="+mj-lt"/>
              <a:buAutoNum type="arabicPeriod"/>
            </a:pPr>
            <a:r>
              <a:rPr lang="en-GB" sz="2000" dirty="0" err="1"/>
              <a:t>init</a:t>
            </a:r>
            <a:r>
              <a:rPr lang="en-GB" sz="2000" dirty="0"/>
              <a:t> method is invoked.</a:t>
            </a:r>
          </a:p>
          <a:p>
            <a:pPr marL="914400" lvl="1" indent="-457200">
              <a:buFont typeface="+mj-lt"/>
              <a:buAutoNum type="arabicPeriod"/>
            </a:pPr>
            <a:r>
              <a:rPr lang="en-GB" sz="2000" dirty="0"/>
              <a:t>service method is invoked.</a:t>
            </a:r>
          </a:p>
          <a:p>
            <a:pPr marL="914400" lvl="1" indent="-457200">
              <a:buFont typeface="+mj-lt"/>
              <a:buAutoNum type="arabicPeriod"/>
            </a:pPr>
            <a:r>
              <a:rPr lang="en-GB" sz="2000" dirty="0"/>
              <a:t>destroy method is invoked.</a:t>
            </a:r>
          </a:p>
          <a:p>
            <a:endParaRPr lang="en-GB" sz="24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7170" name="Picture 2" descr="Life cycle of a servlet">
            <a:extLst>
              <a:ext uri="{FF2B5EF4-FFF2-40B4-BE49-F238E27FC236}">
                <a16:creationId xmlns:a16="http://schemas.microsoft.com/office/drawing/2014/main" id="{71FBA7EC-8647-5B41-BADC-96DA4FFF5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2233612"/>
            <a:ext cx="3812121" cy="412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41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fontScale="90000"/>
          </a:bodyPr>
          <a:lstStyle/>
          <a:p>
            <a:r>
              <a:rPr lang="en-GB" b="1" dirty="0"/>
              <a:t>Life Cycle of a Servlet (Servlet Life Cycle)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rmAutofit lnSpcReduction="10000"/>
          </a:bodyPr>
          <a:lstStyle/>
          <a:p>
            <a:pPr marL="0" indent="0">
              <a:buNone/>
            </a:pPr>
            <a:r>
              <a:rPr lang="en-GB" sz="2400" b="1" dirty="0"/>
              <a:t>1) Servlet class is loaded</a:t>
            </a:r>
          </a:p>
          <a:p>
            <a:pPr lvl="1"/>
            <a:r>
              <a:rPr lang="en-GB" sz="2000" dirty="0"/>
              <a:t>The </a:t>
            </a:r>
            <a:r>
              <a:rPr lang="en-GB" sz="2000" dirty="0" err="1"/>
              <a:t>classloader</a:t>
            </a:r>
            <a:r>
              <a:rPr lang="en-GB" sz="2000" dirty="0"/>
              <a:t> is responsible to load the servlet class. The servlet class is loaded when the first request for the servlet is received by the web container. </a:t>
            </a:r>
          </a:p>
          <a:p>
            <a:pPr marL="0" indent="0">
              <a:buNone/>
            </a:pPr>
            <a:r>
              <a:rPr lang="en-GB" sz="2400" b="1" dirty="0"/>
              <a:t>2) Servlet instance is created</a:t>
            </a:r>
          </a:p>
          <a:p>
            <a:pPr lvl="1"/>
            <a:r>
              <a:rPr lang="en-GB" sz="2000" dirty="0"/>
              <a:t>The web container creates the instance of a servlet after loading the servlet class. The servlet instance is created only once in the servlet life cycle. </a:t>
            </a:r>
          </a:p>
          <a:p>
            <a:pPr marL="0" indent="0">
              <a:buNone/>
            </a:pPr>
            <a:r>
              <a:rPr lang="en-GB" sz="2400" b="1" dirty="0"/>
              <a:t>3) </a:t>
            </a:r>
            <a:r>
              <a:rPr lang="en-GB" sz="2400" b="1" dirty="0" err="1"/>
              <a:t>init</a:t>
            </a:r>
            <a:r>
              <a:rPr lang="en-GB" sz="2400" b="1" dirty="0"/>
              <a:t> method is invoked</a:t>
            </a:r>
          </a:p>
          <a:p>
            <a:pPr lvl="1"/>
            <a:r>
              <a:rPr lang="en-GB" sz="2000" dirty="0"/>
              <a:t>The web container calls the </a:t>
            </a:r>
            <a:r>
              <a:rPr lang="en-GB" sz="2000" dirty="0" err="1"/>
              <a:t>init</a:t>
            </a:r>
            <a:r>
              <a:rPr lang="en-GB" sz="2000" dirty="0"/>
              <a:t> method only once after creating the servlet instance. The </a:t>
            </a:r>
            <a:r>
              <a:rPr lang="en-GB" sz="2000" dirty="0" err="1"/>
              <a:t>init</a:t>
            </a:r>
            <a:r>
              <a:rPr lang="en-GB" sz="2000" dirty="0"/>
              <a:t> method is used to initialize the servlet. It is the life cycle method of the </a:t>
            </a:r>
            <a:r>
              <a:rPr lang="en-GB" sz="2000" dirty="0" err="1"/>
              <a:t>javax.servlet.Servlet</a:t>
            </a:r>
            <a:r>
              <a:rPr lang="en-GB" sz="2000" dirty="0"/>
              <a:t> interface. Syntax of the </a:t>
            </a:r>
            <a:r>
              <a:rPr lang="en-GB" sz="2000" dirty="0" err="1"/>
              <a:t>init</a:t>
            </a:r>
            <a:r>
              <a:rPr lang="en-GB" sz="2000" dirty="0"/>
              <a:t> method is given below:</a:t>
            </a:r>
          </a:p>
          <a:p>
            <a:pPr lvl="1"/>
            <a:r>
              <a:rPr lang="en-GB" sz="2000" dirty="0">
                <a:highlight>
                  <a:srgbClr val="FFFF00"/>
                </a:highlight>
              </a:rPr>
              <a:t>public void </a:t>
            </a:r>
            <a:r>
              <a:rPr lang="en-GB" sz="2000" dirty="0" err="1">
                <a:highlight>
                  <a:srgbClr val="FFFF00"/>
                </a:highlight>
              </a:rPr>
              <a:t>init</a:t>
            </a:r>
            <a:r>
              <a:rPr lang="en-GB" sz="2000" dirty="0">
                <a:highlight>
                  <a:srgbClr val="FFFF00"/>
                </a:highlight>
              </a:rPr>
              <a:t>(</a:t>
            </a:r>
            <a:r>
              <a:rPr lang="en-GB" sz="2000" dirty="0" err="1">
                <a:highlight>
                  <a:srgbClr val="FFFF00"/>
                </a:highlight>
              </a:rPr>
              <a:t>ServletConfig</a:t>
            </a:r>
            <a:r>
              <a:rPr lang="en-GB" sz="2000" dirty="0">
                <a:highlight>
                  <a:srgbClr val="FFFF00"/>
                </a:highlight>
              </a:rPr>
              <a:t> config) throws </a:t>
            </a:r>
            <a:r>
              <a:rPr lang="en-GB" sz="2000" dirty="0" err="1">
                <a:highlight>
                  <a:srgbClr val="FFFF00"/>
                </a:highlight>
              </a:rPr>
              <a:t>ServletException</a:t>
            </a:r>
            <a:r>
              <a:rPr lang="en-GB" sz="2000" dirty="0">
                <a:highlight>
                  <a:srgbClr val="FFFF00"/>
                </a:highlight>
              </a:rPr>
              <a:t>  </a:t>
            </a:r>
          </a:p>
          <a:p>
            <a:pPr lvl="1"/>
            <a:endParaRPr lang="en-GB" sz="20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8107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fontScale="90000"/>
          </a:bodyPr>
          <a:lstStyle/>
          <a:p>
            <a:r>
              <a:rPr lang="en-GB" b="1" dirty="0"/>
              <a:t>Life Cycle of a Servlet (Servlet Life Cycle)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rmAutofit fontScale="92500" lnSpcReduction="20000"/>
          </a:bodyPr>
          <a:lstStyle/>
          <a:p>
            <a:pPr marL="0" indent="0">
              <a:buNone/>
            </a:pPr>
            <a:r>
              <a:rPr lang="en-GB" sz="2400" b="1" dirty="0"/>
              <a:t>4) service method is invoked</a:t>
            </a:r>
          </a:p>
          <a:p>
            <a:pPr lvl="1"/>
            <a:r>
              <a:rPr lang="en-GB" sz="2000" dirty="0"/>
              <a:t>The web container calls the service method each time when request for the servlet is received. If servlet is not initialized, it follows the first three steps as described above then calls the service method. If servlet is initialized, it calls the service method. Notice that servlet is initialized only once. The syntax of the service method of the Servlet interface is given below:</a:t>
            </a:r>
          </a:p>
          <a:p>
            <a:pPr lvl="1"/>
            <a:r>
              <a:rPr lang="en-GB" dirty="0">
                <a:highlight>
                  <a:srgbClr val="FFFF00"/>
                </a:highlight>
              </a:rPr>
              <a:t>public void service(</a:t>
            </a:r>
            <a:r>
              <a:rPr lang="en-GB" dirty="0" err="1">
                <a:highlight>
                  <a:srgbClr val="FFFF00"/>
                </a:highlight>
              </a:rPr>
              <a:t>ServletRequest</a:t>
            </a:r>
            <a:r>
              <a:rPr lang="en-GB" dirty="0">
                <a:highlight>
                  <a:srgbClr val="FFFF00"/>
                </a:highlight>
              </a:rPr>
              <a:t> request, </a:t>
            </a:r>
            <a:r>
              <a:rPr lang="en-GB" dirty="0" err="1">
                <a:highlight>
                  <a:srgbClr val="FFFF00"/>
                </a:highlight>
              </a:rPr>
              <a:t>ServletResponse</a:t>
            </a:r>
            <a:r>
              <a:rPr lang="en-GB" dirty="0">
                <a:highlight>
                  <a:srgbClr val="FFFF00"/>
                </a:highlight>
              </a:rPr>
              <a:t> response)   throws </a:t>
            </a:r>
            <a:r>
              <a:rPr lang="en-GB" dirty="0" err="1">
                <a:highlight>
                  <a:srgbClr val="FFFF00"/>
                </a:highlight>
              </a:rPr>
              <a:t>ServletException</a:t>
            </a:r>
            <a:r>
              <a:rPr lang="en-GB" dirty="0">
                <a:highlight>
                  <a:srgbClr val="FFFF00"/>
                </a:highlight>
              </a:rPr>
              <a:t>, </a:t>
            </a:r>
            <a:r>
              <a:rPr lang="en-GB" dirty="0" err="1">
                <a:highlight>
                  <a:srgbClr val="FFFF00"/>
                </a:highlight>
              </a:rPr>
              <a:t>IOException</a:t>
            </a:r>
            <a:r>
              <a:rPr lang="en-GB" dirty="0">
                <a:highlight>
                  <a:srgbClr val="FFFF00"/>
                </a:highlight>
              </a:rPr>
              <a:t>  </a:t>
            </a:r>
          </a:p>
          <a:p>
            <a:pPr marL="0" indent="0">
              <a:buNone/>
            </a:pPr>
            <a:r>
              <a:rPr lang="en-GB" sz="2400" b="1" dirty="0"/>
              <a:t>5) destroy method is invoked</a:t>
            </a:r>
          </a:p>
          <a:p>
            <a:pPr lvl="1"/>
            <a:r>
              <a:rPr lang="en-GB" sz="2000" dirty="0"/>
              <a:t>The web container calls the destroy method before removing the servlet instance from the service. It gives the servlet an opportunity to clean up any resource for example memory, thread etc. The syntax of the destroy method of the Servlet interface is given below</a:t>
            </a:r>
          </a:p>
          <a:p>
            <a:pPr lvl="1"/>
            <a:r>
              <a:rPr lang="en-GB" sz="2000" dirty="0">
                <a:highlight>
                  <a:srgbClr val="FFFF00"/>
                </a:highlight>
              </a:rPr>
              <a:t>public void destroy()  </a:t>
            </a:r>
          </a:p>
          <a:p>
            <a:endParaRPr lang="en-GB" sz="24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15429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Servlet Life Cycle Example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3886200" cy="5029201"/>
          </a:xfrm>
        </p:spPr>
        <p:txBody>
          <a:bodyPr>
            <a:noAutofit/>
          </a:bodyPr>
          <a:lstStyle/>
          <a:p>
            <a:pPr marL="0" indent="0">
              <a:buNone/>
            </a:pPr>
            <a:r>
              <a:rPr lang="en-GB" sz="1000" b="1" dirty="0"/>
              <a:t>package</a:t>
            </a:r>
            <a:r>
              <a:rPr lang="en-GB" sz="1000" dirty="0"/>
              <a:t> servlet;</a:t>
            </a:r>
          </a:p>
          <a:p>
            <a:pPr marL="0" indent="0">
              <a:buNone/>
            </a:pPr>
            <a:r>
              <a:rPr lang="en-GB" sz="1000" b="1" dirty="0"/>
              <a:t>import</a:t>
            </a:r>
            <a:r>
              <a:rPr lang="en-GB" sz="1000" dirty="0"/>
              <a:t> </a:t>
            </a:r>
            <a:r>
              <a:rPr lang="en-GB" sz="1000" dirty="0" err="1"/>
              <a:t>java.io.IOException</a:t>
            </a:r>
            <a:r>
              <a:rPr lang="en-GB" sz="1000" dirty="0"/>
              <a:t>;</a:t>
            </a:r>
          </a:p>
          <a:p>
            <a:pPr marL="0" indent="0">
              <a:buNone/>
            </a:pPr>
            <a:r>
              <a:rPr lang="en-GB" sz="1000" b="1" dirty="0"/>
              <a:t>import</a:t>
            </a:r>
            <a:r>
              <a:rPr lang="en-GB" sz="1000" dirty="0"/>
              <a:t> </a:t>
            </a:r>
            <a:r>
              <a:rPr lang="en-GB" sz="1000" dirty="0" err="1"/>
              <a:t>java.io.PrintWriter</a:t>
            </a:r>
            <a:r>
              <a:rPr lang="en-GB" sz="1000" dirty="0"/>
              <a:t>;</a:t>
            </a:r>
          </a:p>
          <a:p>
            <a:pPr marL="0" indent="0">
              <a:buNone/>
            </a:pPr>
            <a:r>
              <a:rPr lang="en-GB" sz="1000" b="1" dirty="0"/>
              <a:t>import</a:t>
            </a:r>
            <a:r>
              <a:rPr lang="en-GB" sz="1000" dirty="0"/>
              <a:t> </a:t>
            </a:r>
            <a:r>
              <a:rPr lang="en-GB" sz="1000" dirty="0" err="1"/>
              <a:t>jakarta.servlet.Servlet</a:t>
            </a:r>
            <a:r>
              <a:rPr lang="en-GB" sz="1000" dirty="0"/>
              <a:t>;</a:t>
            </a:r>
          </a:p>
          <a:p>
            <a:pPr marL="0" indent="0">
              <a:buNone/>
            </a:pPr>
            <a:r>
              <a:rPr lang="en-GB" sz="1000" b="1" dirty="0"/>
              <a:t>import</a:t>
            </a:r>
            <a:r>
              <a:rPr lang="en-GB" sz="1000" dirty="0"/>
              <a:t> </a:t>
            </a:r>
            <a:r>
              <a:rPr lang="en-GB" sz="1000" dirty="0" err="1"/>
              <a:t>jakarta.servlet.ServletConfig</a:t>
            </a:r>
            <a:r>
              <a:rPr lang="en-GB" sz="1000" dirty="0"/>
              <a:t>;</a:t>
            </a:r>
          </a:p>
          <a:p>
            <a:pPr marL="0" indent="0">
              <a:buNone/>
            </a:pPr>
            <a:r>
              <a:rPr lang="en-GB" sz="1000" b="1" dirty="0"/>
              <a:t>import</a:t>
            </a:r>
            <a:r>
              <a:rPr lang="en-GB" sz="1000" dirty="0"/>
              <a:t> </a:t>
            </a:r>
            <a:r>
              <a:rPr lang="en-GB" sz="1000" dirty="0" err="1"/>
              <a:t>jakarta.servlet.ServletException</a:t>
            </a:r>
            <a:r>
              <a:rPr lang="en-GB" sz="1000" dirty="0"/>
              <a:t>;</a:t>
            </a:r>
          </a:p>
          <a:p>
            <a:pPr marL="0" indent="0">
              <a:buNone/>
            </a:pPr>
            <a:r>
              <a:rPr lang="en-GB" sz="1000" b="1" dirty="0"/>
              <a:t>import</a:t>
            </a:r>
            <a:r>
              <a:rPr lang="en-GB" sz="1000" dirty="0"/>
              <a:t> </a:t>
            </a:r>
            <a:r>
              <a:rPr lang="en-GB" sz="1000" dirty="0" err="1"/>
              <a:t>jakarta.servlet.ServletRequest</a:t>
            </a:r>
            <a:r>
              <a:rPr lang="en-GB" sz="1000" dirty="0"/>
              <a:t>;</a:t>
            </a:r>
          </a:p>
          <a:p>
            <a:pPr marL="0" indent="0">
              <a:buNone/>
            </a:pPr>
            <a:r>
              <a:rPr lang="en-GB" sz="1000" b="1" dirty="0"/>
              <a:t>import</a:t>
            </a:r>
            <a:r>
              <a:rPr lang="en-GB" sz="1000" dirty="0"/>
              <a:t> </a:t>
            </a:r>
            <a:r>
              <a:rPr lang="en-GB" sz="1000" dirty="0" err="1"/>
              <a:t>jakarta.servlet.ServletResponse</a:t>
            </a:r>
            <a:r>
              <a:rPr lang="en-GB" sz="1000" dirty="0"/>
              <a:t>;</a:t>
            </a:r>
          </a:p>
          <a:p>
            <a:pPr marL="0" indent="0">
              <a:buNone/>
            </a:pPr>
            <a:r>
              <a:rPr lang="en-GB" sz="1000" b="1" dirty="0"/>
              <a:t>import</a:t>
            </a:r>
            <a:r>
              <a:rPr lang="en-GB" sz="1000" dirty="0"/>
              <a:t> </a:t>
            </a:r>
            <a:r>
              <a:rPr lang="en-GB" sz="1000" dirty="0" err="1"/>
              <a:t>jakarta.servlet.annotation.WebServlet</a:t>
            </a:r>
            <a:r>
              <a:rPr lang="en-GB" sz="1000" dirty="0"/>
              <a:t>;</a:t>
            </a:r>
          </a:p>
          <a:p>
            <a:pPr marL="0" indent="0">
              <a:buNone/>
            </a:pPr>
            <a:br>
              <a:rPr lang="en-GB" sz="1000" dirty="0"/>
            </a:br>
            <a:r>
              <a:rPr lang="en-GB" sz="1000" dirty="0"/>
              <a:t>@</a:t>
            </a:r>
            <a:r>
              <a:rPr lang="en-GB" sz="1000" dirty="0" err="1"/>
              <a:t>WebServlet</a:t>
            </a:r>
            <a:r>
              <a:rPr lang="en-GB" sz="1000" dirty="0"/>
              <a:t>("/</a:t>
            </a:r>
            <a:r>
              <a:rPr lang="en-GB" sz="1000" dirty="0" err="1"/>
              <a:t>ServletInterface</a:t>
            </a:r>
            <a:r>
              <a:rPr lang="en-GB" sz="1000" dirty="0"/>
              <a:t>")</a:t>
            </a:r>
          </a:p>
          <a:p>
            <a:pPr marL="0" indent="0">
              <a:buNone/>
            </a:pPr>
            <a:r>
              <a:rPr lang="en-GB" sz="1000" b="1" dirty="0"/>
              <a:t>public</a:t>
            </a:r>
            <a:r>
              <a:rPr lang="en-GB" sz="1000" dirty="0"/>
              <a:t> </a:t>
            </a:r>
            <a:r>
              <a:rPr lang="en-GB" sz="1000" b="1" dirty="0"/>
              <a:t>class</a:t>
            </a:r>
            <a:r>
              <a:rPr lang="en-GB" sz="1000" dirty="0"/>
              <a:t> </a:t>
            </a:r>
            <a:r>
              <a:rPr lang="en-GB" sz="1000" dirty="0" err="1"/>
              <a:t>DemoServlet</a:t>
            </a:r>
            <a:r>
              <a:rPr lang="en-GB" sz="1000" dirty="0"/>
              <a:t> </a:t>
            </a:r>
            <a:r>
              <a:rPr lang="en-GB" sz="1000" b="1" dirty="0"/>
              <a:t>implements</a:t>
            </a:r>
            <a:r>
              <a:rPr lang="en-GB" sz="1000" dirty="0"/>
              <a:t> Servlet {</a:t>
            </a:r>
          </a:p>
          <a:p>
            <a:pPr marL="0" indent="0">
              <a:buNone/>
            </a:pPr>
            <a:br>
              <a:rPr lang="en-GB" sz="1000" dirty="0"/>
            </a:br>
            <a:r>
              <a:rPr lang="en-GB" sz="1000" dirty="0"/>
              <a:t>    </a:t>
            </a:r>
            <a:r>
              <a:rPr lang="en-GB" sz="1000" b="1" dirty="0"/>
              <a:t>private</a:t>
            </a:r>
            <a:r>
              <a:rPr lang="en-GB" sz="1000" dirty="0"/>
              <a:t> </a:t>
            </a:r>
            <a:r>
              <a:rPr lang="en-GB" sz="1000" dirty="0" err="1"/>
              <a:t>ServletConfig</a:t>
            </a:r>
            <a:r>
              <a:rPr lang="en-GB" sz="1000" dirty="0"/>
              <a:t> config = </a:t>
            </a:r>
            <a:r>
              <a:rPr lang="en-GB" sz="1000" b="1" dirty="0"/>
              <a:t>null</a:t>
            </a:r>
            <a:r>
              <a:rPr lang="en-GB" sz="1000" dirty="0"/>
              <a:t>;</a:t>
            </a:r>
          </a:p>
          <a:p>
            <a:pPr marL="0" indent="0">
              <a:buNone/>
            </a:pPr>
            <a:r>
              <a:rPr lang="en-GB" sz="1000" dirty="0"/>
              <a:t>    @Override</a:t>
            </a:r>
          </a:p>
          <a:p>
            <a:pPr marL="0" indent="0">
              <a:buNone/>
            </a:pPr>
            <a:r>
              <a:rPr lang="en-GB" sz="1000" dirty="0"/>
              <a:t>    </a:t>
            </a:r>
            <a:r>
              <a:rPr lang="en-GB" sz="1000" b="1" dirty="0"/>
              <a:t>public</a:t>
            </a:r>
            <a:r>
              <a:rPr lang="en-GB" sz="1000" dirty="0"/>
              <a:t> </a:t>
            </a:r>
            <a:r>
              <a:rPr lang="en-GB" sz="1000" b="1" dirty="0"/>
              <a:t>void</a:t>
            </a:r>
            <a:r>
              <a:rPr lang="en-GB" sz="1000" dirty="0"/>
              <a:t> </a:t>
            </a:r>
            <a:r>
              <a:rPr lang="en-GB" sz="1000" dirty="0" err="1"/>
              <a:t>init</a:t>
            </a:r>
            <a:r>
              <a:rPr lang="en-GB" sz="1000" dirty="0"/>
              <a:t>(</a:t>
            </a:r>
            <a:r>
              <a:rPr lang="en-GB" sz="1000" dirty="0" err="1"/>
              <a:t>ServletConfig</a:t>
            </a:r>
            <a:r>
              <a:rPr lang="en-GB" sz="1000" dirty="0"/>
              <a:t> config) </a:t>
            </a:r>
            <a:r>
              <a:rPr lang="en-GB" sz="1000" b="1" dirty="0"/>
              <a:t>throws</a:t>
            </a:r>
            <a:r>
              <a:rPr lang="en-GB" sz="1000" dirty="0"/>
              <a:t> </a:t>
            </a:r>
            <a:r>
              <a:rPr lang="en-GB" sz="1000" dirty="0" err="1"/>
              <a:t>ServletException</a:t>
            </a:r>
            <a:r>
              <a:rPr lang="en-GB" sz="1000" dirty="0"/>
              <a:t> {</a:t>
            </a:r>
          </a:p>
          <a:p>
            <a:pPr marL="0" indent="0">
              <a:buNone/>
            </a:pPr>
            <a:r>
              <a:rPr lang="en-GB" sz="1000" dirty="0"/>
              <a:t>        </a:t>
            </a:r>
            <a:r>
              <a:rPr lang="en-GB" sz="1000" b="1" dirty="0" err="1"/>
              <a:t>this</a:t>
            </a:r>
            <a:r>
              <a:rPr lang="en-GB" sz="1000" dirty="0" err="1"/>
              <a:t>.config</a:t>
            </a:r>
            <a:r>
              <a:rPr lang="en-GB" sz="1000" dirty="0"/>
              <a:t> = config;</a:t>
            </a:r>
          </a:p>
          <a:p>
            <a:pPr marL="0" indent="0">
              <a:buNone/>
            </a:pPr>
            <a:r>
              <a:rPr lang="en-GB" sz="1000" dirty="0"/>
              <a:t>        </a:t>
            </a:r>
            <a:r>
              <a:rPr lang="en-GB" sz="1000" dirty="0" err="1"/>
              <a:t>System.</a:t>
            </a:r>
            <a:r>
              <a:rPr lang="en-GB" sz="1000" b="1" i="1" dirty="0" err="1"/>
              <a:t>out</a:t>
            </a:r>
            <a:r>
              <a:rPr lang="en-GB" sz="1000" dirty="0" err="1"/>
              <a:t>.println</a:t>
            </a:r>
            <a:r>
              <a:rPr lang="en-GB" sz="1000" dirty="0"/>
              <a:t>("</a:t>
            </a:r>
            <a:r>
              <a:rPr lang="en-GB" sz="1000" dirty="0" err="1"/>
              <a:t>iniside</a:t>
            </a:r>
            <a:r>
              <a:rPr lang="en-GB" sz="1000" dirty="0"/>
              <a:t> </a:t>
            </a:r>
            <a:r>
              <a:rPr lang="en-GB" sz="1000" dirty="0" err="1"/>
              <a:t>init</a:t>
            </a:r>
            <a:r>
              <a:rPr lang="en-GB" sz="1000" dirty="0"/>
              <a:t> method : " + </a:t>
            </a:r>
            <a:r>
              <a:rPr lang="en-GB" sz="1000" dirty="0" err="1"/>
              <a:t>config.getServletName</a:t>
            </a:r>
            <a:r>
              <a:rPr lang="en-GB" sz="1000" dirty="0"/>
              <a:t>());</a:t>
            </a:r>
          </a:p>
          <a:p>
            <a:pPr marL="0" indent="0">
              <a:buNone/>
            </a:pPr>
            <a:r>
              <a:rPr lang="en-GB" sz="1000" dirty="0"/>
              <a:t>    }</a:t>
            </a:r>
          </a:p>
          <a:p>
            <a:pPr marL="0" indent="0">
              <a:buNone/>
            </a:pPr>
            <a:br>
              <a:rPr lang="en-GB" sz="1000" dirty="0"/>
            </a:br>
            <a:r>
              <a:rPr lang="en-GB" sz="1000" dirty="0"/>
              <a:t>    @Override</a:t>
            </a:r>
          </a:p>
          <a:p>
            <a:pPr marL="0" indent="0">
              <a:buNone/>
            </a:pPr>
            <a:r>
              <a:rPr lang="en-GB" sz="1000" dirty="0"/>
              <a:t>    </a:t>
            </a:r>
            <a:r>
              <a:rPr lang="en-GB" sz="1000" b="1" dirty="0"/>
              <a:t>public</a:t>
            </a:r>
            <a:r>
              <a:rPr lang="en-GB" sz="1000" dirty="0"/>
              <a:t> </a:t>
            </a:r>
            <a:r>
              <a:rPr lang="en-GB" sz="1000" dirty="0" err="1"/>
              <a:t>ServletConfig</a:t>
            </a:r>
            <a:r>
              <a:rPr lang="en-GB" sz="1000" dirty="0"/>
              <a:t> </a:t>
            </a:r>
            <a:r>
              <a:rPr lang="en-GB" sz="1000" dirty="0" err="1"/>
              <a:t>getServletConfig</a:t>
            </a:r>
            <a:r>
              <a:rPr lang="en-GB" sz="1000" dirty="0"/>
              <a:t>() {</a:t>
            </a:r>
          </a:p>
          <a:p>
            <a:pPr marL="0" indent="0">
              <a:buNone/>
            </a:pPr>
            <a:r>
              <a:rPr lang="en-GB" sz="1000" dirty="0"/>
              <a:t>        </a:t>
            </a:r>
            <a:r>
              <a:rPr lang="en-GB" sz="1000" b="1" dirty="0"/>
              <a:t>return</a:t>
            </a:r>
            <a:r>
              <a:rPr lang="en-GB" sz="1000" dirty="0"/>
              <a:t> </a:t>
            </a:r>
            <a:r>
              <a:rPr lang="en-GB" sz="1000" b="1" dirty="0" err="1"/>
              <a:t>this</a:t>
            </a:r>
            <a:r>
              <a:rPr lang="en-GB" sz="1000" dirty="0" err="1"/>
              <a:t>.config</a:t>
            </a:r>
            <a:r>
              <a:rPr lang="en-GB" sz="1000" dirty="0"/>
              <a:t>;</a:t>
            </a:r>
          </a:p>
          <a:p>
            <a:pPr marL="0" indent="0">
              <a:buNone/>
            </a:pPr>
            <a:r>
              <a:rPr lang="en-GB" sz="1000" dirty="0"/>
              <a:t>    }</a:t>
            </a:r>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TextBox 5">
            <a:extLst>
              <a:ext uri="{FF2B5EF4-FFF2-40B4-BE49-F238E27FC236}">
                <a16:creationId xmlns:a16="http://schemas.microsoft.com/office/drawing/2014/main" id="{36ED05E7-0AC0-1F48-81A1-D21016733667}"/>
              </a:ext>
            </a:extLst>
          </p:cNvPr>
          <p:cNvSpPr txBox="1"/>
          <p:nvPr/>
        </p:nvSpPr>
        <p:spPr>
          <a:xfrm>
            <a:off x="4953000" y="1417638"/>
            <a:ext cx="3733800" cy="3939540"/>
          </a:xfrm>
          <a:prstGeom prst="rect">
            <a:avLst/>
          </a:prstGeom>
          <a:noFill/>
        </p:spPr>
        <p:txBody>
          <a:bodyPr wrap="square" rtlCol="0">
            <a:spAutoFit/>
          </a:bodyPr>
          <a:lstStyle/>
          <a:p>
            <a:r>
              <a:rPr lang="en-GB" sz="1000" dirty="0"/>
              <a:t>@Override</a:t>
            </a:r>
          </a:p>
          <a:p>
            <a:r>
              <a:rPr lang="en-GB" sz="1000" dirty="0"/>
              <a:t>    </a:t>
            </a:r>
            <a:r>
              <a:rPr lang="en-GB" sz="1000" b="1" dirty="0"/>
              <a:t>public</a:t>
            </a:r>
            <a:r>
              <a:rPr lang="en-GB" sz="1000" dirty="0"/>
              <a:t> </a:t>
            </a:r>
            <a:r>
              <a:rPr lang="en-GB" sz="1000" b="1" dirty="0"/>
              <a:t>void</a:t>
            </a:r>
            <a:r>
              <a:rPr lang="en-GB" sz="1000" dirty="0"/>
              <a:t> service(</a:t>
            </a:r>
            <a:r>
              <a:rPr lang="en-GB" sz="1000" dirty="0" err="1"/>
              <a:t>ServletRequest</a:t>
            </a:r>
            <a:r>
              <a:rPr lang="en-GB" sz="1000" dirty="0"/>
              <a:t> </a:t>
            </a:r>
            <a:r>
              <a:rPr lang="en-GB" sz="1000" dirty="0" err="1"/>
              <a:t>req</a:t>
            </a:r>
            <a:r>
              <a:rPr lang="en-GB" sz="1000" dirty="0"/>
              <a:t>, </a:t>
            </a:r>
            <a:r>
              <a:rPr lang="en-GB" sz="1000" dirty="0" err="1"/>
              <a:t>ServletResponse</a:t>
            </a:r>
            <a:r>
              <a:rPr lang="en-GB" sz="1000" dirty="0"/>
              <a:t> res) </a:t>
            </a:r>
            <a:r>
              <a:rPr lang="en-GB" sz="1000" b="1" dirty="0"/>
              <a:t>throws</a:t>
            </a:r>
            <a:r>
              <a:rPr lang="en-GB" sz="1000" dirty="0"/>
              <a:t> </a:t>
            </a:r>
            <a:r>
              <a:rPr lang="en-GB" sz="1000" dirty="0" err="1"/>
              <a:t>ServletException</a:t>
            </a:r>
            <a:r>
              <a:rPr lang="en-GB" sz="1000" dirty="0"/>
              <a:t>, </a:t>
            </a:r>
            <a:r>
              <a:rPr lang="en-GB" sz="1000" dirty="0" err="1"/>
              <a:t>IOException</a:t>
            </a:r>
            <a:r>
              <a:rPr lang="en-GB" sz="1000" dirty="0"/>
              <a:t> {</a:t>
            </a:r>
          </a:p>
          <a:p>
            <a:r>
              <a:rPr lang="en-GB" sz="1000" dirty="0"/>
              <a:t>        </a:t>
            </a:r>
            <a:r>
              <a:rPr lang="en-GB" sz="1000" dirty="0" err="1"/>
              <a:t>System.</a:t>
            </a:r>
            <a:r>
              <a:rPr lang="en-GB" sz="1000" b="1" i="1" dirty="0" err="1"/>
              <a:t>out</a:t>
            </a:r>
            <a:r>
              <a:rPr lang="en-GB" sz="1000" dirty="0" err="1"/>
              <a:t>.println</a:t>
            </a:r>
            <a:r>
              <a:rPr lang="en-GB" sz="1000" dirty="0"/>
              <a:t>("inside service method");</a:t>
            </a:r>
          </a:p>
          <a:p>
            <a:r>
              <a:rPr lang="en-GB" sz="1000" dirty="0"/>
              <a:t>        </a:t>
            </a:r>
            <a:r>
              <a:rPr lang="en-GB" sz="1000" dirty="0" err="1"/>
              <a:t>res.setContentType</a:t>
            </a:r>
            <a:r>
              <a:rPr lang="en-GB" sz="1000" dirty="0"/>
              <a:t>("text/html");</a:t>
            </a:r>
          </a:p>
          <a:p>
            <a:br>
              <a:rPr lang="en-GB" sz="1000" dirty="0"/>
            </a:br>
            <a:endParaRPr lang="en-GB" sz="1000" dirty="0"/>
          </a:p>
          <a:p>
            <a:r>
              <a:rPr lang="en-GB" sz="1000" dirty="0"/>
              <a:t>        </a:t>
            </a:r>
            <a:r>
              <a:rPr lang="en-GB" sz="1000" dirty="0" err="1"/>
              <a:t>PrintWriter</a:t>
            </a:r>
            <a:r>
              <a:rPr lang="en-GB" sz="1000" dirty="0"/>
              <a:t> out = </a:t>
            </a:r>
            <a:r>
              <a:rPr lang="en-GB" sz="1000" dirty="0" err="1"/>
              <a:t>res.getWriter</a:t>
            </a:r>
            <a:r>
              <a:rPr lang="en-GB" sz="1000" dirty="0"/>
              <a:t>();</a:t>
            </a:r>
          </a:p>
          <a:p>
            <a:r>
              <a:rPr lang="en-GB" sz="1000" dirty="0"/>
              <a:t>        </a:t>
            </a:r>
            <a:r>
              <a:rPr lang="en-GB" sz="1000" dirty="0" err="1"/>
              <a:t>out.print</a:t>
            </a:r>
            <a:r>
              <a:rPr lang="en-GB" sz="1000" dirty="0"/>
              <a:t>("&lt;html&gt;&lt;body&gt;");</a:t>
            </a:r>
          </a:p>
          <a:p>
            <a:r>
              <a:rPr lang="en-GB" sz="1000" dirty="0"/>
              <a:t>        </a:t>
            </a:r>
            <a:r>
              <a:rPr lang="en-GB" sz="1000" dirty="0" err="1"/>
              <a:t>out.print</a:t>
            </a:r>
            <a:r>
              <a:rPr lang="en-GB" sz="1000" dirty="0"/>
              <a:t>("&lt;b&gt; Servlet Interface Example&lt;/b&gt;");</a:t>
            </a:r>
          </a:p>
          <a:p>
            <a:r>
              <a:rPr lang="en-GB" sz="1000" dirty="0"/>
              <a:t>        </a:t>
            </a:r>
            <a:r>
              <a:rPr lang="en-GB" sz="1000" dirty="0" err="1"/>
              <a:t>out.print</a:t>
            </a:r>
            <a:r>
              <a:rPr lang="en-GB" sz="1000" dirty="0"/>
              <a:t>("&lt;/body&gt;&lt;/html&gt;");</a:t>
            </a:r>
          </a:p>
          <a:p>
            <a:r>
              <a:rPr lang="en-GB" sz="1000" dirty="0"/>
              <a:t>    }</a:t>
            </a:r>
          </a:p>
          <a:p>
            <a:br>
              <a:rPr lang="en-GB" sz="1000" dirty="0"/>
            </a:br>
            <a:endParaRPr lang="en-GB" sz="1000" dirty="0"/>
          </a:p>
          <a:p>
            <a:r>
              <a:rPr lang="en-GB" sz="1000" dirty="0"/>
              <a:t>    @Override</a:t>
            </a:r>
          </a:p>
          <a:p>
            <a:r>
              <a:rPr lang="en-GB" sz="1000" dirty="0"/>
              <a:t>    </a:t>
            </a:r>
            <a:r>
              <a:rPr lang="en-GB" sz="1000" b="1" dirty="0"/>
              <a:t>public</a:t>
            </a:r>
            <a:r>
              <a:rPr lang="en-GB" sz="1000" dirty="0"/>
              <a:t> String </a:t>
            </a:r>
            <a:r>
              <a:rPr lang="en-GB" sz="1000" dirty="0" err="1"/>
              <a:t>getServletInfo</a:t>
            </a:r>
            <a:r>
              <a:rPr lang="en-GB" sz="1000" dirty="0"/>
              <a:t>() {</a:t>
            </a:r>
          </a:p>
          <a:p>
            <a:r>
              <a:rPr lang="en-GB" sz="1000" dirty="0"/>
              <a:t>        </a:t>
            </a:r>
            <a:r>
              <a:rPr lang="en-GB" sz="1000" b="1" dirty="0"/>
              <a:t>return</a:t>
            </a:r>
            <a:r>
              <a:rPr lang="en-GB" sz="1000" dirty="0"/>
              <a:t> "Demonstrated </a:t>
            </a:r>
            <a:r>
              <a:rPr lang="en-GB" sz="1000" dirty="0" err="1"/>
              <a:t>implementaton</a:t>
            </a:r>
            <a:r>
              <a:rPr lang="en-GB" sz="1000" dirty="0"/>
              <a:t> of Servlet interface";</a:t>
            </a:r>
          </a:p>
          <a:p>
            <a:r>
              <a:rPr lang="en-GB" sz="1000" dirty="0"/>
              <a:t>    }</a:t>
            </a:r>
          </a:p>
          <a:p>
            <a:br>
              <a:rPr lang="en-GB" sz="1000" dirty="0"/>
            </a:br>
            <a:endParaRPr lang="en-GB" sz="1000" dirty="0"/>
          </a:p>
          <a:p>
            <a:r>
              <a:rPr lang="en-GB" sz="1000" dirty="0"/>
              <a:t>    @Override</a:t>
            </a:r>
          </a:p>
          <a:p>
            <a:r>
              <a:rPr lang="en-GB" sz="1000" dirty="0"/>
              <a:t>    </a:t>
            </a:r>
            <a:r>
              <a:rPr lang="en-GB" sz="1000" b="1" dirty="0"/>
              <a:t>public</a:t>
            </a:r>
            <a:r>
              <a:rPr lang="en-GB" sz="1000" dirty="0"/>
              <a:t> </a:t>
            </a:r>
            <a:r>
              <a:rPr lang="en-GB" sz="1000" b="1" dirty="0"/>
              <a:t>void</a:t>
            </a:r>
            <a:r>
              <a:rPr lang="en-GB" sz="1000" dirty="0"/>
              <a:t> destroy() {</a:t>
            </a:r>
          </a:p>
          <a:p>
            <a:r>
              <a:rPr lang="en-GB" sz="1000" dirty="0"/>
              <a:t>        </a:t>
            </a:r>
            <a:r>
              <a:rPr lang="en-GB" sz="1000" dirty="0" err="1"/>
              <a:t>System.</a:t>
            </a:r>
            <a:r>
              <a:rPr lang="en-GB" sz="1000" b="1" i="1" dirty="0" err="1"/>
              <a:t>out</a:t>
            </a:r>
            <a:r>
              <a:rPr lang="en-GB" sz="1000" dirty="0" err="1"/>
              <a:t>.println</a:t>
            </a:r>
            <a:r>
              <a:rPr lang="en-GB" sz="1000" dirty="0"/>
              <a:t>("inside destroy method");</a:t>
            </a:r>
          </a:p>
          <a:p>
            <a:r>
              <a:rPr lang="en-GB" sz="1000" dirty="0"/>
              <a:t>    }</a:t>
            </a:r>
          </a:p>
          <a:p>
            <a:r>
              <a:rPr lang="en-GB" sz="1000" dirty="0"/>
              <a:t>}</a:t>
            </a:r>
          </a:p>
        </p:txBody>
      </p:sp>
      <p:sp>
        <p:nvSpPr>
          <p:cNvPr id="7" name="TextBox 6">
            <a:extLst>
              <a:ext uri="{FF2B5EF4-FFF2-40B4-BE49-F238E27FC236}">
                <a16:creationId xmlns:a16="http://schemas.microsoft.com/office/drawing/2014/main" id="{B58A82A7-C26B-E047-A475-E6C1549EC522}"/>
              </a:ext>
            </a:extLst>
          </p:cNvPr>
          <p:cNvSpPr txBox="1"/>
          <p:nvPr/>
        </p:nvSpPr>
        <p:spPr>
          <a:xfrm>
            <a:off x="3810000" y="5715000"/>
            <a:ext cx="4648200" cy="369332"/>
          </a:xfrm>
          <a:prstGeom prst="rect">
            <a:avLst/>
          </a:prstGeom>
          <a:noFill/>
        </p:spPr>
        <p:txBody>
          <a:bodyPr wrap="square" rtlCol="0">
            <a:spAutoFit/>
          </a:bodyPr>
          <a:lstStyle/>
          <a:p>
            <a:r>
              <a:rPr lang="en-PK" dirty="0"/>
              <a:t>DemoServlet.java (as type servlet in IDE)</a:t>
            </a:r>
          </a:p>
        </p:txBody>
      </p:sp>
    </p:spTree>
    <p:extLst>
      <p:ext uri="{BB962C8B-B14F-4D97-AF65-F5344CB8AC3E}">
        <p14:creationId xmlns:p14="http://schemas.microsoft.com/office/powerpoint/2010/main" val="60589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Servlet Life Cycle Example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5029201"/>
          </a:xfrm>
        </p:spPr>
        <p:txBody>
          <a:bodyPr>
            <a:noAutofit/>
          </a:bodyPr>
          <a:lstStyle/>
          <a:p>
            <a:pPr marL="0" indent="0">
              <a:buNone/>
            </a:pPr>
            <a:r>
              <a:rPr lang="en-GB" sz="2400" dirty="0"/>
              <a:t>&lt;html&gt; &lt;head&gt; &lt;title&gt;Servlet's Practice&lt;/title&gt; &lt;/head&gt; &lt;body&gt; </a:t>
            </a:r>
          </a:p>
          <a:p>
            <a:pPr marL="0" indent="0">
              <a:buNone/>
            </a:pPr>
            <a:r>
              <a:rPr lang="en-GB" sz="2400" dirty="0"/>
              <a:t>&lt;form method =</a:t>
            </a:r>
            <a:r>
              <a:rPr lang="en-GB" sz="2400" i="1" dirty="0"/>
              <a:t>"get"</a:t>
            </a:r>
            <a:r>
              <a:rPr lang="en-GB" sz="2400" dirty="0"/>
              <a:t> action=</a:t>
            </a:r>
            <a:r>
              <a:rPr lang="en-GB" sz="2400" i="1" dirty="0"/>
              <a:t>"</a:t>
            </a:r>
            <a:r>
              <a:rPr lang="en-GB" sz="2400" i="1" dirty="0" err="1"/>
              <a:t>DemoServlet</a:t>
            </a:r>
            <a:r>
              <a:rPr lang="en-GB" sz="2400" i="1" dirty="0"/>
              <a:t>"</a:t>
            </a:r>
            <a:r>
              <a:rPr lang="en-GB" sz="2400" dirty="0"/>
              <a:t>&gt; </a:t>
            </a:r>
          </a:p>
          <a:p>
            <a:pPr marL="0" indent="0">
              <a:buNone/>
            </a:pPr>
            <a:r>
              <a:rPr lang="en-GB" sz="2400" dirty="0" err="1"/>
              <a:t>UserId</a:t>
            </a:r>
            <a:r>
              <a:rPr lang="en-GB" sz="2400" dirty="0"/>
              <a:t>: &lt;input type=</a:t>
            </a:r>
            <a:r>
              <a:rPr lang="en-GB" sz="2400" i="1" dirty="0"/>
              <a:t>"text"</a:t>
            </a:r>
            <a:r>
              <a:rPr lang="en-GB" sz="2400" dirty="0"/>
              <a:t> name=</a:t>
            </a:r>
            <a:r>
              <a:rPr lang="en-GB" sz="2400" i="1" dirty="0"/>
              <a:t>"id"</a:t>
            </a:r>
            <a:r>
              <a:rPr lang="en-GB" sz="2400" dirty="0"/>
              <a:t> /&gt; &lt;</a:t>
            </a:r>
            <a:r>
              <a:rPr lang="en-GB" sz="2400" dirty="0" err="1"/>
              <a:t>br</a:t>
            </a:r>
            <a:r>
              <a:rPr lang="en-GB" sz="2400" dirty="0"/>
              <a:t>&gt;&lt;</a:t>
            </a:r>
            <a:r>
              <a:rPr lang="en-GB" sz="2400" dirty="0" err="1"/>
              <a:t>br</a:t>
            </a:r>
            <a:r>
              <a:rPr lang="en-GB" sz="2400" dirty="0"/>
              <a:t>&gt; </a:t>
            </a:r>
          </a:p>
          <a:p>
            <a:pPr marL="0" indent="0">
              <a:buNone/>
            </a:pPr>
            <a:r>
              <a:rPr lang="en-GB" sz="2400" dirty="0"/>
              <a:t> &lt;input type=</a:t>
            </a:r>
            <a:r>
              <a:rPr lang="en-GB" sz="2400" i="1" dirty="0"/>
              <a:t>"submit"</a:t>
            </a:r>
            <a:r>
              <a:rPr lang="en-GB" sz="2400" dirty="0"/>
              <a:t> value=</a:t>
            </a:r>
            <a:r>
              <a:rPr lang="en-GB" sz="2400" i="1" dirty="0"/>
              <a:t>"Click Me To See Servlet!"</a:t>
            </a:r>
            <a:r>
              <a:rPr lang="en-GB" sz="2400" dirty="0"/>
              <a:t>/&gt; &lt;/form&gt; &lt;/body&gt; &lt;/html&gt;</a:t>
            </a:r>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7" name="TextBox 6">
            <a:extLst>
              <a:ext uri="{FF2B5EF4-FFF2-40B4-BE49-F238E27FC236}">
                <a16:creationId xmlns:a16="http://schemas.microsoft.com/office/drawing/2014/main" id="{B58A82A7-C26B-E047-A475-E6C1549EC522}"/>
              </a:ext>
            </a:extLst>
          </p:cNvPr>
          <p:cNvSpPr txBox="1"/>
          <p:nvPr/>
        </p:nvSpPr>
        <p:spPr>
          <a:xfrm>
            <a:off x="3810000" y="5715000"/>
            <a:ext cx="4648200" cy="369332"/>
          </a:xfrm>
          <a:prstGeom prst="rect">
            <a:avLst/>
          </a:prstGeom>
          <a:noFill/>
        </p:spPr>
        <p:txBody>
          <a:bodyPr wrap="square" rtlCol="0">
            <a:spAutoFit/>
          </a:bodyPr>
          <a:lstStyle/>
          <a:p>
            <a:r>
              <a:rPr lang="en-PK" dirty="0"/>
              <a:t>Servlet.html</a:t>
            </a:r>
          </a:p>
        </p:txBody>
      </p:sp>
    </p:spTree>
    <p:extLst>
      <p:ext uri="{BB962C8B-B14F-4D97-AF65-F5344CB8AC3E}">
        <p14:creationId xmlns:p14="http://schemas.microsoft.com/office/powerpoint/2010/main" val="294031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Creating Servlet in </a:t>
            </a:r>
            <a:r>
              <a:rPr lang="en-GB" b="1" dirty="0" err="1"/>
              <a:t>myeclipse</a:t>
            </a:r>
            <a:r>
              <a:rPr lang="en-GB" b="1" dirty="0"/>
              <a:t> IDE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4876800" cy="5029201"/>
          </a:xfrm>
        </p:spPr>
        <p:txBody>
          <a:bodyPr>
            <a:noAutofit/>
          </a:bodyPr>
          <a:lstStyle/>
          <a:p>
            <a:r>
              <a:rPr lang="en-GB" sz="2400" dirty="0"/>
              <a:t>You need to follow the following steps to create the servlet in the Eclipse IDE. The steps are as follows:</a:t>
            </a:r>
          </a:p>
          <a:p>
            <a:pPr lvl="1"/>
            <a:r>
              <a:rPr lang="en-GB" sz="2000" dirty="0"/>
              <a:t>Create a web project</a:t>
            </a:r>
          </a:p>
          <a:p>
            <a:pPr lvl="1"/>
            <a:r>
              <a:rPr lang="en-GB" sz="2000" dirty="0"/>
              <a:t>create a html file</a:t>
            </a:r>
          </a:p>
          <a:p>
            <a:pPr lvl="1"/>
            <a:r>
              <a:rPr lang="en-GB" sz="2000" dirty="0"/>
              <a:t>create a servlet</a:t>
            </a:r>
          </a:p>
          <a:p>
            <a:pPr lvl="1"/>
            <a:r>
              <a:rPr lang="en-GB" sz="2000" dirty="0"/>
              <a:t>start Eclipse Tomcat Server and deploy project</a:t>
            </a:r>
          </a:p>
          <a:p>
            <a:pPr marL="0" indent="0">
              <a:buNone/>
            </a:pPr>
            <a:r>
              <a:rPr lang="en-GB" sz="2400" b="1" dirty="0"/>
              <a:t>1) Create the web project:</a:t>
            </a:r>
          </a:p>
          <a:p>
            <a:pPr lvl="1"/>
            <a:r>
              <a:rPr lang="en-GB" sz="2000" dirty="0"/>
              <a:t>For creating a web project click on File Menu -&gt; New -&gt; Dynamic Web Project -&gt; write your project name e.g. first -&gt; Finish.</a:t>
            </a:r>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17</a:t>
            </a:fld>
            <a:endParaRPr lang="en-US"/>
          </a:p>
        </p:txBody>
      </p:sp>
      <p:pic>
        <p:nvPicPr>
          <p:cNvPr id="15" name="Picture 14">
            <a:extLst>
              <a:ext uri="{FF2B5EF4-FFF2-40B4-BE49-F238E27FC236}">
                <a16:creationId xmlns:a16="http://schemas.microsoft.com/office/drawing/2014/main" id="{A663B8A3-2F33-D042-8E6F-BBEB0BFF9F90}"/>
              </a:ext>
            </a:extLst>
          </p:cNvPr>
          <p:cNvPicPr>
            <a:picLocks noChangeAspect="1"/>
          </p:cNvPicPr>
          <p:nvPr/>
        </p:nvPicPr>
        <p:blipFill>
          <a:blip r:embed="rId2"/>
          <a:stretch>
            <a:fillRect/>
          </a:stretch>
        </p:blipFill>
        <p:spPr>
          <a:xfrm>
            <a:off x="5314335" y="1417638"/>
            <a:ext cx="3619500" cy="2794000"/>
          </a:xfrm>
          <a:prstGeom prst="rect">
            <a:avLst/>
          </a:prstGeom>
        </p:spPr>
      </p:pic>
    </p:spTree>
    <p:extLst>
      <p:ext uri="{BB962C8B-B14F-4D97-AF65-F5344CB8AC3E}">
        <p14:creationId xmlns:p14="http://schemas.microsoft.com/office/powerpoint/2010/main" val="322958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Creating Servlet in </a:t>
            </a:r>
            <a:r>
              <a:rPr lang="en-GB" b="1" dirty="0" err="1"/>
              <a:t>myeclipse</a:t>
            </a:r>
            <a:r>
              <a:rPr lang="en-GB" b="1" dirty="0"/>
              <a:t> IDE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4953000" cy="5029201"/>
          </a:xfrm>
        </p:spPr>
        <p:txBody>
          <a:bodyPr>
            <a:noAutofit/>
          </a:bodyPr>
          <a:lstStyle/>
          <a:p>
            <a:pPr marL="0" indent="0">
              <a:buNone/>
            </a:pPr>
            <a:r>
              <a:rPr lang="en-GB" sz="2400" b="1" dirty="0"/>
              <a:t>2) Create the html file:</a:t>
            </a:r>
          </a:p>
          <a:p>
            <a:pPr lvl="1"/>
            <a:r>
              <a:rPr lang="en-GB" sz="2000" dirty="0"/>
              <a:t>Create the </a:t>
            </a:r>
            <a:r>
              <a:rPr lang="en-GB" sz="2000" dirty="0" err="1"/>
              <a:t>myHtml.html</a:t>
            </a:r>
            <a:r>
              <a:rPr lang="en-GB" sz="2000" dirty="0"/>
              <a:t> file as follows:</a:t>
            </a:r>
          </a:p>
          <a:p>
            <a:pPr lvl="1"/>
            <a:r>
              <a:rPr lang="en-GB" sz="2000" dirty="0"/>
              <a:t>&lt;form action="servlet/Hello"&gt;Name:&lt;input type="text" name="user"/&gt;&lt;input type="submit" value="go"/&gt;&lt;/form&gt;</a:t>
            </a:r>
          </a:p>
          <a:p>
            <a:pPr marL="0" indent="0">
              <a:buNone/>
            </a:pPr>
            <a:r>
              <a:rPr lang="en-GB" sz="2000" b="1" dirty="0"/>
              <a:t>3) Create the servlet:</a:t>
            </a:r>
          </a:p>
          <a:p>
            <a:pPr lvl="1"/>
            <a:r>
              <a:rPr lang="en-GB" sz="1600" dirty="0"/>
              <a:t>For creating a servlet click on File Menu -&gt; New -&gt; servlet -&gt; write your servlet name e.g. Hello -&gt; uncheck all the checkboxes except </a:t>
            </a:r>
            <a:r>
              <a:rPr lang="en-GB" sz="1600" dirty="0" err="1"/>
              <a:t>doGet</a:t>
            </a:r>
            <a:r>
              <a:rPr lang="en-GB" sz="1600" dirty="0"/>
              <a:t>() -&gt; next -&gt; Finish.</a:t>
            </a:r>
          </a:p>
          <a:p>
            <a:pPr lvl="1"/>
            <a:r>
              <a:rPr lang="en-GB" sz="1600" dirty="0"/>
              <a:t>As you can see that a servlet file is created named </a:t>
            </a:r>
            <a:r>
              <a:rPr lang="en-GB" sz="1600" dirty="0" err="1"/>
              <a:t>Hello.java</a:t>
            </a:r>
            <a:r>
              <a:rPr lang="en-GB" sz="1600" dirty="0"/>
              <a:t>. Now let's write the servlet code here. </a:t>
            </a:r>
          </a:p>
          <a:p>
            <a:pPr lvl="1"/>
            <a:r>
              <a:rPr lang="en-GB" sz="1600" dirty="0"/>
              <a:t>Now let's make the </a:t>
            </a:r>
            <a:r>
              <a:rPr lang="en-GB" sz="1600" dirty="0" err="1"/>
              <a:t>MyHtml.html</a:t>
            </a:r>
            <a:r>
              <a:rPr lang="en-GB" sz="1600" dirty="0"/>
              <a:t> file as the default page of our project. For this, open </a:t>
            </a:r>
            <a:r>
              <a:rPr lang="en-GB" sz="1600" dirty="0" err="1"/>
              <a:t>web.xml</a:t>
            </a:r>
            <a:r>
              <a:rPr lang="en-GB" sz="1600" dirty="0"/>
              <a:t> file and change the welcome file name as </a:t>
            </a:r>
            <a:r>
              <a:rPr lang="en-GB" sz="1600" dirty="0" err="1"/>
              <a:t>MyHtml.html</a:t>
            </a:r>
            <a:endParaRPr lang="en-GB" sz="16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18</a:t>
            </a:fld>
            <a:endParaRPr lang="en-US"/>
          </a:p>
        </p:txBody>
      </p:sp>
      <p:pic>
        <p:nvPicPr>
          <p:cNvPr id="6" name="Picture 5">
            <a:extLst>
              <a:ext uri="{FF2B5EF4-FFF2-40B4-BE49-F238E27FC236}">
                <a16:creationId xmlns:a16="http://schemas.microsoft.com/office/drawing/2014/main" id="{33F73B43-6007-6144-AFDA-674F1CBA7523}"/>
              </a:ext>
            </a:extLst>
          </p:cNvPr>
          <p:cNvPicPr>
            <a:picLocks noChangeAspect="1"/>
          </p:cNvPicPr>
          <p:nvPr/>
        </p:nvPicPr>
        <p:blipFill>
          <a:blip r:embed="rId2"/>
          <a:stretch>
            <a:fillRect/>
          </a:stretch>
        </p:blipFill>
        <p:spPr>
          <a:xfrm>
            <a:off x="5410200" y="1327149"/>
            <a:ext cx="3492500" cy="3143250"/>
          </a:xfrm>
          <a:prstGeom prst="rect">
            <a:avLst/>
          </a:prstGeom>
        </p:spPr>
      </p:pic>
    </p:spTree>
    <p:extLst>
      <p:ext uri="{BB962C8B-B14F-4D97-AF65-F5344CB8AC3E}">
        <p14:creationId xmlns:p14="http://schemas.microsoft.com/office/powerpoint/2010/main" val="272659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Creating Servlet in </a:t>
            </a:r>
            <a:r>
              <a:rPr lang="en-GB" b="1" dirty="0" err="1"/>
              <a:t>myeclipse</a:t>
            </a:r>
            <a:r>
              <a:rPr lang="en-GB" b="1" dirty="0"/>
              <a:t> IDE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5029201"/>
          </a:xfrm>
        </p:spPr>
        <p:txBody>
          <a:bodyPr>
            <a:noAutofit/>
          </a:bodyPr>
          <a:lstStyle/>
          <a:p>
            <a:pPr marL="0" indent="0">
              <a:buNone/>
            </a:pPr>
            <a:r>
              <a:rPr lang="en-GB" sz="1000" b="1" dirty="0"/>
              <a:t>import </a:t>
            </a:r>
            <a:r>
              <a:rPr lang="en-GB" sz="1000" b="1" dirty="0" err="1"/>
              <a:t>java.io.IOException</a:t>
            </a:r>
            <a:r>
              <a:rPr lang="en-GB" sz="1000" b="1" dirty="0"/>
              <a:t>;</a:t>
            </a:r>
          </a:p>
          <a:p>
            <a:pPr marL="0" indent="0">
              <a:buNone/>
            </a:pPr>
            <a:r>
              <a:rPr lang="en-GB" sz="1000" b="1" dirty="0"/>
              <a:t>import </a:t>
            </a:r>
            <a:r>
              <a:rPr lang="en-GB" sz="1000" b="1" dirty="0" err="1"/>
              <a:t>java.io.PrintWriter</a:t>
            </a:r>
            <a:r>
              <a:rPr lang="en-GB" sz="1000" b="1" dirty="0"/>
              <a:t>;</a:t>
            </a:r>
          </a:p>
          <a:p>
            <a:pPr marL="0" indent="0">
              <a:buNone/>
            </a:pPr>
            <a:r>
              <a:rPr lang="en-GB" sz="1000" b="1" dirty="0"/>
              <a:t>import </a:t>
            </a:r>
            <a:r>
              <a:rPr lang="en-GB" sz="1000" b="1" dirty="0" err="1"/>
              <a:t>javax.servlet.ServletException</a:t>
            </a:r>
            <a:r>
              <a:rPr lang="en-GB" sz="1000" b="1" dirty="0"/>
              <a:t>;</a:t>
            </a:r>
          </a:p>
          <a:p>
            <a:pPr marL="0" indent="0">
              <a:buNone/>
            </a:pPr>
            <a:r>
              <a:rPr lang="en-GB" sz="1000" b="1" dirty="0"/>
              <a:t>import </a:t>
            </a:r>
            <a:r>
              <a:rPr lang="en-GB" sz="1000" b="1" dirty="0" err="1"/>
              <a:t>javax.servlet.http.HttpServlet</a:t>
            </a:r>
            <a:r>
              <a:rPr lang="en-GB" sz="1000" b="1" dirty="0"/>
              <a:t>;</a:t>
            </a:r>
          </a:p>
          <a:p>
            <a:pPr marL="0" indent="0">
              <a:buNone/>
            </a:pPr>
            <a:r>
              <a:rPr lang="en-GB" sz="1000" b="1" dirty="0"/>
              <a:t>import </a:t>
            </a:r>
            <a:r>
              <a:rPr lang="en-GB" sz="1000" b="1" dirty="0" err="1"/>
              <a:t>javax.servlet.http.HttpServletRequest</a:t>
            </a:r>
            <a:r>
              <a:rPr lang="en-GB" sz="1000" b="1" dirty="0"/>
              <a:t>;</a:t>
            </a:r>
          </a:p>
          <a:p>
            <a:pPr marL="0" indent="0">
              <a:buNone/>
            </a:pPr>
            <a:r>
              <a:rPr lang="en-GB" sz="1000" b="1" dirty="0"/>
              <a:t>import </a:t>
            </a:r>
            <a:r>
              <a:rPr lang="en-GB" sz="1000" b="1" dirty="0" err="1"/>
              <a:t>javax.servlet.http.HttpServletResponse</a:t>
            </a:r>
            <a:r>
              <a:rPr lang="en-GB" sz="1000" b="1" dirty="0"/>
              <a:t>;</a:t>
            </a:r>
          </a:p>
          <a:p>
            <a:pPr marL="0" indent="0">
              <a:buNone/>
            </a:pPr>
            <a:r>
              <a:rPr lang="en-GB" sz="1000" b="1" dirty="0"/>
              <a:t>public class Hello extends </a:t>
            </a:r>
            <a:r>
              <a:rPr lang="en-GB" sz="1000" b="1" dirty="0" err="1"/>
              <a:t>HttpServlet</a:t>
            </a:r>
            <a:r>
              <a:rPr lang="en-GB" sz="1000" b="1" dirty="0"/>
              <a:t> {</a:t>
            </a:r>
          </a:p>
          <a:p>
            <a:pPr marL="0" indent="0">
              <a:buNone/>
            </a:pPr>
            <a:r>
              <a:rPr lang="en-GB" sz="1000" b="1" dirty="0"/>
              <a:t>	public void </a:t>
            </a:r>
            <a:r>
              <a:rPr lang="en-GB" sz="1000" b="1" dirty="0" err="1"/>
              <a:t>doGet</a:t>
            </a:r>
            <a:r>
              <a:rPr lang="en-GB" sz="1000" b="1" dirty="0"/>
              <a:t>(</a:t>
            </a:r>
            <a:r>
              <a:rPr lang="en-GB" sz="1000" b="1" dirty="0" err="1"/>
              <a:t>HttpServletRequest</a:t>
            </a:r>
            <a:r>
              <a:rPr lang="en-GB" sz="1000" b="1" dirty="0"/>
              <a:t> request, </a:t>
            </a:r>
            <a:r>
              <a:rPr lang="en-GB" sz="1000" b="1" dirty="0" err="1"/>
              <a:t>HttpServletResponse</a:t>
            </a:r>
            <a:r>
              <a:rPr lang="en-GB" sz="1000" b="1" dirty="0"/>
              <a:t> response)</a:t>
            </a:r>
          </a:p>
          <a:p>
            <a:pPr marL="0" indent="0">
              <a:buNone/>
            </a:pPr>
            <a:r>
              <a:rPr lang="en-GB" sz="1000" b="1" dirty="0"/>
              <a:t>			throws </a:t>
            </a:r>
            <a:r>
              <a:rPr lang="en-GB" sz="1000" b="1" dirty="0" err="1"/>
              <a:t>ServletException</a:t>
            </a:r>
            <a:r>
              <a:rPr lang="en-GB" sz="1000" b="1" dirty="0"/>
              <a:t>, </a:t>
            </a:r>
            <a:r>
              <a:rPr lang="en-GB" sz="1000" b="1" dirty="0" err="1"/>
              <a:t>IOException</a:t>
            </a:r>
            <a:r>
              <a:rPr lang="en-GB" sz="1000" b="1" dirty="0"/>
              <a:t> {</a:t>
            </a:r>
          </a:p>
          <a:p>
            <a:pPr marL="0" indent="0">
              <a:buNone/>
            </a:pPr>
            <a:endParaRPr lang="en-GB" sz="1000" b="1" dirty="0"/>
          </a:p>
          <a:p>
            <a:pPr marL="0" indent="0">
              <a:buNone/>
            </a:pPr>
            <a:r>
              <a:rPr lang="en-GB" sz="1000" b="1" dirty="0"/>
              <a:t>		</a:t>
            </a:r>
            <a:r>
              <a:rPr lang="en-GB" sz="1000" b="1" dirty="0" err="1"/>
              <a:t>response.setContentType</a:t>
            </a:r>
            <a:r>
              <a:rPr lang="en-GB" sz="1000" b="1" dirty="0"/>
              <a:t>("text/html");</a:t>
            </a:r>
          </a:p>
          <a:p>
            <a:pPr marL="0" indent="0">
              <a:buNone/>
            </a:pPr>
            <a:r>
              <a:rPr lang="en-GB" sz="1000" b="1" dirty="0"/>
              <a:t>		</a:t>
            </a:r>
            <a:r>
              <a:rPr lang="en-GB" sz="1000" b="1" dirty="0" err="1"/>
              <a:t>PrintWriter</a:t>
            </a:r>
            <a:r>
              <a:rPr lang="en-GB" sz="1000" b="1" dirty="0"/>
              <a:t> out = </a:t>
            </a:r>
            <a:r>
              <a:rPr lang="en-GB" sz="1000" b="1" dirty="0" err="1"/>
              <a:t>response.getWriter</a:t>
            </a:r>
            <a:r>
              <a:rPr lang="en-GB" sz="1000" b="1" dirty="0"/>
              <a:t>();</a:t>
            </a:r>
          </a:p>
          <a:p>
            <a:pPr marL="0" indent="0">
              <a:buNone/>
            </a:pPr>
            <a:r>
              <a:rPr lang="en-GB" sz="1000" b="1" dirty="0"/>
              <a:t>		</a:t>
            </a:r>
          </a:p>
          <a:p>
            <a:pPr marL="0" indent="0">
              <a:buNone/>
            </a:pPr>
            <a:r>
              <a:rPr lang="en-GB" sz="1000" b="1" dirty="0"/>
              <a:t>		String name=</a:t>
            </a:r>
            <a:r>
              <a:rPr lang="en-GB" sz="1000" b="1" dirty="0" err="1"/>
              <a:t>request.getParameter</a:t>
            </a:r>
            <a:r>
              <a:rPr lang="en-GB" sz="1000" b="1" dirty="0"/>
              <a:t>("user");</a:t>
            </a:r>
          </a:p>
          <a:p>
            <a:pPr marL="0" indent="0">
              <a:buNone/>
            </a:pPr>
            <a:r>
              <a:rPr lang="en-GB" sz="1000" b="1" dirty="0"/>
              <a:t>		</a:t>
            </a:r>
            <a:r>
              <a:rPr lang="en-GB" sz="1000" b="1" dirty="0" err="1"/>
              <a:t>out.print</a:t>
            </a:r>
            <a:r>
              <a:rPr lang="en-GB" sz="1000" b="1" dirty="0"/>
              <a:t>("Hello "+name);</a:t>
            </a:r>
          </a:p>
          <a:p>
            <a:pPr marL="0" indent="0">
              <a:buNone/>
            </a:pPr>
            <a:r>
              <a:rPr lang="en-GB" sz="1000" b="1" dirty="0"/>
              <a:t>		</a:t>
            </a:r>
            <a:r>
              <a:rPr lang="en-GB" sz="1000" b="1" dirty="0" err="1"/>
              <a:t>out.close</a:t>
            </a:r>
            <a:r>
              <a:rPr lang="en-GB" sz="1000" b="1" dirty="0"/>
              <a:t>();</a:t>
            </a:r>
          </a:p>
          <a:p>
            <a:pPr marL="0" indent="0">
              <a:buNone/>
            </a:pPr>
            <a:r>
              <a:rPr lang="en-GB" sz="1000" b="1" dirty="0"/>
              <a:t>	}</a:t>
            </a:r>
          </a:p>
          <a:p>
            <a:pPr marL="0" indent="0">
              <a:buNone/>
            </a:pPr>
            <a:r>
              <a:rPr lang="en-GB" sz="1000" b="1" dirty="0"/>
              <a:t>}</a:t>
            </a:r>
            <a:endParaRPr lang="en-GB" sz="2000" b="1" dirty="0"/>
          </a:p>
          <a:p>
            <a:pPr marL="0" indent="0">
              <a:buNone/>
            </a:pPr>
            <a:r>
              <a:rPr lang="en-GB" sz="2400" b="1" dirty="0"/>
              <a:t>4) Start the server and deploy the project:</a:t>
            </a:r>
          </a:p>
          <a:p>
            <a:pPr lvl="1"/>
            <a:r>
              <a:rPr lang="en-GB" sz="2000" dirty="0"/>
              <a:t>For starting the server and deploying the project in one step Right click on your project -&gt; Run As -&gt; MyEclipse server application. </a:t>
            </a:r>
            <a:endParaRPr lang="en-GB" sz="2000" b="1"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7" name="TextBox 6">
            <a:extLst>
              <a:ext uri="{FF2B5EF4-FFF2-40B4-BE49-F238E27FC236}">
                <a16:creationId xmlns:a16="http://schemas.microsoft.com/office/drawing/2014/main" id="{2678780D-1B2E-B74B-89B0-22C72385D554}"/>
              </a:ext>
            </a:extLst>
          </p:cNvPr>
          <p:cNvSpPr txBox="1"/>
          <p:nvPr/>
        </p:nvSpPr>
        <p:spPr>
          <a:xfrm>
            <a:off x="6553200" y="1524000"/>
            <a:ext cx="1600200" cy="646331"/>
          </a:xfrm>
          <a:prstGeom prst="rect">
            <a:avLst/>
          </a:prstGeom>
          <a:noFill/>
        </p:spPr>
        <p:txBody>
          <a:bodyPr wrap="square" rtlCol="0">
            <a:spAutoFit/>
          </a:bodyPr>
          <a:lstStyle/>
          <a:p>
            <a:r>
              <a:rPr lang="en-PK" dirty="0"/>
              <a:t>Hello.java as servlet </a:t>
            </a:r>
          </a:p>
        </p:txBody>
      </p:sp>
    </p:spTree>
    <p:extLst>
      <p:ext uri="{BB962C8B-B14F-4D97-AF65-F5344CB8AC3E}">
        <p14:creationId xmlns:p14="http://schemas.microsoft.com/office/powerpoint/2010/main" val="210453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What is a Servlet?</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p:txBody>
          <a:bodyPr>
            <a:normAutofit fontScale="85000" lnSpcReduction="20000"/>
          </a:bodyPr>
          <a:lstStyle/>
          <a:p>
            <a:r>
              <a:rPr lang="en-GB" dirty="0"/>
              <a:t>Servlet can be described in many ways, depending on the context.</a:t>
            </a:r>
          </a:p>
          <a:p>
            <a:pPr lvl="1"/>
            <a:r>
              <a:rPr lang="en-GB" dirty="0"/>
              <a:t>Servlet is a technology which is used to create a web application.</a:t>
            </a:r>
          </a:p>
          <a:p>
            <a:pPr lvl="1"/>
            <a:r>
              <a:rPr lang="en-GB" dirty="0"/>
              <a:t>Servlet is an API that provides many interfaces and classes including documentation.</a:t>
            </a:r>
          </a:p>
          <a:p>
            <a:pPr lvl="1"/>
            <a:r>
              <a:rPr lang="en-GB" dirty="0"/>
              <a:t>Servlet is an interface that must be implemented for creating any Servlet.</a:t>
            </a:r>
          </a:p>
          <a:p>
            <a:pPr lvl="1"/>
            <a:r>
              <a:rPr lang="en-GB" dirty="0"/>
              <a:t>Servlet is a class that extends the capabilities of the servers and responds to the incoming requests. It can respond to any requests.</a:t>
            </a:r>
          </a:p>
          <a:p>
            <a:pPr lvl="1"/>
            <a:r>
              <a:rPr lang="en-GB" dirty="0"/>
              <a:t>Servlet is a web component that is deployed on the server to create a dynamic web page.</a:t>
            </a:r>
          </a:p>
          <a:p>
            <a:endParaRPr lang="en-PK"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82943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What is a Servlet?</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p:txBody>
          <a:bodyPr>
            <a:normAutofit/>
          </a:bodyPr>
          <a:lstStyle/>
          <a:p>
            <a:pPr marL="0" indent="0">
              <a:buNone/>
            </a:pPr>
            <a:endParaRPr lang="en-PK"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descr="Servlet">
            <a:extLst>
              <a:ext uri="{FF2B5EF4-FFF2-40B4-BE49-F238E27FC236}">
                <a16:creationId xmlns:a16="http://schemas.microsoft.com/office/drawing/2014/main" id="{4798CF17-899A-D948-B68B-90A27708B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593850"/>
            <a:ext cx="74930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5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CGI (Common Gateway Interface)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p:txBody>
          <a:bodyPr>
            <a:normAutofit/>
          </a:bodyPr>
          <a:lstStyle/>
          <a:p>
            <a:r>
              <a:rPr lang="en-GB" dirty="0"/>
              <a:t>CGI technology enables the web server to call an external program and pass HTTP request information to the external program to process the request. For each request, it starts a new process.</a:t>
            </a:r>
            <a:endParaRPr lang="en-PK"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4</a:t>
            </a:fld>
            <a:endParaRPr lang="en-US"/>
          </a:p>
        </p:txBody>
      </p:sp>
      <p:pic>
        <p:nvPicPr>
          <p:cNvPr id="3074" name="Picture 2" descr="CGI vs., Servlet">
            <a:extLst>
              <a:ext uri="{FF2B5EF4-FFF2-40B4-BE49-F238E27FC236}">
                <a16:creationId xmlns:a16="http://schemas.microsoft.com/office/drawing/2014/main" id="{2B6372B0-BA9D-BE4D-AD82-2FC004ED2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045" y="3845975"/>
            <a:ext cx="5257800" cy="235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4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Disadvantages of CGI</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p:txBody>
          <a:bodyPr>
            <a:normAutofit/>
          </a:bodyPr>
          <a:lstStyle/>
          <a:p>
            <a:r>
              <a:rPr lang="en-GB" dirty="0"/>
              <a:t>There are many problems in CGI technology:</a:t>
            </a:r>
          </a:p>
          <a:p>
            <a:pPr lvl="1"/>
            <a:r>
              <a:rPr lang="en-GB" dirty="0"/>
              <a:t>If the number of clients increases, it takes more time for sending the response.</a:t>
            </a:r>
          </a:p>
          <a:p>
            <a:pPr lvl="1"/>
            <a:r>
              <a:rPr lang="en-GB" dirty="0"/>
              <a:t>For each request, it starts a process, and the web server is limited to start processes.</a:t>
            </a:r>
          </a:p>
          <a:p>
            <a:pPr lvl="1"/>
            <a:r>
              <a:rPr lang="en-GB" dirty="0"/>
              <a:t>It uses platform dependent language e.g. </a:t>
            </a:r>
            <a:r>
              <a:rPr lang="en-GB" dirty="0">
                <a:hlinkClick r:id="rId2"/>
              </a:rPr>
              <a:t>C</a:t>
            </a:r>
            <a:r>
              <a:rPr lang="en-GB" dirty="0"/>
              <a:t>, </a:t>
            </a:r>
            <a:r>
              <a:rPr lang="en-GB" dirty="0">
                <a:hlinkClick r:id="rId3"/>
              </a:rPr>
              <a:t>C++</a:t>
            </a:r>
            <a:r>
              <a:rPr lang="en-GB" dirty="0"/>
              <a:t>, </a:t>
            </a:r>
            <a:r>
              <a:rPr lang="en-GB" dirty="0">
                <a:hlinkClick r:id="rId4"/>
              </a:rPr>
              <a:t>perl</a:t>
            </a:r>
            <a:r>
              <a:rPr lang="en-GB" dirty="0"/>
              <a:t>.</a:t>
            </a:r>
          </a:p>
          <a:p>
            <a:endParaRPr lang="en-PK"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7119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Advantages of CGI</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rmAutofit/>
          </a:bodyPr>
          <a:lstStyle/>
          <a:p>
            <a:pPr marL="0" indent="0">
              <a:buNone/>
            </a:pPr>
            <a:r>
              <a:rPr lang="en-GB" sz="1800" dirty="0"/>
              <a:t>There are many advantages of Servlet over CGI. The web container creates threads for handling the multiple requests to the Servlet. Threads have many benefits over the Processes such as they share a common memory area, lightweight, cost of communication between the threads are low. The advantages of Servlet are as follows:</a:t>
            </a:r>
          </a:p>
          <a:p>
            <a:pPr lvl="1"/>
            <a:r>
              <a:rPr lang="en-GB" sz="1800" b="1" dirty="0"/>
              <a:t>Better performance:</a:t>
            </a:r>
            <a:r>
              <a:rPr lang="en-GB" sz="1800" dirty="0"/>
              <a:t> because it creates a thread for each request, not process.</a:t>
            </a:r>
          </a:p>
          <a:p>
            <a:pPr lvl="1"/>
            <a:r>
              <a:rPr lang="en-GB" sz="1800" b="1" dirty="0"/>
              <a:t>Portability:</a:t>
            </a:r>
            <a:r>
              <a:rPr lang="en-GB" sz="1800" dirty="0"/>
              <a:t> because it uses Java language.</a:t>
            </a:r>
          </a:p>
          <a:p>
            <a:pPr lvl="1"/>
            <a:r>
              <a:rPr lang="en-GB" sz="1800" b="1" dirty="0"/>
              <a:t>Robust:</a:t>
            </a:r>
            <a:r>
              <a:rPr lang="en-GB" sz="1800" dirty="0"/>
              <a:t> </a:t>
            </a:r>
            <a:r>
              <a:rPr lang="en-GB" sz="1800" dirty="0">
                <a:hlinkClick r:id="rId2"/>
              </a:rPr>
              <a:t>JVM</a:t>
            </a:r>
            <a:r>
              <a:rPr lang="en-GB" sz="1800" dirty="0"/>
              <a:t> manages Servlets, so we don't need to worry about the memory leak, </a:t>
            </a:r>
            <a:r>
              <a:rPr lang="en-GB" sz="1800" dirty="0">
                <a:hlinkClick r:id="rId3"/>
              </a:rPr>
              <a:t>garbage collection</a:t>
            </a:r>
            <a:r>
              <a:rPr lang="en-GB" sz="1800" dirty="0"/>
              <a:t>, etc.</a:t>
            </a:r>
          </a:p>
          <a:p>
            <a:pPr lvl="1"/>
            <a:r>
              <a:rPr lang="en-GB" sz="1800" b="1" dirty="0"/>
              <a:t>Secure:</a:t>
            </a:r>
            <a:r>
              <a:rPr lang="en-GB" sz="1800" dirty="0"/>
              <a:t> because it uses java language.</a:t>
            </a:r>
          </a:p>
          <a:p>
            <a:endParaRPr lang="en-PK" sz="18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6</a:t>
            </a:fld>
            <a:endParaRPr lang="en-US"/>
          </a:p>
        </p:txBody>
      </p:sp>
      <p:pic>
        <p:nvPicPr>
          <p:cNvPr id="5122" name="Picture 2" descr="Advantages of Servlet">
            <a:extLst>
              <a:ext uri="{FF2B5EF4-FFF2-40B4-BE49-F238E27FC236}">
                <a16:creationId xmlns:a16="http://schemas.microsoft.com/office/drawing/2014/main" id="{BE2D0B65-53AA-9F49-AB53-43AA39CE1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325938"/>
            <a:ext cx="47244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1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Servlet API</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rmAutofit/>
          </a:bodyPr>
          <a:lstStyle/>
          <a:p>
            <a:r>
              <a:rPr lang="en-GB" sz="2400" dirty="0"/>
              <a:t>The </a:t>
            </a:r>
            <a:r>
              <a:rPr lang="en-GB" sz="2400" dirty="0" err="1"/>
              <a:t>javax.servlet</a:t>
            </a:r>
            <a:r>
              <a:rPr lang="en-GB" sz="2400" dirty="0"/>
              <a:t> and </a:t>
            </a:r>
            <a:r>
              <a:rPr lang="en-GB" sz="2400" dirty="0" err="1"/>
              <a:t>javax.servlet.http</a:t>
            </a:r>
            <a:r>
              <a:rPr lang="en-GB" sz="2400" dirty="0"/>
              <a:t> packages represent interfaces and classes for servlet </a:t>
            </a:r>
            <a:r>
              <a:rPr lang="en-GB" sz="2400" dirty="0" err="1"/>
              <a:t>api</a:t>
            </a:r>
            <a:r>
              <a:rPr lang="en-GB" sz="2400" dirty="0"/>
              <a:t>.</a:t>
            </a:r>
          </a:p>
          <a:p>
            <a:r>
              <a:rPr lang="en-GB" sz="2400" dirty="0"/>
              <a:t>The </a:t>
            </a:r>
            <a:r>
              <a:rPr lang="en-GB" sz="2400" b="1" dirty="0" err="1"/>
              <a:t>javax.servlet</a:t>
            </a:r>
            <a:r>
              <a:rPr lang="en-GB" sz="2400" dirty="0"/>
              <a:t> package contains many interfaces and classes that are used by the servlet or web container. These are not specific to any protocol.</a:t>
            </a:r>
          </a:p>
          <a:p>
            <a:r>
              <a:rPr lang="en-GB" sz="2400" dirty="0"/>
              <a:t>The </a:t>
            </a:r>
            <a:r>
              <a:rPr lang="en-GB" sz="2400" b="1" dirty="0" err="1"/>
              <a:t>javax.servlet.http</a:t>
            </a:r>
            <a:r>
              <a:rPr lang="en-GB" sz="2400" dirty="0"/>
              <a:t> package contains interfaces and classes that are responsible for http requests only.</a:t>
            </a:r>
          </a:p>
          <a:p>
            <a:endParaRPr lang="en-PK" sz="24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9598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Interfaces in </a:t>
            </a:r>
            <a:r>
              <a:rPr lang="en-GB" b="1" dirty="0" err="1"/>
              <a:t>javax.servlet</a:t>
            </a:r>
            <a:r>
              <a:rPr lang="en-GB" b="1" dirty="0"/>
              <a:t> package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rmAutofit fontScale="85000" lnSpcReduction="10000"/>
          </a:bodyPr>
          <a:lstStyle/>
          <a:p>
            <a:r>
              <a:rPr lang="en-GB" sz="2400" dirty="0"/>
              <a:t>There are many interfaces in </a:t>
            </a:r>
            <a:r>
              <a:rPr lang="en-GB" sz="2400" dirty="0" err="1"/>
              <a:t>javax.servlet</a:t>
            </a:r>
            <a:r>
              <a:rPr lang="en-GB" sz="2400" dirty="0"/>
              <a:t> package. They are as follows:</a:t>
            </a:r>
          </a:p>
          <a:p>
            <a:pPr marL="914400" lvl="1" indent="-457200">
              <a:buFont typeface="+mj-lt"/>
              <a:buAutoNum type="arabicPeriod"/>
            </a:pPr>
            <a:r>
              <a:rPr lang="en-GB" sz="2000" dirty="0"/>
              <a:t>Servlet</a:t>
            </a:r>
          </a:p>
          <a:p>
            <a:pPr marL="914400" lvl="1" indent="-457200">
              <a:buFont typeface="+mj-lt"/>
              <a:buAutoNum type="arabicPeriod"/>
            </a:pPr>
            <a:r>
              <a:rPr lang="en-GB" sz="2000" dirty="0" err="1"/>
              <a:t>ServletRequest</a:t>
            </a:r>
            <a:endParaRPr lang="en-GB" sz="2000" dirty="0"/>
          </a:p>
          <a:p>
            <a:pPr marL="914400" lvl="1" indent="-457200">
              <a:buFont typeface="+mj-lt"/>
              <a:buAutoNum type="arabicPeriod"/>
            </a:pPr>
            <a:r>
              <a:rPr lang="en-GB" sz="2000" dirty="0" err="1"/>
              <a:t>ServletResponse</a:t>
            </a:r>
            <a:endParaRPr lang="en-GB" sz="2000" dirty="0"/>
          </a:p>
          <a:p>
            <a:pPr marL="914400" lvl="1" indent="-457200">
              <a:buFont typeface="+mj-lt"/>
              <a:buAutoNum type="arabicPeriod"/>
            </a:pPr>
            <a:r>
              <a:rPr lang="en-GB" sz="2000" dirty="0" err="1"/>
              <a:t>RequestDispatcher</a:t>
            </a:r>
            <a:endParaRPr lang="en-GB" sz="2000" dirty="0"/>
          </a:p>
          <a:p>
            <a:pPr marL="914400" lvl="1" indent="-457200">
              <a:buFont typeface="+mj-lt"/>
              <a:buAutoNum type="arabicPeriod"/>
            </a:pPr>
            <a:r>
              <a:rPr lang="en-GB" sz="2000" dirty="0" err="1"/>
              <a:t>ServletConfig</a:t>
            </a:r>
            <a:endParaRPr lang="en-GB" sz="2000" dirty="0"/>
          </a:p>
          <a:p>
            <a:pPr marL="914400" lvl="1" indent="-457200">
              <a:buFont typeface="+mj-lt"/>
              <a:buAutoNum type="arabicPeriod"/>
            </a:pPr>
            <a:r>
              <a:rPr lang="en-GB" sz="2000" dirty="0" err="1"/>
              <a:t>ServletContext</a:t>
            </a:r>
            <a:endParaRPr lang="en-GB" sz="2000" dirty="0"/>
          </a:p>
          <a:p>
            <a:pPr marL="914400" lvl="1" indent="-457200">
              <a:buFont typeface="+mj-lt"/>
              <a:buAutoNum type="arabicPeriod"/>
            </a:pPr>
            <a:r>
              <a:rPr lang="en-GB" sz="2000" dirty="0" err="1"/>
              <a:t>SingleThreadModel</a:t>
            </a:r>
            <a:endParaRPr lang="en-GB" sz="2000" dirty="0"/>
          </a:p>
          <a:p>
            <a:pPr marL="914400" lvl="1" indent="-457200">
              <a:buFont typeface="+mj-lt"/>
              <a:buAutoNum type="arabicPeriod"/>
            </a:pPr>
            <a:r>
              <a:rPr lang="en-GB" sz="2000" dirty="0"/>
              <a:t>Filter</a:t>
            </a:r>
          </a:p>
          <a:p>
            <a:pPr marL="914400" lvl="1" indent="-457200">
              <a:buFont typeface="+mj-lt"/>
              <a:buAutoNum type="arabicPeriod"/>
            </a:pPr>
            <a:r>
              <a:rPr lang="en-GB" sz="2000" dirty="0" err="1"/>
              <a:t>FilterConfig</a:t>
            </a:r>
            <a:endParaRPr lang="en-GB" sz="2000" dirty="0"/>
          </a:p>
          <a:p>
            <a:pPr marL="914400" lvl="1" indent="-457200">
              <a:buFont typeface="+mj-lt"/>
              <a:buAutoNum type="arabicPeriod"/>
            </a:pPr>
            <a:r>
              <a:rPr lang="en-GB" sz="2000" dirty="0" err="1"/>
              <a:t>FilterChain</a:t>
            </a:r>
            <a:endParaRPr lang="en-GB" sz="2000" dirty="0"/>
          </a:p>
          <a:p>
            <a:pPr marL="914400" lvl="1" indent="-457200">
              <a:buFont typeface="+mj-lt"/>
              <a:buAutoNum type="arabicPeriod"/>
            </a:pPr>
            <a:r>
              <a:rPr lang="en-GB" sz="2000" dirty="0" err="1"/>
              <a:t>ServletRequestListener</a:t>
            </a:r>
            <a:endParaRPr lang="en-GB" sz="2000" dirty="0"/>
          </a:p>
          <a:p>
            <a:pPr marL="914400" lvl="1" indent="-457200">
              <a:buFont typeface="+mj-lt"/>
              <a:buAutoNum type="arabicPeriod"/>
            </a:pPr>
            <a:r>
              <a:rPr lang="en-GB" sz="2000" dirty="0" err="1"/>
              <a:t>ServletRequestAttributeListener</a:t>
            </a:r>
            <a:endParaRPr lang="en-GB" sz="2000" dirty="0"/>
          </a:p>
          <a:p>
            <a:pPr marL="914400" lvl="1" indent="-457200">
              <a:buFont typeface="+mj-lt"/>
              <a:buAutoNum type="arabicPeriod"/>
            </a:pPr>
            <a:r>
              <a:rPr lang="en-GB" sz="2000" dirty="0" err="1"/>
              <a:t>ServletContextListener</a:t>
            </a:r>
            <a:endParaRPr lang="en-GB" sz="2000" dirty="0"/>
          </a:p>
          <a:p>
            <a:pPr marL="914400" lvl="1" indent="-457200">
              <a:buFont typeface="+mj-lt"/>
              <a:buAutoNum type="arabicPeriod"/>
            </a:pPr>
            <a:r>
              <a:rPr lang="en-GB" sz="2000" dirty="0" err="1"/>
              <a:t>ServletContextAttributeListener</a:t>
            </a:r>
            <a:endParaRPr lang="en-GB" sz="20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77580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275B-72DA-9B4E-8D09-1A0E849B58CA}"/>
              </a:ext>
            </a:extLst>
          </p:cNvPr>
          <p:cNvSpPr>
            <a:spLocks noGrp="1"/>
          </p:cNvSpPr>
          <p:nvPr>
            <p:ph type="title"/>
          </p:nvPr>
        </p:nvSpPr>
        <p:spPr/>
        <p:txBody>
          <a:bodyPr>
            <a:normAutofit/>
          </a:bodyPr>
          <a:lstStyle/>
          <a:p>
            <a:r>
              <a:rPr lang="en-GB" b="1" dirty="0"/>
              <a:t>Classes in </a:t>
            </a:r>
            <a:r>
              <a:rPr lang="en-GB" b="1" dirty="0" err="1"/>
              <a:t>javax.servlet</a:t>
            </a:r>
            <a:r>
              <a:rPr lang="en-GB" b="1" dirty="0"/>
              <a:t> package</a:t>
            </a:r>
          </a:p>
        </p:txBody>
      </p:sp>
      <p:sp>
        <p:nvSpPr>
          <p:cNvPr id="3" name="Content Placeholder 2">
            <a:extLst>
              <a:ext uri="{FF2B5EF4-FFF2-40B4-BE49-F238E27FC236}">
                <a16:creationId xmlns:a16="http://schemas.microsoft.com/office/drawing/2014/main" id="{88D055F5-F086-8F4B-9E06-50F17A0BB450}"/>
              </a:ext>
            </a:extLst>
          </p:cNvPr>
          <p:cNvSpPr>
            <a:spLocks noGrp="1"/>
          </p:cNvSpPr>
          <p:nvPr>
            <p:ph idx="1"/>
          </p:nvPr>
        </p:nvSpPr>
        <p:spPr>
          <a:xfrm>
            <a:off x="457200" y="1327149"/>
            <a:ext cx="8229600" cy="4525963"/>
          </a:xfrm>
        </p:spPr>
        <p:txBody>
          <a:bodyPr>
            <a:noAutofit/>
          </a:bodyPr>
          <a:lstStyle/>
          <a:p>
            <a:r>
              <a:rPr lang="en-GB" sz="2000" dirty="0"/>
              <a:t>There are many classes in </a:t>
            </a:r>
            <a:r>
              <a:rPr lang="en-GB" sz="2000" dirty="0" err="1"/>
              <a:t>javax.servlet</a:t>
            </a:r>
            <a:r>
              <a:rPr lang="en-GB" sz="2000" dirty="0"/>
              <a:t> package. They are as follows:</a:t>
            </a:r>
          </a:p>
          <a:p>
            <a:pPr marL="914400" lvl="1" indent="-457200">
              <a:buFont typeface="+mj-lt"/>
              <a:buAutoNum type="arabicPeriod"/>
            </a:pPr>
            <a:r>
              <a:rPr lang="en-GB" sz="2000" dirty="0" err="1"/>
              <a:t>GenericServlet</a:t>
            </a:r>
            <a:endParaRPr lang="en-GB" sz="2000" dirty="0"/>
          </a:p>
          <a:p>
            <a:pPr marL="914400" lvl="1" indent="-457200">
              <a:buFont typeface="+mj-lt"/>
              <a:buAutoNum type="arabicPeriod"/>
            </a:pPr>
            <a:r>
              <a:rPr lang="en-GB" sz="2000" dirty="0" err="1"/>
              <a:t>ServletInputStream</a:t>
            </a:r>
            <a:endParaRPr lang="en-GB" sz="2000" dirty="0"/>
          </a:p>
          <a:p>
            <a:pPr marL="914400" lvl="1" indent="-457200">
              <a:buFont typeface="+mj-lt"/>
              <a:buAutoNum type="arabicPeriod"/>
            </a:pPr>
            <a:r>
              <a:rPr lang="en-GB" sz="2000" dirty="0" err="1"/>
              <a:t>ServletOutputStream</a:t>
            </a:r>
            <a:endParaRPr lang="en-GB" sz="2000" dirty="0"/>
          </a:p>
          <a:p>
            <a:pPr marL="914400" lvl="1" indent="-457200">
              <a:buFont typeface="+mj-lt"/>
              <a:buAutoNum type="arabicPeriod"/>
            </a:pPr>
            <a:r>
              <a:rPr lang="en-GB" sz="2000" dirty="0" err="1"/>
              <a:t>ServletRequestWrapper</a:t>
            </a:r>
            <a:endParaRPr lang="en-GB" sz="2000" dirty="0"/>
          </a:p>
          <a:p>
            <a:pPr marL="914400" lvl="1" indent="-457200">
              <a:buFont typeface="+mj-lt"/>
              <a:buAutoNum type="arabicPeriod"/>
            </a:pPr>
            <a:r>
              <a:rPr lang="en-GB" sz="2000" dirty="0" err="1"/>
              <a:t>ServletResponseWrapper</a:t>
            </a:r>
            <a:endParaRPr lang="en-GB" sz="2000" dirty="0"/>
          </a:p>
          <a:p>
            <a:pPr marL="914400" lvl="1" indent="-457200">
              <a:buFont typeface="+mj-lt"/>
              <a:buAutoNum type="arabicPeriod"/>
            </a:pPr>
            <a:r>
              <a:rPr lang="en-GB" sz="2000" dirty="0" err="1"/>
              <a:t>ServletRequestEvent</a:t>
            </a:r>
            <a:endParaRPr lang="en-GB" sz="2000" dirty="0"/>
          </a:p>
          <a:p>
            <a:pPr marL="914400" lvl="1" indent="-457200">
              <a:buFont typeface="+mj-lt"/>
              <a:buAutoNum type="arabicPeriod"/>
            </a:pPr>
            <a:r>
              <a:rPr lang="en-GB" sz="2000" dirty="0" err="1"/>
              <a:t>ServletContextEvent</a:t>
            </a:r>
            <a:endParaRPr lang="en-GB" sz="2000" dirty="0"/>
          </a:p>
          <a:p>
            <a:pPr marL="914400" lvl="1" indent="-457200">
              <a:buFont typeface="+mj-lt"/>
              <a:buAutoNum type="arabicPeriod"/>
            </a:pPr>
            <a:r>
              <a:rPr lang="en-GB" sz="2000" dirty="0" err="1"/>
              <a:t>ServletRequestAttributeEvent</a:t>
            </a:r>
            <a:endParaRPr lang="en-GB" sz="2000" dirty="0"/>
          </a:p>
          <a:p>
            <a:pPr marL="914400" lvl="1" indent="-457200">
              <a:buFont typeface="+mj-lt"/>
              <a:buAutoNum type="arabicPeriod"/>
            </a:pPr>
            <a:r>
              <a:rPr lang="en-GB" sz="2000" dirty="0" err="1"/>
              <a:t>ServletContextAttributeEvent</a:t>
            </a:r>
            <a:endParaRPr lang="en-GB" sz="2000" dirty="0"/>
          </a:p>
          <a:p>
            <a:pPr marL="914400" lvl="1" indent="-457200">
              <a:buFont typeface="+mj-lt"/>
              <a:buAutoNum type="arabicPeriod"/>
            </a:pPr>
            <a:r>
              <a:rPr lang="en-GB" sz="2000" dirty="0" err="1"/>
              <a:t>ServletException</a:t>
            </a:r>
            <a:endParaRPr lang="en-GB" sz="2000" dirty="0"/>
          </a:p>
          <a:p>
            <a:pPr marL="914400" lvl="1" indent="-457200">
              <a:buFont typeface="+mj-lt"/>
              <a:buAutoNum type="arabicPeriod"/>
            </a:pPr>
            <a:r>
              <a:rPr lang="en-GB" sz="2000" dirty="0" err="1"/>
              <a:t>UnavailableException</a:t>
            </a:r>
            <a:endParaRPr lang="en-GB" sz="2000" dirty="0"/>
          </a:p>
        </p:txBody>
      </p:sp>
      <p:sp>
        <p:nvSpPr>
          <p:cNvPr id="4" name="Date Placeholder 3">
            <a:extLst>
              <a:ext uri="{FF2B5EF4-FFF2-40B4-BE49-F238E27FC236}">
                <a16:creationId xmlns:a16="http://schemas.microsoft.com/office/drawing/2014/main" id="{53DA2321-64C2-3F4C-AB00-AD2914C7B265}"/>
              </a:ext>
            </a:extLst>
          </p:cNvPr>
          <p:cNvSpPr>
            <a:spLocks noGrp="1"/>
          </p:cNvSpPr>
          <p:nvPr>
            <p:ph type="dt" sz="half" idx="10"/>
          </p:nvPr>
        </p:nvSpPr>
        <p:spPr/>
        <p:txBody>
          <a:bodyPr/>
          <a:lstStyle/>
          <a:p>
            <a:fld id="{F2C0BE9E-7442-DD47-901A-60415DB8007F}" type="datetime2">
              <a:rPr lang="en-US" smtClean="0"/>
              <a:t>Tuesday, December 21, 2021</a:t>
            </a:fld>
            <a:endParaRPr lang="en-US"/>
          </a:p>
        </p:txBody>
      </p:sp>
      <p:sp>
        <p:nvSpPr>
          <p:cNvPr id="5" name="Slide Number Placeholder 4">
            <a:extLst>
              <a:ext uri="{FF2B5EF4-FFF2-40B4-BE49-F238E27FC236}">
                <a16:creationId xmlns:a16="http://schemas.microsoft.com/office/drawing/2014/main" id="{DC9D4205-A94A-484D-87E4-6FE42713526E}"/>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554684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8713</TotalTime>
  <Words>1707</Words>
  <Application>Microsoft Macintosh PowerPoint</Application>
  <PresentationFormat>On-screen Show (4:3)</PresentationFormat>
  <Paragraphs>226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Enterprise Application Development With Java EE</vt:lpstr>
      <vt:lpstr>What is a Servlet?</vt:lpstr>
      <vt:lpstr>What is a Servlet?</vt:lpstr>
      <vt:lpstr>CGI (Common Gateway Interface)</vt:lpstr>
      <vt:lpstr>Disadvantages of CGI</vt:lpstr>
      <vt:lpstr>Advantages of CGI</vt:lpstr>
      <vt:lpstr>Servlet API</vt:lpstr>
      <vt:lpstr>Interfaces in javax.servlet package</vt:lpstr>
      <vt:lpstr>Classes in javax.servlet package</vt:lpstr>
      <vt:lpstr>Interfaces in javax.servlet.http package</vt:lpstr>
      <vt:lpstr>Classes in javax.servlet.http package</vt:lpstr>
      <vt:lpstr>Life Cycle of a Servlet (Servlet Life Cycle)</vt:lpstr>
      <vt:lpstr>Life Cycle of a Servlet (Servlet Life Cycle)</vt:lpstr>
      <vt:lpstr>Life Cycle of a Servlet (Servlet Life Cycle)</vt:lpstr>
      <vt:lpstr>Servlet Life Cycle Example</vt:lpstr>
      <vt:lpstr>Servlet Life Cycle Example</vt:lpstr>
      <vt:lpstr>Creating Servlet in myeclipse IDE</vt:lpstr>
      <vt:lpstr>Creating Servlet in myeclipse IDE</vt:lpstr>
      <vt:lpstr>Creating Servlet in myeclipse 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Analysis of Algorithms</dc:title>
  <dc:creator>Genius Computers</dc:creator>
  <cp:lastModifiedBy>Qaiser Abbas</cp:lastModifiedBy>
  <cp:revision>749</cp:revision>
  <dcterms:created xsi:type="dcterms:W3CDTF">2006-08-16T00:00:00Z</dcterms:created>
  <dcterms:modified xsi:type="dcterms:W3CDTF">2021-12-21T16:37:06Z</dcterms:modified>
</cp:coreProperties>
</file>