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8" r:id="rId10"/>
    <p:sldId id="269" r:id="rId11"/>
    <p:sldId id="266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81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273" r:id="rId5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8000"/>
    <a:srgbClr val="D60093"/>
    <a:srgbClr val="33CC33"/>
    <a:srgbClr val="FF0000"/>
    <a:srgbClr val="CC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19" autoAdjust="0"/>
    <p:restoredTop sz="97697" autoAdjust="0"/>
  </p:normalViewPr>
  <p:slideViewPr>
    <p:cSldViewPr>
      <p:cViewPr varScale="1">
        <p:scale>
          <a:sx n="92" d="100"/>
          <a:sy n="92" d="100"/>
        </p:scale>
        <p:origin x="-1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3768"/>
    </p:cViewPr>
  </p:sorterViewPr>
  <p:notesViewPr>
    <p:cSldViewPr>
      <p:cViewPr varScale="1">
        <p:scale>
          <a:sx n="53" d="100"/>
          <a:sy n="53" d="100"/>
        </p:scale>
        <p:origin x="-1836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3E28C4F-4FE9-4D22-93D8-487A4D01D983}" type="datetimeFigureOut">
              <a:rPr lang="en-US" smtClean="0"/>
              <a:pPr/>
              <a:t>05/01/20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D5F390F-F66B-4732-9C46-6C80D057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EE18CB36-612C-4E4A-AC83-E89476AEC2BF}" type="datetimeFigureOut">
              <a:rPr lang="en-US" smtClean="0"/>
              <a:pPr/>
              <a:t>05/01/20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EE707532-839C-41A2-9E71-D5288AEAE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9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Times New Roman"/>
                <a:cs typeface="Times New Roman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05/01/20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16200000">
            <a:off x="-3406514" y="3331563"/>
            <a:ext cx="6858002" cy="1948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 rot="16200000" flipV="1">
            <a:off x="-3299855" y="3421128"/>
            <a:ext cx="685800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841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  <a:lvl2pPr>
              <a:defRPr>
                <a:latin typeface="Times New Roman"/>
                <a:cs typeface="Times New Roman"/>
              </a:defRPr>
            </a:lvl2pPr>
            <a:lvl3pPr>
              <a:defRPr>
                <a:latin typeface="Times New Roman"/>
                <a:cs typeface="Times New Roman"/>
              </a:defRPr>
            </a:lvl3pPr>
            <a:lvl4pPr>
              <a:defRPr>
                <a:latin typeface="Times New Roman"/>
                <a:cs typeface="Times New Roman"/>
              </a:defRPr>
            </a:lvl4pPr>
            <a:lvl5pPr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05/01/20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705600"/>
            <a:ext cx="3617103" cy="119311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Slides adapted from Jure </a:t>
            </a:r>
            <a:r>
              <a:rPr lang="en-US" dirty="0" err="1"/>
              <a:t>Leskovec</a:t>
            </a:r>
            <a:endParaRPr lang="en-US" sz="7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866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Times New Roman"/>
                <a:cs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05/01/20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 rot="16200000">
            <a:off x="-3414009" y="3339058"/>
            <a:ext cx="6858002" cy="1798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 rot="16200000" flipV="1">
            <a:off x="-3329835" y="3406138"/>
            <a:ext cx="685800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628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  <a:lvl2pPr>
              <a:defRPr>
                <a:latin typeface="Times New Roman"/>
                <a:cs typeface="Times New Roman"/>
              </a:defRPr>
            </a:lvl2pPr>
            <a:lvl3pPr>
              <a:defRPr>
                <a:latin typeface="Times New Roman"/>
                <a:cs typeface="Times New Roman"/>
              </a:defRPr>
            </a:lvl3pPr>
            <a:lvl4pPr>
              <a:defRPr>
                <a:latin typeface="Times New Roman"/>
                <a:cs typeface="Times New Roman"/>
              </a:defRPr>
            </a:lvl4pPr>
            <a:lvl5pPr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  <a:lvl2pPr>
              <a:defRPr>
                <a:latin typeface="Times New Roman"/>
                <a:cs typeface="Times New Roman"/>
              </a:defRPr>
            </a:lvl2pPr>
            <a:lvl3pPr>
              <a:defRPr>
                <a:latin typeface="Times New Roman"/>
                <a:cs typeface="Times New Roman"/>
              </a:defRPr>
            </a:lvl3pPr>
            <a:lvl4pPr>
              <a:defRPr>
                <a:latin typeface="Times New Roman"/>
                <a:cs typeface="Times New Roman"/>
              </a:defRPr>
            </a:lvl4pPr>
            <a:lvl5pPr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05/01/20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4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Times New Roman"/>
                <a:cs typeface="Times New Roman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  <a:lvl2pPr>
              <a:defRPr>
                <a:latin typeface="Times New Roman"/>
                <a:cs typeface="Times New Roman"/>
              </a:defRPr>
            </a:lvl2pPr>
            <a:lvl3pPr>
              <a:defRPr>
                <a:latin typeface="Times New Roman"/>
                <a:cs typeface="Times New Roman"/>
              </a:defRPr>
            </a:lvl3pPr>
            <a:lvl4pPr>
              <a:defRPr>
                <a:latin typeface="Times New Roman"/>
                <a:cs typeface="Times New Roman"/>
              </a:defRPr>
            </a:lvl4pPr>
            <a:lvl5pPr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Times New Roman"/>
                <a:cs typeface="Times New Roman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  <a:lvl2pPr>
              <a:defRPr>
                <a:latin typeface="Times New Roman"/>
                <a:cs typeface="Times New Roman"/>
              </a:defRPr>
            </a:lvl2pPr>
            <a:lvl3pPr>
              <a:defRPr>
                <a:latin typeface="Times New Roman"/>
                <a:cs typeface="Times New Roman"/>
              </a:defRPr>
            </a:lvl3pPr>
            <a:lvl4pPr>
              <a:defRPr>
                <a:latin typeface="Times New Roman"/>
                <a:cs typeface="Times New Roman"/>
              </a:defRPr>
            </a:lvl4pPr>
            <a:lvl5pPr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05/01/20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7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05/01/20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  <a:lvl2pPr>
              <a:defRPr>
                <a:latin typeface="Times New Roman"/>
                <a:cs typeface="Times New Roman"/>
              </a:defRPr>
            </a:lvl2pPr>
            <a:lvl3pPr>
              <a:defRPr>
                <a:latin typeface="Times New Roman"/>
                <a:cs typeface="Times New Roman"/>
              </a:defRPr>
            </a:lvl3pPr>
            <a:lvl4pPr>
              <a:defRPr>
                <a:latin typeface="Times New Roman"/>
                <a:cs typeface="Times New Roman"/>
              </a:defRPr>
            </a:lvl4pPr>
            <a:lvl5pPr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  <a:latin typeface="Times New Roman"/>
                <a:cs typeface="Times New Roma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40CDC23-E565-C848-9AF6-12BD09C53D91}" type="datetimeFigureOut">
              <a:rPr lang="en-US" smtClean="0"/>
              <a:t>05/01/20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1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>
                <a:latin typeface="Times New Roman"/>
                <a:cs typeface="Times New Roman"/>
              </a:defRPr>
            </a:lvl1pPr>
            <a:lvl2pPr>
              <a:defRPr>
                <a:latin typeface="Times New Roman"/>
                <a:cs typeface="Times New Roman"/>
              </a:defRPr>
            </a:lvl2pPr>
            <a:lvl3pPr>
              <a:defRPr>
                <a:latin typeface="Times New Roman"/>
                <a:cs typeface="Times New Roman"/>
              </a:defRPr>
            </a:lvl3pPr>
            <a:lvl4pPr>
              <a:defRPr>
                <a:latin typeface="Times New Roman"/>
                <a:cs typeface="Times New Roman"/>
              </a:defRPr>
            </a:lvl4pPr>
            <a:lvl5pPr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05/01/20</a:t>
            </a:fld>
            <a:r>
              <a:rPr lang="en-US" dirty="0" err="1"/>
              <a:t>sss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Slides adapted from Jure </a:t>
            </a:r>
            <a:r>
              <a:rPr lang="en-US" dirty="0" err="1"/>
              <a:t>Leskovec</a:t>
            </a:r>
            <a:endParaRPr lang="en-US" sz="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8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681037"/>
            <a:ext cx="3890964" cy="1731963"/>
          </a:xfrm>
        </p:spPr>
        <p:txBody>
          <a:bodyPr/>
          <a:lstStyle>
            <a:lvl1pPr algn="ctr">
              <a:defRPr sz="3200" b="1"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835400"/>
            <a:ext cx="3886200" cy="22352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6273800"/>
            <a:ext cx="12192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62738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6273800"/>
            <a:ext cx="765174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5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-3375856" y="3330886"/>
            <a:ext cx="6858002" cy="1962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 rot="16200000" flipV="1">
            <a:off x="-3299855" y="3421128"/>
            <a:ext cx="685800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40CDC23-E565-C848-9AF6-12BD09C53D91}" type="datetimeFigureOut">
              <a:rPr lang="en-US" smtClean="0"/>
              <a:t>05/01/20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9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8" r:id="rId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Times New Roman"/>
          <a:ea typeface="+mj-ea"/>
          <a:cs typeface="Times New Roman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Times New Roman"/>
          <a:ea typeface="+mn-ea"/>
          <a:cs typeface="Times New Roman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Times New Roman"/>
          <a:ea typeface="+mn-ea"/>
          <a:cs typeface="Times New Roman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Times New Roman"/>
          <a:ea typeface="+mn-ea"/>
          <a:cs typeface="Times New Roman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Times New Roman"/>
          <a:ea typeface="+mn-ea"/>
          <a:cs typeface="Times New Roman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Times New Roman"/>
          <a:ea typeface="+mn-ea"/>
          <a:cs typeface="Times New Roman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github.com/melanietosik/viterbi-pos-tagger" TargetMode="External"/><Relationship Id="rId3" Type="http://schemas.openxmlformats.org/officeDocument/2006/relationships/hyperlink" Target="https://nlp.stanford.edu/software/tagger.shtml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142798"/>
            <a:ext cx="6324600" cy="34876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Lecture material augmented with Dan </a:t>
            </a:r>
            <a:r>
              <a:rPr lang="en-US" sz="3200" dirty="0" err="1"/>
              <a:t>Jurafsky’s</a:t>
            </a:r>
            <a:r>
              <a:rPr lang="en-US" sz="3200" dirty="0"/>
              <a:t> </a:t>
            </a:r>
            <a:r>
              <a:rPr lang="en-US" sz="3200" dirty="0" smtClean="0"/>
              <a:t>presentation slides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3307181"/>
            <a:ext cx="7205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Chapter </a:t>
            </a:r>
            <a:r>
              <a:rPr lang="en-US" sz="4000" b="1" dirty="0" smtClean="0"/>
              <a:t>8:</a:t>
            </a:r>
            <a:endParaRPr lang="en-US" sz="4000" b="1" dirty="0"/>
          </a:p>
          <a:p>
            <a:r>
              <a:rPr lang="en-US" sz="4000" b="1" dirty="0"/>
              <a:t>Part-of-Speech </a:t>
            </a:r>
            <a:r>
              <a:rPr lang="en-US" sz="4000" b="1" dirty="0" smtClean="0"/>
              <a:t>Tagging</a:t>
            </a:r>
            <a:endParaRPr lang="en-US" sz="4000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7848600" cy="4699000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endParaRPr lang="en-US" dirty="0" smtClean="0"/>
          </a:p>
          <a:p>
            <a:pPr marL="457200" indent="-457200" algn="l">
              <a:buFont typeface="Arial"/>
              <a:buChar char="•"/>
            </a:pPr>
            <a:endParaRPr lang="en-US" dirty="0"/>
          </a:p>
          <a:p>
            <a:pPr marL="457200" indent="-457200" algn="l">
              <a:buFont typeface="Arial"/>
              <a:buChar char="•"/>
            </a:pPr>
            <a:endParaRPr lang="en-US" dirty="0" smtClean="0"/>
          </a:p>
          <a:p>
            <a:pPr marL="457200" indent="-457200" algn="l">
              <a:buFont typeface="Arial"/>
              <a:buChar char="•"/>
            </a:pPr>
            <a:endParaRPr lang="en-US" dirty="0"/>
          </a:p>
          <a:p>
            <a:pPr marL="457200" indent="-457200" algn="l">
              <a:buFont typeface="Arial"/>
              <a:buChar char="•"/>
            </a:pPr>
            <a:endParaRPr lang="en-US" dirty="0" smtClean="0"/>
          </a:p>
          <a:p>
            <a:pPr marL="457200" indent="-457200" algn="l">
              <a:buFont typeface="Arial"/>
              <a:buChar char="•"/>
            </a:pPr>
            <a:endParaRPr lang="en-US" dirty="0"/>
          </a:p>
          <a:p>
            <a:pPr marL="457200" indent="-457200" algn="l">
              <a:buFont typeface="Arial"/>
              <a:buChar char="•"/>
            </a:pPr>
            <a:endParaRPr lang="en-US" dirty="0" smtClean="0"/>
          </a:p>
          <a:p>
            <a:pPr marL="457200" indent="-457200" algn="l">
              <a:buFont typeface="Arial"/>
              <a:buChar char="•"/>
            </a:pPr>
            <a:endParaRPr lang="en-US" dirty="0"/>
          </a:p>
          <a:p>
            <a:pPr marL="457200" indent="-457200" algn="l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1143000"/>
            <a:ext cx="6845300" cy="524142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URDU.KON-TB Part-of-Speech Tagset</a:t>
            </a:r>
            <a:br>
              <a:rPr lang="en-US" dirty="0" smtClean="0"/>
            </a:br>
            <a:r>
              <a:rPr lang="en-US" dirty="0"/>
              <a:t>(Abbas, 2014b)</a:t>
            </a:r>
          </a:p>
        </p:txBody>
      </p:sp>
    </p:spTree>
    <p:extLst>
      <p:ext uri="{BB962C8B-B14F-4D97-AF65-F5344CB8AC3E}">
        <p14:creationId xmlns:p14="http://schemas.microsoft.com/office/powerpoint/2010/main" val="218544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7848600" cy="4699000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76200"/>
            <a:ext cx="7853364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URDU.KON-TB Part-of-Speech Tagset</a:t>
            </a:r>
            <a:br>
              <a:rPr lang="en-US" dirty="0" smtClean="0"/>
            </a:br>
            <a:r>
              <a:rPr lang="en-US" dirty="0"/>
              <a:t>(Abbas, 2014b)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5486400" cy="2818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962400"/>
            <a:ext cx="5334000" cy="285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94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7848600" cy="4699000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URDU.KON-TB Part-of-Speech Tagset</a:t>
            </a:r>
            <a:br>
              <a:rPr lang="en-US" dirty="0" smtClean="0"/>
            </a:br>
            <a:r>
              <a:rPr lang="en-US" dirty="0" smtClean="0"/>
              <a:t>(Abbas, 2014b)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84069"/>
            <a:ext cx="7048500" cy="534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50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7848600" cy="4699000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URDU.KON-TB Annotation (Abbas, 2016)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8001000" cy="285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04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7848600" cy="5181600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/>
              <a:buChar char="•"/>
            </a:pPr>
            <a:r>
              <a:rPr lang="en-US" dirty="0" smtClean="0"/>
              <a:t>Evaluation </a:t>
            </a:r>
            <a:r>
              <a:rPr lang="en-US" dirty="0"/>
              <a:t>is the process of evaluating the reliability (consistency plus </a:t>
            </a:r>
            <a:r>
              <a:rPr lang="en-US" dirty="0" smtClean="0"/>
              <a:t>feasibility</a:t>
            </a:r>
            <a:r>
              <a:rPr lang="en-US" dirty="0"/>
              <a:t>) of a </a:t>
            </a:r>
            <a:r>
              <a:rPr lang="en-US" dirty="0" smtClean="0"/>
              <a:t>annotation</a:t>
            </a:r>
            <a:r>
              <a:rPr lang="en-US" dirty="0"/>
              <a:t>. This can be measured by calculating the agreement among </a:t>
            </a:r>
            <a:r>
              <a:rPr lang="en-US" dirty="0" smtClean="0"/>
              <a:t>annotators.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Some </a:t>
            </a:r>
            <a:r>
              <a:rPr lang="en-US" dirty="0"/>
              <a:t>generally accepted statistical methods exist for the evaluation </a:t>
            </a:r>
            <a:r>
              <a:rPr lang="en-US" dirty="0" smtClean="0"/>
              <a:t>include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Bennett et al., 1954), </a:t>
            </a:r>
            <a:r>
              <a:rPr lang="el-GR" dirty="0"/>
              <a:t>π</a:t>
            </a:r>
            <a:r>
              <a:rPr lang="en-US" dirty="0" smtClean="0"/>
              <a:t> </a:t>
            </a:r>
            <a:r>
              <a:rPr lang="en-US" dirty="0"/>
              <a:t>(Scott, 1955), </a:t>
            </a:r>
            <a:r>
              <a:rPr lang="el-GR" dirty="0"/>
              <a:t>κ</a:t>
            </a:r>
            <a:r>
              <a:rPr lang="en-US" dirty="0" smtClean="0"/>
              <a:t> </a:t>
            </a:r>
            <a:r>
              <a:rPr lang="en-US" dirty="0"/>
              <a:t>(Cohen et al., 1960) and </a:t>
            </a:r>
            <a:r>
              <a:rPr lang="el-GR" dirty="0"/>
              <a:t>α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Krippendorff</a:t>
            </a:r>
            <a:r>
              <a:rPr lang="en-US" dirty="0" smtClean="0"/>
              <a:t>’</a:t>
            </a:r>
            <a:r>
              <a:rPr lang="el-GR" dirty="0" smtClean="0"/>
              <a:t> </a:t>
            </a:r>
            <a:r>
              <a:rPr lang="el-GR" dirty="0"/>
              <a:t>α</a:t>
            </a:r>
            <a:r>
              <a:rPr lang="en-US" dirty="0" smtClean="0"/>
              <a:t>, </a:t>
            </a:r>
            <a:r>
              <a:rPr lang="en-US" dirty="0"/>
              <a:t>2004, 2012) used for either single, double or multi (more than two) annotators/coders. </a:t>
            </a: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where </a:t>
            </a:r>
            <a:r>
              <a:rPr lang="en-US" dirty="0"/>
              <a:t>O</a:t>
            </a:r>
            <a:r>
              <a:rPr lang="en-US" baseline="-25000" dirty="0"/>
              <a:t>d</a:t>
            </a:r>
            <a:r>
              <a:rPr lang="en-US" dirty="0"/>
              <a:t> is the observed disagreement and E</a:t>
            </a:r>
            <a:r>
              <a:rPr lang="en-US" baseline="-25000" dirty="0"/>
              <a:t>d</a:t>
            </a:r>
            <a:r>
              <a:rPr lang="en-US" dirty="0"/>
              <a:t> is the expected disagreement. For perfect agreement among annotators, </a:t>
            </a:r>
            <a:r>
              <a:rPr lang="el-GR" dirty="0"/>
              <a:t>α</a:t>
            </a:r>
            <a:r>
              <a:rPr lang="en-US" dirty="0" smtClean="0"/>
              <a:t> </a:t>
            </a:r>
            <a:r>
              <a:rPr lang="en-US" dirty="0"/>
              <a:t>becomes 1 and </a:t>
            </a:r>
            <a:r>
              <a:rPr lang="el-GR" dirty="0"/>
              <a:t>α</a:t>
            </a:r>
            <a:r>
              <a:rPr lang="en-US" dirty="0" smtClean="0"/>
              <a:t> </a:t>
            </a:r>
            <a:r>
              <a:rPr lang="en-US" dirty="0"/>
              <a:t>= 0 is for absence of agreement. </a:t>
            </a:r>
            <a:r>
              <a:rPr lang="en-US" dirty="0" smtClean="0"/>
              <a:t>Variables </a:t>
            </a:r>
            <a:r>
              <a:rPr lang="en-US" dirty="0" err="1"/>
              <a:t>o</a:t>
            </a:r>
            <a:r>
              <a:rPr lang="en-US" baseline="-25000" dirty="0" err="1"/>
              <a:t>pq</a:t>
            </a:r>
            <a:r>
              <a:rPr lang="en-US" dirty="0"/>
              <a:t>, </a:t>
            </a:r>
            <a:r>
              <a:rPr lang="en-US" dirty="0" err="1"/>
              <a:t>n</a:t>
            </a:r>
            <a:r>
              <a:rPr lang="en-US" baseline="-25000" dirty="0" err="1"/>
              <a:t>p</a:t>
            </a:r>
            <a:r>
              <a:rPr lang="en-US" dirty="0"/>
              <a:t>, </a:t>
            </a:r>
            <a:r>
              <a:rPr lang="en-US" dirty="0" err="1"/>
              <a:t>n</a:t>
            </a:r>
            <a:r>
              <a:rPr lang="en-US" baseline="-25000" dirty="0" err="1"/>
              <a:t>q</a:t>
            </a:r>
            <a:r>
              <a:rPr lang="en-US" dirty="0"/>
              <a:t> and n are the </a:t>
            </a:r>
            <a:r>
              <a:rPr lang="en-US" dirty="0" smtClean="0"/>
              <a:t>frequencies </a:t>
            </a:r>
            <a:r>
              <a:rPr lang="en-US" dirty="0"/>
              <a:t>of values in coincidence matrix, which will be </a:t>
            </a:r>
            <a:r>
              <a:rPr lang="en-US" dirty="0" smtClean="0"/>
              <a:t>discussed </a:t>
            </a:r>
            <a:r>
              <a:rPr lang="en-US" dirty="0"/>
              <a:t>later. </a:t>
            </a:r>
            <a:r>
              <a:rPr lang="en-US" dirty="0" smtClean="0"/>
              <a:t> </a:t>
            </a:r>
            <a:endParaRPr lang="en-US" dirty="0"/>
          </a:p>
          <a:p>
            <a:pPr marL="342900" indent="-342900" algn="l">
              <a:buFont typeface="Arial"/>
              <a:buChar char="•"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/>
          <a:lstStyle/>
          <a:p>
            <a:r>
              <a:rPr lang="en-US" dirty="0" smtClean="0"/>
              <a:t>Annotation Evaluation </a:t>
            </a:r>
            <a:r>
              <a:rPr lang="en-US" dirty="0"/>
              <a:t>(Abbas, 2014b)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1" y="3352800"/>
            <a:ext cx="5486400" cy="205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8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7848600" cy="5181600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marL="342900" indent="-342900" algn="l">
              <a:buFont typeface="Arial"/>
              <a:buChar char="•"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/>
          <a:lstStyle/>
          <a:p>
            <a:r>
              <a:rPr lang="en-US" dirty="0" smtClean="0"/>
              <a:t>Annotation Evaluation </a:t>
            </a:r>
            <a:r>
              <a:rPr lang="en-US" dirty="0"/>
              <a:t>(Abbas, 2014b)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52147"/>
            <a:ext cx="6019800" cy="2715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838700"/>
            <a:ext cx="7406983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48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7848600" cy="5181600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marL="342900" indent="-342900" algn="l">
              <a:buFont typeface="Arial"/>
              <a:buChar char="•"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/>
          <a:lstStyle/>
          <a:p>
            <a:r>
              <a:rPr lang="en-US" dirty="0" smtClean="0"/>
              <a:t>Annotation Evaluation (Abbas, 2014b)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9200"/>
            <a:ext cx="7924800" cy="4470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5791200"/>
            <a:ext cx="5632824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0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7848600" cy="5181600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marL="342900" indent="-342900" algn="l">
              <a:buFont typeface="Arial"/>
              <a:buChar char="•"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Tags Distribution and Confusion </a:t>
            </a:r>
            <a:r>
              <a:rPr lang="en-US" dirty="0"/>
              <a:t>(Abbas, 2014b)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66800"/>
            <a:ext cx="6553200" cy="567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62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7848600" cy="5181600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marL="342900" indent="-342900" algn="l">
              <a:buFont typeface="Arial"/>
              <a:buChar char="•"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Tags Distribution and Confusion (Abbas, 2014b)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43000"/>
            <a:ext cx="6477000" cy="2906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503" y="4038600"/>
            <a:ext cx="645049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91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8077200" cy="5181600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dirty="0"/>
              <a:t>An HMM is a </a:t>
            </a:r>
            <a:r>
              <a:rPr lang="en-US" b="1" dirty="0"/>
              <a:t>probabilistic sequence model</a:t>
            </a:r>
            <a:r>
              <a:rPr lang="en-US" dirty="0"/>
              <a:t>: given a sequence of units (words, letters, morphemes, sentences, whatever), it computes a probability distribution over possible sequences of labels and chooses the best label sequence. </a:t>
            </a:r>
            <a:endParaRPr lang="en-US" dirty="0" smtClean="0"/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To understand HMM first we will get introduction of Markov Chains.</a:t>
            </a:r>
            <a:r>
              <a:rPr lang="en-US" b="1" dirty="0" smtClean="0"/>
              <a:t> </a:t>
            </a:r>
            <a:endParaRPr lang="sk-SK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>
            <a:normAutofit/>
          </a:bodyPr>
          <a:lstStyle/>
          <a:p>
            <a:r>
              <a:rPr lang="en-US" dirty="0"/>
              <a:t>HMM Part-of-Speech Tagging </a:t>
            </a:r>
          </a:p>
        </p:txBody>
      </p:sp>
    </p:spTree>
    <p:extLst>
      <p:ext uri="{BB962C8B-B14F-4D97-AF65-F5344CB8AC3E}">
        <p14:creationId xmlns:p14="http://schemas.microsoft.com/office/powerpoint/2010/main" val="2227670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/>
          <a:lstStyle/>
          <a:p>
            <a:r>
              <a:rPr lang="en-US" dirty="0" smtClean="0"/>
              <a:t>Part of Speech (POS)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7848600" cy="4699000"/>
          </a:xfrm>
        </p:spPr>
        <p:txBody>
          <a:bodyPr/>
          <a:lstStyle/>
          <a:p>
            <a:pPr marL="342900" indent="-342900" algn="l">
              <a:buFont typeface="Arial"/>
              <a:buChar char="•"/>
            </a:pPr>
            <a:r>
              <a:rPr lang="en-US" b="1" dirty="0" smtClean="0"/>
              <a:t>Part-</a:t>
            </a:r>
            <a:r>
              <a:rPr lang="en-US" b="1" dirty="0"/>
              <a:t>of-speech</a:t>
            </a:r>
            <a:r>
              <a:rPr lang="en-US" dirty="0"/>
              <a:t>: noun, verb, pronoun, preposition, adverb, conjunction, participle, </a:t>
            </a:r>
            <a:r>
              <a:rPr lang="en-US" dirty="0" smtClean="0"/>
              <a:t>article, etc. It is also </a:t>
            </a:r>
            <a:r>
              <a:rPr lang="en-US" dirty="0"/>
              <a:t>known as POS, word </a:t>
            </a:r>
            <a:r>
              <a:rPr lang="en-US" dirty="0" smtClean="0"/>
              <a:t>classes</a:t>
            </a:r>
            <a:endParaRPr lang="en-US" dirty="0"/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Reveal </a:t>
            </a:r>
            <a:r>
              <a:rPr lang="en-US" dirty="0"/>
              <a:t>a lot about a word and its neighbors. 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Word </a:t>
            </a:r>
            <a:r>
              <a:rPr lang="en-US" b="1" dirty="0"/>
              <a:t>classes</a:t>
            </a:r>
            <a:r>
              <a:rPr lang="en-US" dirty="0"/>
              <a:t> may be either </a:t>
            </a:r>
            <a:r>
              <a:rPr lang="en-US" b="1" dirty="0"/>
              <a:t>open</a:t>
            </a:r>
            <a:r>
              <a:rPr lang="en-US" dirty="0"/>
              <a:t> or </a:t>
            </a:r>
            <a:r>
              <a:rPr lang="en-US" b="1" dirty="0"/>
              <a:t>closed</a:t>
            </a:r>
            <a:r>
              <a:rPr lang="en-US" dirty="0"/>
              <a:t>. An </a:t>
            </a:r>
            <a:r>
              <a:rPr lang="en-US" b="1" dirty="0"/>
              <a:t>open class</a:t>
            </a:r>
            <a:r>
              <a:rPr lang="en-US" dirty="0"/>
              <a:t> is one that commonly accepts the addition of new words, while a </a:t>
            </a:r>
            <a:r>
              <a:rPr lang="en-US" b="1" dirty="0"/>
              <a:t>closed class</a:t>
            </a:r>
            <a:r>
              <a:rPr lang="en-US" dirty="0"/>
              <a:t> is one to which new items are very rarely </a:t>
            </a:r>
            <a:r>
              <a:rPr lang="en-US" dirty="0" smtClean="0"/>
              <a:t>added.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For example in IT: </a:t>
            </a:r>
          </a:p>
          <a:p>
            <a:pPr marL="726948" lvl="1" indent="-342900">
              <a:buFont typeface="Arial"/>
              <a:buChar char="•"/>
            </a:pPr>
            <a:r>
              <a:rPr lang="en-US" b="1" dirty="0" smtClean="0"/>
              <a:t>Open class</a:t>
            </a:r>
          </a:p>
          <a:p>
            <a:pPr marL="1092708" lvl="3" indent="-342900">
              <a:buFont typeface="Arial"/>
              <a:buChar char="•"/>
            </a:pPr>
            <a:r>
              <a:rPr lang="en-US" b="1" dirty="0" smtClean="0"/>
              <a:t>Noun:</a:t>
            </a:r>
            <a:r>
              <a:rPr lang="en-US" i="1" dirty="0" smtClean="0"/>
              <a:t> Internet</a:t>
            </a:r>
            <a:r>
              <a:rPr lang="en-US" dirty="0"/>
              <a:t>, </a:t>
            </a:r>
            <a:r>
              <a:rPr lang="en-US" i="1" dirty="0"/>
              <a:t>website</a:t>
            </a:r>
            <a:r>
              <a:rPr lang="en-US" dirty="0"/>
              <a:t>, </a:t>
            </a:r>
            <a:r>
              <a:rPr lang="en-US" i="1" dirty="0"/>
              <a:t>URL</a:t>
            </a:r>
            <a:r>
              <a:rPr lang="en-US" dirty="0"/>
              <a:t>, </a:t>
            </a:r>
            <a:r>
              <a:rPr lang="en-US" i="1" dirty="0"/>
              <a:t>CD-ROM</a:t>
            </a:r>
            <a:r>
              <a:rPr lang="en-US" dirty="0"/>
              <a:t>, </a:t>
            </a:r>
            <a:r>
              <a:rPr lang="en-US" i="1" dirty="0"/>
              <a:t>email</a:t>
            </a:r>
            <a:r>
              <a:rPr lang="en-US" dirty="0"/>
              <a:t>, </a:t>
            </a:r>
            <a:r>
              <a:rPr lang="en-US" i="1" dirty="0"/>
              <a:t>newsgroup</a:t>
            </a:r>
            <a:r>
              <a:rPr lang="en-US" dirty="0"/>
              <a:t>, </a:t>
            </a:r>
            <a:r>
              <a:rPr lang="en-US" i="1" dirty="0"/>
              <a:t>bitmap</a:t>
            </a:r>
            <a:r>
              <a:rPr lang="en-US" dirty="0"/>
              <a:t>, </a:t>
            </a:r>
            <a:r>
              <a:rPr lang="en-US" i="1" dirty="0"/>
              <a:t>modem</a:t>
            </a:r>
            <a:r>
              <a:rPr lang="en-US" dirty="0"/>
              <a:t>, </a:t>
            </a:r>
            <a:r>
              <a:rPr lang="en-US" i="1" dirty="0" smtClean="0"/>
              <a:t>multimedia</a:t>
            </a:r>
          </a:p>
          <a:p>
            <a:pPr marL="1092708" lvl="3" indent="-342900">
              <a:buFont typeface="Arial"/>
              <a:buChar char="•"/>
            </a:pPr>
            <a:r>
              <a:rPr lang="en-US" b="1" dirty="0" smtClean="0"/>
              <a:t>Verb:</a:t>
            </a:r>
            <a:r>
              <a:rPr lang="en-US" i="1" dirty="0" smtClean="0"/>
              <a:t> download</a:t>
            </a:r>
            <a:r>
              <a:rPr lang="en-US" dirty="0"/>
              <a:t>, </a:t>
            </a:r>
            <a:r>
              <a:rPr lang="en-US" i="1" dirty="0"/>
              <a:t>upload</a:t>
            </a:r>
            <a:r>
              <a:rPr lang="en-US" dirty="0"/>
              <a:t>, </a:t>
            </a:r>
            <a:r>
              <a:rPr lang="en-US" i="1" dirty="0"/>
              <a:t>reboot</a:t>
            </a:r>
            <a:r>
              <a:rPr lang="en-US" dirty="0"/>
              <a:t>, </a:t>
            </a:r>
            <a:r>
              <a:rPr lang="en-US" i="1" dirty="0"/>
              <a:t>right-click</a:t>
            </a:r>
            <a:r>
              <a:rPr lang="en-US" dirty="0"/>
              <a:t>, </a:t>
            </a:r>
            <a:r>
              <a:rPr lang="en-US" i="1" dirty="0"/>
              <a:t>double-</a:t>
            </a:r>
            <a:r>
              <a:rPr lang="en-US" i="1" dirty="0" smtClean="0"/>
              <a:t>click</a:t>
            </a:r>
          </a:p>
          <a:p>
            <a:pPr marL="1092708" lvl="3" indent="-342900">
              <a:buFont typeface="Arial"/>
              <a:buChar char="•"/>
            </a:pPr>
            <a:r>
              <a:rPr lang="en-US" dirty="0" smtClean="0"/>
              <a:t>Similar is the case of adjectives and adverbs</a:t>
            </a:r>
          </a:p>
          <a:p>
            <a:pPr marL="726948" lvl="1" indent="-342900">
              <a:buFont typeface="Arial"/>
              <a:buChar char="•"/>
            </a:pPr>
            <a:r>
              <a:rPr lang="en-US" b="1" dirty="0" smtClean="0"/>
              <a:t>Close class</a:t>
            </a:r>
          </a:p>
          <a:p>
            <a:pPr marL="1092708" lvl="3" indent="-342900">
              <a:buFont typeface="Arial"/>
              <a:buChar char="•"/>
            </a:pPr>
            <a:r>
              <a:rPr lang="en-US" dirty="0" smtClean="0"/>
              <a:t>On </a:t>
            </a:r>
            <a:r>
              <a:rPr lang="en-US" dirty="0"/>
              <a:t>the other hand, we never invent new prepositions, determiners, or conjunctions. These classes include words like </a:t>
            </a:r>
            <a:r>
              <a:rPr lang="en-US" i="1" dirty="0"/>
              <a:t>of</a:t>
            </a:r>
            <a:r>
              <a:rPr lang="en-US" dirty="0"/>
              <a:t>, </a:t>
            </a:r>
            <a:r>
              <a:rPr lang="en-US" i="1" dirty="0"/>
              <a:t>the</a:t>
            </a:r>
            <a:r>
              <a:rPr lang="en-US" dirty="0"/>
              <a:t>, and </a:t>
            </a:r>
            <a:r>
              <a:rPr lang="en-US" i="1" dirty="0"/>
              <a:t>but</a:t>
            </a:r>
            <a:r>
              <a:rPr lang="en-US" dirty="0"/>
              <a:t>. </a:t>
            </a:r>
          </a:p>
          <a:p>
            <a:pPr marL="342900" indent="-342900" algn="l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7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8077200" cy="5181600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dirty="0"/>
              <a:t>A weighted finite-state automaton </a:t>
            </a:r>
            <a:endParaRPr lang="en-US" dirty="0" smtClean="0"/>
          </a:p>
          <a:p>
            <a:pPr marL="726948" lvl="1" indent="-342900">
              <a:buFont typeface="Arial"/>
              <a:buChar char="•"/>
            </a:pPr>
            <a:r>
              <a:rPr lang="en-US" dirty="0" smtClean="0"/>
              <a:t>An </a:t>
            </a:r>
            <a:r>
              <a:rPr lang="en-US" dirty="0"/>
              <a:t>FSA with probabilities on the </a:t>
            </a:r>
            <a:r>
              <a:rPr lang="en-US" dirty="0" smtClean="0"/>
              <a:t>arcs</a:t>
            </a:r>
          </a:p>
          <a:p>
            <a:pPr marL="726948" lvl="1" indent="-34290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sum of the probabilities leaving any arc must sum to one </a:t>
            </a:r>
            <a:endParaRPr lang="en-US" dirty="0" smtClean="0"/>
          </a:p>
          <a:p>
            <a:pPr marL="726948" lvl="1" indent="-342900">
              <a:buFont typeface="Arial"/>
              <a:buChar char="•"/>
            </a:pPr>
            <a:r>
              <a:rPr lang="en-US" dirty="0" smtClean="0"/>
              <a:t>Useful for observable events like from Hot temperature to Cold temperature</a:t>
            </a:r>
            <a:endParaRPr lang="en-US" dirty="0"/>
          </a:p>
          <a:p>
            <a:pPr marL="342900" indent="-342900" algn="l">
              <a:buFont typeface="Arial"/>
              <a:buChar char="•"/>
            </a:pPr>
            <a:r>
              <a:rPr lang="en-US" b="1" dirty="0"/>
              <a:t>Markov chain for weather </a:t>
            </a:r>
            <a:r>
              <a:rPr lang="en-US" b="1" dirty="0" smtClean="0"/>
              <a:t>(L) and words (R)</a:t>
            </a:r>
            <a:endParaRPr lang="en-US" dirty="0">
              <a:effectLst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Markov Chains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0"/>
            <a:ext cx="4267200" cy="2734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048000"/>
            <a:ext cx="426314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39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8077200" cy="5181600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dirty="0" smtClean="0"/>
              <a:t>Formally</a:t>
            </a:r>
            <a:r>
              <a:rPr lang="en-US" dirty="0"/>
              <a:t>, a Markov chain is specified by the following components: </a:t>
            </a: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marL="342900" indent="-342900" algn="l">
              <a:buFont typeface="Arial"/>
              <a:buChar char="•"/>
            </a:pPr>
            <a:r>
              <a:rPr lang="en-US" b="1" dirty="0" smtClean="0"/>
              <a:t>First</a:t>
            </a:r>
            <a:r>
              <a:rPr lang="en-US" b="1" dirty="0"/>
              <a:t>-order observable Markov </a:t>
            </a:r>
            <a:r>
              <a:rPr lang="en-US" b="1" dirty="0" smtClean="0"/>
              <a:t>Model</a:t>
            </a:r>
            <a:r>
              <a:rPr lang="en-US" b="1" dirty="0"/>
              <a:t>:</a:t>
            </a:r>
            <a:endParaRPr lang="en-US" dirty="0"/>
          </a:p>
          <a:p>
            <a:pPr marL="726948" lvl="1" indent="-342900">
              <a:buFont typeface="Arial"/>
              <a:buChar char="•"/>
            </a:pPr>
            <a:r>
              <a:rPr lang="en-US" dirty="0"/>
              <a:t>Current state only depends on previous state </a:t>
            </a:r>
            <a:endParaRPr lang="en-US" dirty="0" smtClean="0"/>
          </a:p>
          <a:p>
            <a:pPr marL="726948" lvl="1" indent="-342900">
              <a:buFont typeface="Arial"/>
              <a:buChar char="•"/>
            </a:pPr>
            <a:r>
              <a:rPr lang="en-US" dirty="0" smtClean="0"/>
              <a:t>Markov </a:t>
            </a:r>
            <a:r>
              <a:rPr lang="en-US" dirty="0"/>
              <a:t>Assumption :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q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| </a:t>
            </a:r>
            <a:r>
              <a:rPr lang="en-US" i="1" dirty="0"/>
              <a:t>q</a:t>
            </a:r>
            <a:r>
              <a:rPr lang="en-US" baseline="-25000" dirty="0"/>
              <a:t>1</a:t>
            </a:r>
            <a:r>
              <a:rPr lang="en-US" dirty="0"/>
              <a:t>...</a:t>
            </a:r>
            <a:r>
              <a:rPr lang="en-US" i="1" dirty="0"/>
              <a:t>q</a:t>
            </a:r>
            <a:r>
              <a:rPr lang="en-US" i="1" baseline="-25000" dirty="0"/>
              <a:t>i</a:t>
            </a:r>
            <a:r>
              <a:rPr lang="en-US" baseline="-25000" dirty="0"/>
              <a:t>−1</a:t>
            </a:r>
            <a:r>
              <a:rPr lang="en-US" dirty="0"/>
              <a:t>) =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q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| </a:t>
            </a:r>
            <a:r>
              <a:rPr lang="en-US" i="1" dirty="0"/>
              <a:t>q</a:t>
            </a:r>
            <a:r>
              <a:rPr lang="en-US" i="1" baseline="-25000" dirty="0"/>
              <a:t>i</a:t>
            </a:r>
            <a:r>
              <a:rPr lang="en-US" baseline="-25000" dirty="0"/>
              <a:t>−1</a:t>
            </a:r>
            <a:r>
              <a:rPr lang="en-US" dirty="0"/>
              <a:t>) 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Markov Chains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81200"/>
            <a:ext cx="7620000" cy="242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4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8077200" cy="5181600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dirty="0"/>
              <a:t>Another representation for start state </a:t>
            </a:r>
          </a:p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marL="342900" indent="-342900" algn="l">
              <a:buFont typeface="Arial"/>
              <a:buChar char="•"/>
            </a:pPr>
            <a:r>
              <a:rPr lang="en-US" dirty="0"/>
              <a:t>What is the probability of 4 consecutive warm days? </a:t>
            </a:r>
            <a:endParaRPr lang="en-US" dirty="0" smtClean="0"/>
          </a:p>
          <a:p>
            <a:pPr marL="726948" lvl="1" indent="-342900">
              <a:buFont typeface="Arial"/>
              <a:buChar char="•"/>
            </a:pPr>
            <a:r>
              <a:rPr lang="en-US" dirty="0" smtClean="0"/>
              <a:t>Sequence </a:t>
            </a:r>
            <a:r>
              <a:rPr lang="en-US" dirty="0"/>
              <a:t>is warm-warm-warm-warm </a:t>
            </a:r>
            <a:endParaRPr lang="en-US" dirty="0" smtClean="0"/>
          </a:p>
          <a:p>
            <a:pPr marL="726948" lvl="1" indent="-342900">
              <a:buFont typeface="Arial"/>
              <a:buChar char="•"/>
            </a:pPr>
            <a:r>
              <a:rPr lang="en-US" dirty="0" smtClean="0"/>
              <a:t>i.e</a:t>
            </a:r>
            <a:r>
              <a:rPr lang="en-US" dirty="0"/>
              <a:t>., state sequence is 3-3-3-3 </a:t>
            </a:r>
            <a:endParaRPr lang="en-US" dirty="0" smtClean="0"/>
          </a:p>
          <a:p>
            <a:pPr marL="726948" lvl="1" indent="-342900">
              <a:buFont typeface="Arial"/>
              <a:buChar char="•"/>
            </a:pPr>
            <a:r>
              <a:rPr lang="en-US" dirty="0" smtClean="0"/>
              <a:t>P</a:t>
            </a:r>
            <a:r>
              <a:rPr lang="en-US" dirty="0"/>
              <a:t>(3,3,3,3) </a:t>
            </a:r>
            <a:r>
              <a:rPr lang="en-US" dirty="0" smtClean="0"/>
              <a:t>=</a:t>
            </a:r>
            <a:r>
              <a:rPr lang="en-US" dirty="0"/>
              <a:t> </a:t>
            </a:r>
            <a:r>
              <a:rPr lang="en-US" dirty="0" smtClean="0"/>
              <a:t>π3a3a3a3a= </a:t>
            </a:r>
            <a:r>
              <a:rPr lang="en-US" dirty="0"/>
              <a:t>0.2 x (0.6)3 = 0.0432 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Markov Chains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676400"/>
            <a:ext cx="4076700" cy="3192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600200"/>
            <a:ext cx="3962400" cy="32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7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8077200" cy="5181600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/>
              <a:t>So far we have been discussing Markov </a:t>
            </a:r>
            <a:r>
              <a:rPr lang="en-US" sz="2400" dirty="0" smtClean="0"/>
              <a:t>Models. We </a:t>
            </a:r>
            <a:r>
              <a:rPr lang="en-US" sz="2400" dirty="0"/>
              <a:t>will move to Hidden Markov Models </a:t>
            </a:r>
            <a:r>
              <a:rPr lang="en-US" sz="2400" dirty="0" smtClean="0"/>
              <a:t>now. </a:t>
            </a:r>
          </a:p>
          <a:p>
            <a:pPr marL="342900" indent="-342900" algn="l">
              <a:buFont typeface="Arial"/>
              <a:buChar char="•"/>
            </a:pPr>
            <a:endParaRPr lang="en-US" sz="2400" b="1" dirty="0" smtClean="0"/>
          </a:p>
          <a:p>
            <a:pPr marL="342900" indent="-342900" algn="l">
              <a:buFont typeface="Arial"/>
              <a:buChar char="•"/>
            </a:pPr>
            <a:r>
              <a:rPr lang="en-US" sz="2400" b="1" dirty="0" smtClean="0"/>
              <a:t>Hidden </a:t>
            </a:r>
            <a:r>
              <a:rPr lang="en-US" sz="2400" b="1" dirty="0"/>
              <a:t>Markov Model for Ice Cream </a:t>
            </a:r>
            <a:endParaRPr lang="en-US" sz="2400" dirty="0"/>
          </a:p>
          <a:p>
            <a:pPr marL="726948" lvl="1" indent="-342900">
              <a:buFont typeface="Arial"/>
              <a:buChar char="•"/>
            </a:pPr>
            <a:r>
              <a:rPr lang="en-US" sz="2400" dirty="0"/>
              <a:t>You are a climatologist in the year </a:t>
            </a:r>
            <a:r>
              <a:rPr lang="en-US" sz="2400" dirty="0" smtClean="0"/>
              <a:t>2799. Studying </a:t>
            </a:r>
            <a:r>
              <a:rPr lang="en-US" sz="2400" dirty="0"/>
              <a:t>global </a:t>
            </a:r>
            <a:r>
              <a:rPr lang="en-US" sz="2400" dirty="0" smtClean="0"/>
              <a:t>warming. You </a:t>
            </a:r>
            <a:r>
              <a:rPr lang="en-US" sz="2400" dirty="0"/>
              <a:t>can’t find any records of the weather in </a:t>
            </a:r>
            <a:r>
              <a:rPr lang="en-US" sz="2400" dirty="0" smtClean="0"/>
              <a:t>Sargodha, PU </a:t>
            </a:r>
            <a:r>
              <a:rPr lang="en-US" sz="2400" dirty="0"/>
              <a:t>for summer of </a:t>
            </a:r>
            <a:r>
              <a:rPr lang="en-US" sz="2400" dirty="0" smtClean="0"/>
              <a:t>2019. But </a:t>
            </a:r>
            <a:r>
              <a:rPr lang="en-US" sz="2400" dirty="0"/>
              <a:t>you find </a:t>
            </a:r>
            <a:r>
              <a:rPr lang="en-US" sz="2400" dirty="0" smtClean="0"/>
              <a:t>Abu Sameer’s </a:t>
            </a:r>
            <a:r>
              <a:rPr lang="en-US" sz="2400" dirty="0"/>
              <a:t>diary </a:t>
            </a:r>
            <a:r>
              <a:rPr lang="en-US" sz="2400" dirty="0" smtClean="0"/>
              <a:t>which </a:t>
            </a:r>
            <a:r>
              <a:rPr lang="en-US" sz="2400" dirty="0"/>
              <a:t>lists how many ice-creams </a:t>
            </a:r>
            <a:r>
              <a:rPr lang="en-US" sz="2400" dirty="0" smtClean="0"/>
              <a:t>Abu Sameer ate </a:t>
            </a:r>
            <a:r>
              <a:rPr lang="en-US" sz="2400" dirty="0"/>
              <a:t>every </a:t>
            </a:r>
            <a:r>
              <a:rPr lang="en-US" sz="2400" dirty="0" smtClean="0"/>
              <a:t>day </a:t>
            </a:r>
            <a:r>
              <a:rPr lang="en-US" sz="2400" dirty="0"/>
              <a:t>that </a:t>
            </a:r>
            <a:r>
              <a:rPr lang="en-US" sz="2400" dirty="0" smtClean="0"/>
              <a:t>summer.</a:t>
            </a:r>
            <a:endParaRPr lang="en-US" sz="2400" dirty="0"/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Our </a:t>
            </a:r>
            <a:r>
              <a:rPr lang="en-US" sz="2400" dirty="0"/>
              <a:t>job: figure out how hot it </a:t>
            </a:r>
            <a:r>
              <a:rPr lang="en-US" sz="2400" dirty="0" smtClean="0"/>
              <a:t>was? </a:t>
            </a:r>
            <a:endParaRPr lang="en-US" sz="2400" dirty="0">
              <a:effectLst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Hidden Markov Model (HMM)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39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8077200" cy="5181600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/>
              <a:t>For Markov chains, the output symbols are the same as the states. </a:t>
            </a:r>
          </a:p>
          <a:p>
            <a:pPr marL="726948" lvl="1" indent="-342900">
              <a:buFont typeface="Arial"/>
              <a:buChar char="•"/>
            </a:pPr>
            <a:r>
              <a:rPr lang="en-US" sz="2200" dirty="0" smtClean="0"/>
              <a:t>See </a:t>
            </a:r>
            <a:r>
              <a:rPr lang="en-US" sz="2200" b="1" dirty="0"/>
              <a:t>hot </a:t>
            </a:r>
            <a:r>
              <a:rPr lang="en-US" sz="2200" dirty="0"/>
              <a:t>weather: we’re in state </a:t>
            </a:r>
            <a:r>
              <a:rPr lang="en-US" sz="2200" b="1" dirty="0"/>
              <a:t>hot </a:t>
            </a:r>
            <a:endParaRPr lang="en-US" sz="2200" dirty="0"/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But </a:t>
            </a:r>
            <a:r>
              <a:rPr lang="en-US" sz="2400" dirty="0"/>
              <a:t>in named-entity or part-of-speech tagging (and speech recognition and other things) </a:t>
            </a:r>
          </a:p>
          <a:p>
            <a:pPr marL="726948" lvl="1" indent="-342900">
              <a:buFont typeface="Arial"/>
              <a:buChar char="•"/>
            </a:pPr>
            <a:r>
              <a:rPr lang="en-US" sz="2200" dirty="0" smtClean="0"/>
              <a:t>The </a:t>
            </a:r>
            <a:r>
              <a:rPr lang="en-US" sz="2200" dirty="0"/>
              <a:t>output symbols are </a:t>
            </a:r>
            <a:r>
              <a:rPr lang="en-US" sz="2200" b="1" dirty="0"/>
              <a:t>words </a:t>
            </a:r>
            <a:endParaRPr lang="en-US" sz="2200" dirty="0"/>
          </a:p>
          <a:p>
            <a:pPr marL="726948" lvl="1" indent="-342900">
              <a:buFont typeface="Arial"/>
              <a:buChar char="•"/>
            </a:pPr>
            <a:r>
              <a:rPr lang="en-US" sz="2200" dirty="0" smtClean="0"/>
              <a:t>But </a:t>
            </a:r>
            <a:r>
              <a:rPr lang="en-US" sz="2200" dirty="0"/>
              <a:t>the hidden states are something else </a:t>
            </a:r>
            <a:endParaRPr lang="en-US" sz="2200" dirty="0" smtClean="0"/>
          </a:p>
          <a:p>
            <a:pPr marL="909828" lvl="2" indent="-342900">
              <a:buFont typeface="Arial"/>
              <a:buChar char="•"/>
            </a:pPr>
            <a:r>
              <a:rPr lang="en-US" b="1" dirty="0" smtClean="0"/>
              <a:t>Part</a:t>
            </a:r>
            <a:r>
              <a:rPr lang="en-US" b="1" dirty="0"/>
              <a:t>-of-speech </a:t>
            </a:r>
            <a:r>
              <a:rPr lang="en-US" b="1" dirty="0" smtClean="0"/>
              <a:t>tags</a:t>
            </a:r>
            <a:endParaRPr lang="en-US" b="1" dirty="0"/>
          </a:p>
          <a:p>
            <a:pPr marL="909828" lvl="2" indent="-342900">
              <a:buFont typeface="Arial"/>
              <a:buChar char="•"/>
            </a:pPr>
            <a:r>
              <a:rPr lang="en-US" b="1" dirty="0" smtClean="0"/>
              <a:t>Named </a:t>
            </a:r>
            <a:r>
              <a:rPr lang="en-US" b="1" dirty="0"/>
              <a:t>entity tags </a:t>
            </a:r>
            <a:endParaRPr lang="en-US" dirty="0"/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So </a:t>
            </a:r>
            <a:r>
              <a:rPr lang="en-US" sz="2400" dirty="0"/>
              <a:t>we need an extension! 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A </a:t>
            </a:r>
            <a:r>
              <a:rPr lang="en-US" sz="2400" b="1" dirty="0"/>
              <a:t>hidden Markov model (HMM)</a:t>
            </a:r>
            <a:r>
              <a:rPr lang="en-US" sz="2400" dirty="0"/>
              <a:t> allows us to talk about both </a:t>
            </a:r>
            <a:r>
              <a:rPr lang="en-US" sz="2400" i="1" dirty="0"/>
              <a:t>observed </a:t>
            </a:r>
            <a:r>
              <a:rPr lang="en-US" sz="2400" dirty="0"/>
              <a:t>events (like words that we see in the input) and </a:t>
            </a:r>
            <a:r>
              <a:rPr lang="en-US" sz="2400" i="1" dirty="0"/>
              <a:t>hidden </a:t>
            </a:r>
            <a:r>
              <a:rPr lang="en-US" sz="2400" dirty="0"/>
              <a:t>events (like part-of-speech tags) 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Hidden Markov Model (HMM)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175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8077200" cy="5181600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/>
              <a:t>An HMM is specified by </a:t>
            </a:r>
            <a:r>
              <a:rPr lang="en-US" sz="2400" dirty="0" smtClean="0"/>
              <a:t>the </a:t>
            </a:r>
            <a:r>
              <a:rPr lang="en-US" sz="2400" dirty="0"/>
              <a:t>following components: </a:t>
            </a:r>
          </a:p>
          <a:p>
            <a:pPr marL="342900" indent="-342900" algn="l">
              <a:buFont typeface="Arial"/>
              <a:buChar char="•"/>
            </a:pPr>
            <a:endParaRPr lang="en-US" sz="2400" dirty="0" smtClean="0"/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  <a:p>
            <a:pPr marL="342900" indent="-342900" algn="l">
              <a:buFont typeface="Arial"/>
              <a:buChar char="•"/>
            </a:pPr>
            <a:endParaRPr lang="en-US" sz="2400" dirty="0" smtClean="0"/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  <a:p>
            <a:pPr marL="342900" indent="-342900" algn="l">
              <a:buFont typeface="Arial"/>
              <a:buChar char="•"/>
            </a:pPr>
            <a:endParaRPr lang="en-US" sz="2400" dirty="0" smtClean="0"/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  <a:p>
            <a:pPr marL="342900" indent="-342900" algn="l">
              <a:buFont typeface="Arial"/>
              <a:buChar char="•"/>
            </a:pPr>
            <a:endParaRPr lang="en-US" sz="2400" dirty="0" smtClean="0"/>
          </a:p>
          <a:p>
            <a:pPr marL="342900" indent="-342900" algn="l">
              <a:buFont typeface="Arial"/>
              <a:buChar char="•"/>
            </a:pPr>
            <a:r>
              <a:rPr lang="en-US" sz="2400" b="1" dirty="0" smtClean="0"/>
              <a:t>HMM Assumptions: </a:t>
            </a:r>
          </a:p>
          <a:p>
            <a:pPr marL="726948" lvl="1" indent="-342900">
              <a:buFont typeface="Arial"/>
              <a:buChar char="•"/>
            </a:pPr>
            <a:r>
              <a:rPr lang="en-US" sz="2200" dirty="0"/>
              <a:t>Markov Assumption : </a:t>
            </a:r>
            <a:r>
              <a:rPr lang="en-US" sz="2200" i="1" dirty="0"/>
              <a:t>P</a:t>
            </a:r>
            <a:r>
              <a:rPr lang="en-US" sz="2200" dirty="0"/>
              <a:t>(</a:t>
            </a:r>
            <a:r>
              <a:rPr lang="en-US" sz="2200" i="1" dirty="0"/>
              <a:t>q</a:t>
            </a:r>
            <a:r>
              <a:rPr lang="en-US" sz="2200" i="1" baseline="-25000" dirty="0"/>
              <a:t>i</a:t>
            </a:r>
            <a:r>
              <a:rPr lang="en-US" sz="2200" i="1" dirty="0"/>
              <a:t> </a:t>
            </a:r>
            <a:r>
              <a:rPr lang="en-US" sz="2200" dirty="0"/>
              <a:t>| </a:t>
            </a:r>
            <a:r>
              <a:rPr lang="en-US" sz="2200" i="1" dirty="0"/>
              <a:t>q</a:t>
            </a:r>
            <a:r>
              <a:rPr lang="en-US" sz="2200" baseline="-25000" dirty="0"/>
              <a:t>1</a:t>
            </a:r>
            <a:r>
              <a:rPr lang="en-US" sz="2200" dirty="0"/>
              <a:t>...</a:t>
            </a:r>
            <a:r>
              <a:rPr lang="en-US" sz="2200" i="1" dirty="0"/>
              <a:t>q</a:t>
            </a:r>
            <a:r>
              <a:rPr lang="en-US" sz="2200" i="1" baseline="-25000" dirty="0"/>
              <a:t>i</a:t>
            </a:r>
            <a:r>
              <a:rPr lang="en-US" sz="2200" baseline="-25000" dirty="0"/>
              <a:t>−1</a:t>
            </a:r>
            <a:r>
              <a:rPr lang="en-US" sz="2200" dirty="0"/>
              <a:t>) = </a:t>
            </a:r>
            <a:r>
              <a:rPr lang="en-US" sz="2200" i="1" dirty="0"/>
              <a:t>P</a:t>
            </a:r>
            <a:r>
              <a:rPr lang="en-US" sz="2200" dirty="0"/>
              <a:t>(</a:t>
            </a:r>
            <a:r>
              <a:rPr lang="en-US" sz="2200" i="1" dirty="0"/>
              <a:t>q</a:t>
            </a:r>
            <a:r>
              <a:rPr lang="en-US" sz="2200" i="1" baseline="-25000" dirty="0"/>
              <a:t>i</a:t>
            </a:r>
            <a:r>
              <a:rPr lang="en-US" sz="2200" i="1" dirty="0"/>
              <a:t> </a:t>
            </a:r>
            <a:r>
              <a:rPr lang="en-US" sz="2200" dirty="0"/>
              <a:t>| </a:t>
            </a:r>
            <a:r>
              <a:rPr lang="en-US" sz="2200" i="1" dirty="0"/>
              <a:t>q</a:t>
            </a:r>
            <a:r>
              <a:rPr lang="en-US" sz="2200" i="1" baseline="-25000" dirty="0"/>
              <a:t>i</a:t>
            </a:r>
            <a:r>
              <a:rPr lang="en-US" sz="2200" baseline="-25000" dirty="0"/>
              <a:t>−1</a:t>
            </a:r>
            <a:r>
              <a:rPr lang="en-US" sz="2200" dirty="0"/>
              <a:t>) </a:t>
            </a:r>
          </a:p>
          <a:p>
            <a:pPr marL="726948" lvl="1" indent="-342900">
              <a:buFont typeface="Arial"/>
              <a:buChar char="•"/>
            </a:pPr>
            <a:r>
              <a:rPr lang="en-US" sz="2200" dirty="0"/>
              <a:t>Output Independence: </a:t>
            </a:r>
            <a:r>
              <a:rPr lang="en-US" sz="2200" i="1" dirty="0"/>
              <a:t>P</a:t>
            </a:r>
            <a:r>
              <a:rPr lang="en-US" sz="2200" dirty="0"/>
              <a:t>(</a:t>
            </a:r>
            <a:r>
              <a:rPr lang="en-US" sz="2200" i="1" dirty="0"/>
              <a:t>o</a:t>
            </a:r>
            <a:r>
              <a:rPr lang="en-US" sz="2200" i="1" baseline="-25000" dirty="0"/>
              <a:t>i</a:t>
            </a:r>
            <a:r>
              <a:rPr lang="en-US" sz="2200" dirty="0"/>
              <a:t>|</a:t>
            </a:r>
            <a:r>
              <a:rPr lang="en-US" sz="2200" i="1" dirty="0"/>
              <a:t>q</a:t>
            </a:r>
            <a:r>
              <a:rPr lang="en-US" sz="2200" baseline="-25000" dirty="0"/>
              <a:t>1</a:t>
            </a:r>
            <a:r>
              <a:rPr lang="en-US" sz="2200" dirty="0"/>
              <a:t> ...</a:t>
            </a:r>
            <a:r>
              <a:rPr lang="en-US" sz="2200" i="1" dirty="0"/>
              <a:t>q</a:t>
            </a:r>
            <a:r>
              <a:rPr lang="en-US" sz="2200" i="1" baseline="-25000" dirty="0"/>
              <a:t>i</a:t>
            </a:r>
            <a:r>
              <a:rPr lang="en-US" sz="2200" dirty="0"/>
              <a:t>,...,</a:t>
            </a:r>
            <a:r>
              <a:rPr lang="en-US" sz="2200" i="1" dirty="0" err="1"/>
              <a:t>q</a:t>
            </a:r>
            <a:r>
              <a:rPr lang="en-US" sz="2200" i="1" baseline="-25000" dirty="0" err="1"/>
              <a:t>T</a:t>
            </a:r>
            <a:r>
              <a:rPr lang="en-US" sz="2200" i="1" dirty="0"/>
              <a:t> </a:t>
            </a:r>
            <a:r>
              <a:rPr lang="en-US" sz="2200" dirty="0"/>
              <a:t>,</a:t>
            </a:r>
            <a:r>
              <a:rPr lang="en-US" sz="2200" i="1" dirty="0"/>
              <a:t>o</a:t>
            </a:r>
            <a:r>
              <a:rPr lang="en-US" sz="2200" baseline="-25000" dirty="0"/>
              <a:t>1</a:t>
            </a:r>
            <a:r>
              <a:rPr lang="en-US" sz="2200" dirty="0"/>
              <a:t>,...,</a:t>
            </a:r>
            <a:r>
              <a:rPr lang="en-US" sz="2200" i="1" dirty="0" err="1"/>
              <a:t>o</a:t>
            </a:r>
            <a:r>
              <a:rPr lang="en-US" sz="2200" i="1" baseline="-25000" dirty="0" err="1"/>
              <a:t>i</a:t>
            </a:r>
            <a:r>
              <a:rPr lang="en-US" sz="2200" dirty="0"/>
              <a:t>,...,</a:t>
            </a:r>
            <a:r>
              <a:rPr lang="en-US" sz="2200" i="1" dirty="0" err="1"/>
              <a:t>o</a:t>
            </a:r>
            <a:r>
              <a:rPr lang="en-US" sz="2200" i="1" baseline="-25000" dirty="0" err="1"/>
              <a:t>T</a:t>
            </a:r>
            <a:r>
              <a:rPr lang="en-US" sz="2200" i="1" dirty="0"/>
              <a:t> </a:t>
            </a:r>
            <a:r>
              <a:rPr lang="en-US" sz="2200" dirty="0"/>
              <a:t>) = </a:t>
            </a:r>
            <a:r>
              <a:rPr lang="en-US" sz="2200" i="1" dirty="0"/>
              <a:t>P</a:t>
            </a:r>
            <a:r>
              <a:rPr lang="en-US" sz="2200" dirty="0"/>
              <a:t>(</a:t>
            </a:r>
            <a:r>
              <a:rPr lang="en-US" sz="2200" i="1" dirty="0" err="1"/>
              <a:t>o</a:t>
            </a:r>
            <a:r>
              <a:rPr lang="en-US" sz="2200" i="1" baseline="-25000" dirty="0" err="1"/>
              <a:t>i</a:t>
            </a:r>
            <a:r>
              <a:rPr lang="en-US" sz="2200" dirty="0" err="1"/>
              <a:t>|</a:t>
            </a:r>
            <a:r>
              <a:rPr lang="en-US" sz="2200" i="1" dirty="0" err="1"/>
              <a:t>q</a:t>
            </a:r>
            <a:r>
              <a:rPr lang="en-US" sz="2200" i="1" baseline="-25000" dirty="0" err="1"/>
              <a:t>i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Hidden Markov Model (HMM)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81907"/>
            <a:ext cx="8229600" cy="320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89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77200" cy="5410200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/>
              <a:t>An HMM has two components, the </a:t>
            </a:r>
            <a:r>
              <a:rPr lang="en-US" sz="2400" i="1" dirty="0"/>
              <a:t>A </a:t>
            </a:r>
            <a:r>
              <a:rPr lang="en-US" sz="2400" dirty="0"/>
              <a:t>and </a:t>
            </a:r>
            <a:r>
              <a:rPr lang="en-US" sz="2400" i="1" dirty="0"/>
              <a:t>B </a:t>
            </a:r>
            <a:r>
              <a:rPr lang="en-US" sz="2400" dirty="0"/>
              <a:t>probabilities. </a:t>
            </a:r>
          </a:p>
          <a:p>
            <a:pPr marL="726948" lvl="1" indent="-342900">
              <a:buFont typeface="Arial"/>
              <a:buChar char="•"/>
            </a:pPr>
            <a:r>
              <a:rPr lang="en-US" sz="2200" i="1" dirty="0"/>
              <a:t>A </a:t>
            </a:r>
            <a:r>
              <a:rPr lang="en-US" sz="2200" dirty="0"/>
              <a:t>matrix contains the tag transition probabilities </a:t>
            </a:r>
            <a:r>
              <a:rPr lang="en-US" sz="2200" i="1" dirty="0"/>
              <a:t>P</a:t>
            </a:r>
            <a:r>
              <a:rPr lang="en-US" sz="2200" dirty="0"/>
              <a:t>(</a:t>
            </a:r>
            <a:r>
              <a:rPr lang="en-US" sz="2200" i="1" dirty="0"/>
              <a:t>t</a:t>
            </a:r>
            <a:r>
              <a:rPr lang="en-US" sz="2200" i="1" baseline="-25000" dirty="0"/>
              <a:t>i</a:t>
            </a:r>
            <a:r>
              <a:rPr lang="en-US" sz="2200" dirty="0"/>
              <a:t>|</a:t>
            </a:r>
            <a:r>
              <a:rPr lang="en-US" sz="2200" i="1" dirty="0" smtClean="0"/>
              <a:t>t</a:t>
            </a:r>
            <a:r>
              <a:rPr lang="en-US" sz="2200" i="1" baseline="-25000" dirty="0" smtClean="0"/>
              <a:t>i-</a:t>
            </a:r>
            <a:r>
              <a:rPr lang="en-US" sz="2200" baseline="-25000" dirty="0" smtClean="0"/>
              <a:t>1</a:t>
            </a:r>
            <a:r>
              <a:rPr lang="en-US" sz="2200" dirty="0"/>
              <a:t>) </a:t>
            </a:r>
            <a:endParaRPr lang="en-US" sz="2200" dirty="0" smtClean="0"/>
          </a:p>
          <a:p>
            <a:pPr marL="909828" lvl="2" indent="-342900">
              <a:buFont typeface="Arial"/>
              <a:buChar char="•"/>
            </a:pPr>
            <a:r>
              <a:rPr lang="en-US" sz="1800" dirty="0"/>
              <a:t>For example, modal verbs like </a:t>
            </a:r>
            <a:r>
              <a:rPr lang="en-US" sz="1800" i="1" dirty="0"/>
              <a:t>will </a:t>
            </a:r>
            <a:r>
              <a:rPr lang="en-US" sz="1800" dirty="0"/>
              <a:t>are very likely to be followed by a verb in the base form, a VB, like </a:t>
            </a:r>
            <a:r>
              <a:rPr lang="en-US" sz="1800" i="1" dirty="0" smtClean="0"/>
              <a:t>race.</a:t>
            </a:r>
          </a:p>
          <a:p>
            <a:pPr marL="909828" lvl="2" indent="-342900">
              <a:buFont typeface="Arial"/>
              <a:buChar char="•"/>
            </a:pPr>
            <a:r>
              <a:rPr lang="en-US" sz="1800" dirty="0"/>
              <a:t>In HMM tagging, the probabilities are estimated by counting on a tagged training </a:t>
            </a:r>
            <a:r>
              <a:rPr lang="en-US" sz="1800" dirty="0" smtClean="0"/>
              <a:t>corpus e.g. tagged </a:t>
            </a:r>
            <a:r>
              <a:rPr lang="en-US" sz="1800" dirty="0"/>
              <a:t>WSJ corpus. </a:t>
            </a:r>
            <a:endParaRPr lang="en-US" sz="1800" dirty="0" smtClean="0"/>
          </a:p>
          <a:p>
            <a:pPr marL="726948" lvl="1" indent="-342900">
              <a:buFont typeface="Arial"/>
              <a:buChar char="•"/>
            </a:pPr>
            <a:endParaRPr lang="en-US" sz="2400" dirty="0"/>
          </a:p>
          <a:p>
            <a:pPr marL="726948" lvl="1" indent="-342900">
              <a:buFont typeface="Arial"/>
              <a:buChar char="•"/>
            </a:pPr>
            <a:endParaRPr lang="en-US" sz="2400" dirty="0" smtClean="0"/>
          </a:p>
          <a:p>
            <a:pPr marL="726948" lvl="1" indent="-342900">
              <a:buFont typeface="Arial"/>
              <a:buChar char="•"/>
            </a:pPr>
            <a:endParaRPr lang="en-US" sz="2400" dirty="0"/>
          </a:p>
          <a:p>
            <a:pPr marL="726948" lvl="1" indent="-342900">
              <a:buFont typeface="Arial"/>
              <a:buChar char="•"/>
            </a:pPr>
            <a:endParaRPr lang="en-US" sz="2400" dirty="0" smtClean="0"/>
          </a:p>
          <a:p>
            <a:pPr marL="726948" lvl="1" indent="-342900">
              <a:buFont typeface="Arial"/>
              <a:buChar char="•"/>
            </a:pPr>
            <a:r>
              <a:rPr lang="en-US" sz="2400" dirty="0"/>
              <a:t>The </a:t>
            </a:r>
            <a:r>
              <a:rPr lang="en-US" sz="2400" i="1" dirty="0"/>
              <a:t>B </a:t>
            </a:r>
            <a:r>
              <a:rPr lang="en-US" sz="2400" dirty="0"/>
              <a:t>emission probabilities, </a:t>
            </a:r>
            <a:r>
              <a:rPr lang="en-US" sz="2400" i="1" dirty="0"/>
              <a:t>P</a:t>
            </a:r>
            <a:r>
              <a:rPr lang="en-US" sz="2400" dirty="0"/>
              <a:t>(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 err="1"/>
              <a:t>|</a:t>
            </a:r>
            <a:r>
              <a:rPr lang="en-US" sz="2400" i="1" dirty="0" err="1"/>
              <a:t>t</a:t>
            </a:r>
            <a:r>
              <a:rPr lang="en-US" sz="2400" i="1" baseline="-25000" dirty="0" err="1"/>
              <a:t>i</a:t>
            </a:r>
            <a:r>
              <a:rPr lang="en-US" sz="2400" dirty="0"/>
              <a:t>) </a:t>
            </a:r>
          </a:p>
          <a:p>
            <a:pPr marL="726948" lvl="1" indent="-342900">
              <a:buFont typeface="Arial"/>
              <a:buChar char="•"/>
            </a:pPr>
            <a:endParaRPr lang="en-US" sz="2400" dirty="0"/>
          </a:p>
          <a:p>
            <a:pPr marL="726948" lvl="1" indent="-342900">
              <a:buFont typeface="Arial"/>
              <a:buChar char="•"/>
            </a:pPr>
            <a:endParaRPr lang="en-US" sz="2400" dirty="0" smtClean="0"/>
          </a:p>
          <a:p>
            <a:pPr marL="726948" lvl="1" indent="-342900">
              <a:buFont typeface="Arial"/>
              <a:buChar char="•"/>
            </a:pPr>
            <a:endParaRPr lang="en-US" sz="2200" dirty="0" smtClean="0"/>
          </a:p>
          <a:p>
            <a:pPr marL="726948" lvl="1" indent="-342900">
              <a:buFont typeface="Arial"/>
              <a:buChar char="•"/>
            </a:pPr>
            <a:endParaRPr lang="en-US" sz="2200" dirty="0"/>
          </a:p>
          <a:p>
            <a:pPr marL="342900" indent="-342900" algn="l">
              <a:buFont typeface="Arial"/>
              <a:buChar char="•"/>
            </a:pPr>
            <a:endParaRPr lang="en-US" sz="22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Components Of An HMM Tagger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203" y="3124200"/>
            <a:ext cx="4873690" cy="698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962400"/>
            <a:ext cx="5560293" cy="6025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5181600"/>
            <a:ext cx="4572000" cy="621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7063" y="5867400"/>
            <a:ext cx="593633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77200" cy="5410200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endParaRPr lang="en-US" sz="22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Components Of An HMM Tagger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58807"/>
            <a:ext cx="8077200" cy="483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68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77200" cy="5410200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b="1" dirty="0"/>
              <a:t>Decoding</a:t>
            </a:r>
            <a:r>
              <a:rPr lang="en-US" sz="2400" dirty="0"/>
              <a:t>: Given as input an HMM </a:t>
            </a:r>
            <a:r>
              <a:rPr lang="en-US" sz="2400" dirty="0" err="1" smtClean="0"/>
              <a:t>λ</a:t>
            </a:r>
            <a:r>
              <a:rPr lang="en-US" sz="2400" dirty="0" smtClean="0"/>
              <a:t> </a:t>
            </a:r>
            <a:r>
              <a:rPr lang="en-US" sz="2400" dirty="0"/>
              <a:t>= (</a:t>
            </a:r>
            <a:r>
              <a:rPr lang="en-US" sz="2400" i="1" dirty="0"/>
              <a:t>A</a:t>
            </a:r>
            <a:r>
              <a:rPr lang="en-US" sz="2400" dirty="0"/>
              <a:t>, </a:t>
            </a:r>
            <a:r>
              <a:rPr lang="en-US" sz="2400" i="1" dirty="0"/>
              <a:t>B</a:t>
            </a:r>
            <a:r>
              <a:rPr lang="en-US" sz="2400" dirty="0"/>
              <a:t>) and a sequence of </a:t>
            </a:r>
            <a:r>
              <a:rPr lang="en-US" sz="2400" dirty="0" smtClean="0"/>
              <a:t>observations </a:t>
            </a:r>
            <a:r>
              <a:rPr lang="en-US" sz="2400" i="1" dirty="0"/>
              <a:t>O </a:t>
            </a:r>
            <a:r>
              <a:rPr lang="en-US" sz="2400" dirty="0"/>
              <a:t>= </a:t>
            </a:r>
            <a:r>
              <a:rPr lang="en-US" sz="2400" i="1" dirty="0"/>
              <a:t>o</a:t>
            </a:r>
            <a:r>
              <a:rPr lang="en-US" sz="2400" baseline="-25000" dirty="0"/>
              <a:t>1</a:t>
            </a:r>
            <a:r>
              <a:rPr lang="en-US" sz="2400" dirty="0"/>
              <a:t> , </a:t>
            </a:r>
            <a:r>
              <a:rPr lang="en-US" sz="2400" i="1" dirty="0"/>
              <a:t>o</a:t>
            </a:r>
            <a:r>
              <a:rPr lang="en-US" sz="2400" baseline="-25000" dirty="0"/>
              <a:t>2</a:t>
            </a:r>
            <a:r>
              <a:rPr lang="en-US" sz="2400" dirty="0"/>
              <a:t> , ..., </a:t>
            </a:r>
            <a:r>
              <a:rPr lang="en-US" sz="2400" i="1" dirty="0" err="1"/>
              <a:t>o</a:t>
            </a:r>
            <a:r>
              <a:rPr lang="en-US" sz="2400" i="1" baseline="-25000" dirty="0" err="1"/>
              <a:t>T</a:t>
            </a:r>
            <a:r>
              <a:rPr lang="en-US" sz="2400" i="1" dirty="0"/>
              <a:t> </a:t>
            </a:r>
            <a:r>
              <a:rPr lang="en-US" sz="2400" dirty="0"/>
              <a:t>, find the most probable sequence of states </a:t>
            </a:r>
            <a:r>
              <a:rPr lang="en-US" sz="2400" i="1" dirty="0"/>
              <a:t>Q </a:t>
            </a:r>
            <a:r>
              <a:rPr lang="en-US" sz="2400" dirty="0"/>
              <a:t>= </a:t>
            </a:r>
            <a:r>
              <a:rPr lang="en-US" sz="2400" i="1" dirty="0"/>
              <a:t>q</a:t>
            </a:r>
            <a:r>
              <a:rPr lang="en-US" sz="2400" baseline="-25000" dirty="0"/>
              <a:t>1</a:t>
            </a:r>
            <a:r>
              <a:rPr lang="en-US" sz="2400" i="1" dirty="0"/>
              <a:t>q</a:t>
            </a:r>
            <a:r>
              <a:rPr lang="en-US" sz="2400" baseline="-25000" dirty="0"/>
              <a:t>2</a:t>
            </a:r>
            <a:r>
              <a:rPr lang="en-US" sz="2400" i="1" dirty="0"/>
              <a:t>q</a:t>
            </a:r>
            <a:r>
              <a:rPr lang="en-US" sz="2400" baseline="-25000" dirty="0"/>
              <a:t>3</a:t>
            </a:r>
            <a:r>
              <a:rPr lang="en-US" sz="2400" dirty="0"/>
              <a:t> ...</a:t>
            </a:r>
            <a:r>
              <a:rPr lang="en-US" sz="2400" i="1" dirty="0" err="1"/>
              <a:t>q</a:t>
            </a:r>
            <a:r>
              <a:rPr lang="en-US" sz="2400" i="1" baseline="-25000" dirty="0" err="1"/>
              <a:t>T</a:t>
            </a:r>
            <a:r>
              <a:rPr lang="en-US" sz="2400" i="1" dirty="0"/>
              <a:t> 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For part of speech tagging, the goal of HMM decoding is to choose the tag sequence </a:t>
            </a:r>
            <a:r>
              <a:rPr lang="en-US" sz="2400" i="1" dirty="0"/>
              <a:t>t</a:t>
            </a:r>
            <a:r>
              <a:rPr lang="en-US" sz="2400" baseline="-25000" dirty="0"/>
              <a:t>1</a:t>
            </a:r>
            <a:r>
              <a:rPr lang="en-US" sz="2400" i="1" baseline="30000" dirty="0"/>
              <a:t>n</a:t>
            </a:r>
            <a:r>
              <a:rPr lang="en-US" sz="2400" i="1" dirty="0"/>
              <a:t> </a:t>
            </a:r>
            <a:r>
              <a:rPr lang="en-US" sz="2400" dirty="0"/>
              <a:t>that is most probable given the observation sequence of </a:t>
            </a:r>
            <a:r>
              <a:rPr lang="en-US" sz="2400" i="1" dirty="0"/>
              <a:t>n </a:t>
            </a:r>
            <a:r>
              <a:rPr lang="en-US" sz="2400" dirty="0" smtClean="0"/>
              <a:t>words </a:t>
            </a:r>
            <a:r>
              <a:rPr lang="en-US" sz="2400" i="1" dirty="0" smtClean="0"/>
              <a:t>W</a:t>
            </a:r>
            <a:r>
              <a:rPr lang="en-US" sz="2400" baseline="-25000" dirty="0" smtClean="0"/>
              <a:t>1</a:t>
            </a:r>
            <a:r>
              <a:rPr lang="en-US" sz="2400" i="1" baseline="30000" dirty="0" smtClean="0"/>
              <a:t>n</a:t>
            </a:r>
            <a:r>
              <a:rPr lang="en-US" sz="2400" dirty="0"/>
              <a:t>.</a:t>
            </a:r>
            <a:endParaRPr lang="en-US" sz="2400" dirty="0" smtClean="0"/>
          </a:p>
          <a:p>
            <a:pPr marL="342900" indent="-342900" algn="l">
              <a:buFont typeface="Arial"/>
              <a:buChar char="•"/>
            </a:pPr>
            <a:endParaRPr lang="en-US" sz="2200" dirty="0" smtClean="0"/>
          </a:p>
          <a:p>
            <a:pPr marL="342900" indent="-342900" algn="l">
              <a:buFont typeface="Arial"/>
              <a:buChar char="•"/>
            </a:pPr>
            <a:endParaRPr lang="en-US" sz="2200" dirty="0"/>
          </a:p>
          <a:p>
            <a:pPr marL="342900" indent="-342900" algn="l">
              <a:buFont typeface="Arial"/>
              <a:buChar char="•"/>
            </a:pPr>
            <a:r>
              <a:rPr lang="en-US" sz="2200" dirty="0" smtClean="0"/>
              <a:t>Using </a:t>
            </a:r>
            <a:r>
              <a:rPr lang="en-US" sz="2200" dirty="0" err="1" smtClean="0"/>
              <a:t>Baye’s</a:t>
            </a:r>
            <a:r>
              <a:rPr lang="en-US" sz="2200" dirty="0" smtClean="0"/>
              <a:t> rule and by </a:t>
            </a:r>
            <a:r>
              <a:rPr lang="en-US" sz="2400" dirty="0" smtClean="0"/>
              <a:t>dropping </a:t>
            </a:r>
            <a:r>
              <a:rPr lang="en-US" sz="2400" dirty="0"/>
              <a:t>the denominator </a:t>
            </a:r>
            <a:r>
              <a:rPr lang="en-US" sz="2400" i="1" dirty="0"/>
              <a:t>P</a:t>
            </a:r>
            <a:r>
              <a:rPr lang="en-US" sz="2400" dirty="0"/>
              <a:t>(</a:t>
            </a:r>
            <a:r>
              <a:rPr lang="en-US" sz="2400" i="1" dirty="0" smtClean="0"/>
              <a:t>w</a:t>
            </a:r>
            <a:r>
              <a:rPr lang="en-US" sz="2400" baseline="-25000" dirty="0" smtClean="0"/>
              <a:t>1</a:t>
            </a:r>
            <a:r>
              <a:rPr lang="en-US" sz="2400" i="1" baseline="30000" dirty="0"/>
              <a:t>n</a:t>
            </a:r>
            <a:r>
              <a:rPr lang="en-US" sz="2400" dirty="0" smtClean="0"/>
              <a:t>):</a:t>
            </a:r>
            <a:endParaRPr lang="en-US" sz="2400" dirty="0"/>
          </a:p>
          <a:p>
            <a:pPr marL="342900" indent="-342900" algn="l">
              <a:buFont typeface="Arial"/>
              <a:buChar char="•"/>
            </a:pPr>
            <a:endParaRPr lang="en-US" sz="22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>
            <a:normAutofit/>
          </a:bodyPr>
          <a:lstStyle/>
          <a:p>
            <a:r>
              <a:rPr lang="en-US" dirty="0"/>
              <a:t>HMM tagging as </a:t>
            </a:r>
            <a:r>
              <a:rPr lang="en-US" dirty="0" smtClean="0"/>
              <a:t>decoding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441700"/>
            <a:ext cx="6009821" cy="673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800600"/>
            <a:ext cx="6096000" cy="65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24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77200" cy="5410200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endParaRPr lang="en-US" sz="22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>
            <a:normAutofit/>
          </a:bodyPr>
          <a:lstStyle/>
          <a:p>
            <a:r>
              <a:rPr lang="en-US" dirty="0"/>
              <a:t>HMM tagging as </a:t>
            </a:r>
            <a:r>
              <a:rPr lang="en-US" dirty="0" smtClean="0"/>
              <a:t>decoding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088768"/>
            <a:ext cx="6324600" cy="873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23" y="4572000"/>
            <a:ext cx="7639177" cy="1155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370871"/>
            <a:ext cx="6400800" cy="99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88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/>
          <a:lstStyle/>
          <a:p>
            <a:r>
              <a:rPr lang="en-US" dirty="0" smtClean="0"/>
              <a:t>English Part of Speech (POS)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7848600" cy="4699000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95400"/>
            <a:ext cx="5460999" cy="476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9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77200" cy="5410200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/>
              <a:t>The decoding algorithm for HMMs is the Viterbi </a:t>
            </a:r>
            <a:r>
              <a:rPr lang="en-US" sz="2400" dirty="0" smtClean="0"/>
              <a:t>algorithm.</a:t>
            </a:r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  <a:p>
            <a:pPr marL="342900" indent="-342900" algn="l">
              <a:buFont typeface="Arial"/>
              <a:buChar char="•"/>
            </a:pPr>
            <a:endParaRPr lang="en-US" sz="22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>
            <a:normAutofit/>
          </a:bodyPr>
          <a:lstStyle/>
          <a:p>
            <a:r>
              <a:rPr lang="en-US" dirty="0"/>
              <a:t>The Viterbi Algorithm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2972"/>
            <a:ext cx="9144000" cy="451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26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77200" cy="5410200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/>
              <a:t>For a given state </a:t>
            </a:r>
            <a:r>
              <a:rPr lang="en-US" sz="2400" i="1" dirty="0" err="1"/>
              <a:t>q</a:t>
            </a:r>
            <a:r>
              <a:rPr lang="en-US" sz="2400" i="1" baseline="-25000" dirty="0" err="1"/>
              <a:t>j</a:t>
            </a:r>
            <a:r>
              <a:rPr lang="en-US" sz="2400" i="1" dirty="0"/>
              <a:t> </a:t>
            </a:r>
            <a:r>
              <a:rPr lang="en-US" sz="2400" dirty="0"/>
              <a:t>at time </a:t>
            </a:r>
            <a:r>
              <a:rPr lang="en-US" sz="2400" i="1" dirty="0"/>
              <a:t>t</a:t>
            </a:r>
            <a:r>
              <a:rPr lang="en-US" sz="2400" dirty="0"/>
              <a:t>, the value </a:t>
            </a:r>
            <a:r>
              <a:rPr lang="en-US" sz="2400" i="1" dirty="0" err="1"/>
              <a:t>v</a:t>
            </a:r>
            <a:r>
              <a:rPr lang="en-US" sz="2400" i="1" baseline="-25000" dirty="0" err="1"/>
              <a:t>t</a:t>
            </a:r>
            <a:r>
              <a:rPr lang="en-US" sz="2400" dirty="0"/>
              <a:t>(</a:t>
            </a:r>
            <a:r>
              <a:rPr lang="en-US" sz="2400" i="1" dirty="0"/>
              <a:t>j</a:t>
            </a:r>
            <a:r>
              <a:rPr lang="en-US" sz="2400" dirty="0"/>
              <a:t>) is computed as </a:t>
            </a:r>
            <a:endParaRPr lang="en-US" sz="2400" dirty="0" smtClean="0"/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  <a:p>
            <a:pPr marL="342900" indent="-342900" algn="l">
              <a:buFont typeface="Arial"/>
              <a:buChar char="•"/>
            </a:pPr>
            <a:endParaRPr lang="en-US" sz="2200" dirty="0" smtClean="0"/>
          </a:p>
          <a:p>
            <a:pPr marL="726948" lvl="1" indent="-342900">
              <a:buFont typeface="Arial"/>
              <a:buChar char="•"/>
            </a:pPr>
            <a:r>
              <a:rPr lang="en-US" sz="2200" i="1" dirty="0" smtClean="0"/>
              <a:t>V</a:t>
            </a:r>
            <a:r>
              <a:rPr lang="en-US" sz="2200" i="1" baseline="-25000" dirty="0" smtClean="0"/>
              <a:t>t-</a:t>
            </a:r>
            <a:r>
              <a:rPr lang="en-US" sz="2200" baseline="-25000" dirty="0" smtClean="0"/>
              <a:t>1</a:t>
            </a:r>
            <a:r>
              <a:rPr lang="en-US" sz="2200" dirty="0"/>
              <a:t>(</a:t>
            </a:r>
            <a:r>
              <a:rPr lang="en-US" sz="2200" i="1" dirty="0" err="1"/>
              <a:t>i</a:t>
            </a:r>
            <a:r>
              <a:rPr lang="en-US" sz="2200" dirty="0"/>
              <a:t>) the previous Viterbi path probability from the previous time step </a:t>
            </a:r>
          </a:p>
          <a:p>
            <a:pPr marL="726948" lvl="1" indent="-342900">
              <a:buFont typeface="Arial"/>
              <a:buChar char="•"/>
            </a:pPr>
            <a:r>
              <a:rPr lang="en-US" sz="2200" i="1" dirty="0" err="1" smtClean="0"/>
              <a:t>a</a:t>
            </a:r>
            <a:r>
              <a:rPr lang="en-US" sz="2200" i="1" baseline="-25000" dirty="0" err="1" smtClean="0"/>
              <a:t>ij</a:t>
            </a:r>
            <a:r>
              <a:rPr lang="en-US" sz="2200" i="1" dirty="0" smtClean="0"/>
              <a:t> </a:t>
            </a:r>
            <a:r>
              <a:rPr lang="en-US" sz="2200" dirty="0"/>
              <a:t>the transition probability from previous state </a:t>
            </a:r>
            <a:r>
              <a:rPr lang="en-US" sz="2200" i="1" dirty="0"/>
              <a:t>q</a:t>
            </a:r>
            <a:r>
              <a:rPr lang="en-US" sz="2200" i="1" baseline="-25000" dirty="0"/>
              <a:t>i</a:t>
            </a:r>
            <a:r>
              <a:rPr lang="en-US" sz="2200" i="1" dirty="0"/>
              <a:t> </a:t>
            </a:r>
            <a:r>
              <a:rPr lang="en-US" sz="2200" dirty="0"/>
              <a:t>to current state </a:t>
            </a:r>
            <a:r>
              <a:rPr lang="en-US" sz="2200" i="1" dirty="0" err="1" smtClean="0"/>
              <a:t>q</a:t>
            </a:r>
            <a:r>
              <a:rPr lang="en-US" sz="2200" i="1" baseline="-25000" dirty="0" err="1" smtClean="0"/>
              <a:t>j</a:t>
            </a:r>
            <a:r>
              <a:rPr lang="en-US" sz="2200" i="1" dirty="0" smtClean="0"/>
              <a:t> </a:t>
            </a:r>
            <a:endParaRPr lang="en-US" sz="2200" dirty="0"/>
          </a:p>
          <a:p>
            <a:pPr marL="726948" lvl="1" indent="-342900">
              <a:buFont typeface="Arial"/>
              <a:buChar char="•"/>
            </a:pPr>
            <a:r>
              <a:rPr lang="en-US" sz="2200" i="1" dirty="0" err="1"/>
              <a:t>b</a:t>
            </a:r>
            <a:r>
              <a:rPr lang="en-US" sz="2200" i="1" baseline="-25000" dirty="0" err="1"/>
              <a:t>j</a:t>
            </a:r>
            <a:r>
              <a:rPr lang="en-US" sz="2200" dirty="0"/>
              <a:t>(</a:t>
            </a:r>
            <a:r>
              <a:rPr lang="en-US" sz="2200" i="1" dirty="0" err="1"/>
              <a:t>o</a:t>
            </a:r>
            <a:r>
              <a:rPr lang="en-US" sz="2200" i="1" baseline="-25000" dirty="0" err="1"/>
              <a:t>t</a:t>
            </a:r>
            <a:r>
              <a:rPr lang="en-US" sz="2200" dirty="0"/>
              <a:t>) the state observation likelihood of the observation symbol </a:t>
            </a:r>
            <a:r>
              <a:rPr lang="en-US" sz="2200" i="1" dirty="0" err="1"/>
              <a:t>o</a:t>
            </a:r>
            <a:r>
              <a:rPr lang="en-US" sz="2200" i="1" baseline="-25000" dirty="0" err="1"/>
              <a:t>t</a:t>
            </a:r>
            <a:r>
              <a:rPr lang="en-US" sz="2200" i="1" dirty="0"/>
              <a:t> </a:t>
            </a:r>
            <a:r>
              <a:rPr lang="en-US" sz="2200" dirty="0"/>
              <a:t>given the current state </a:t>
            </a:r>
            <a:r>
              <a:rPr lang="en-US" sz="2200" i="1" dirty="0"/>
              <a:t>j </a:t>
            </a:r>
            <a:endParaRPr lang="en-US" sz="2200" dirty="0"/>
          </a:p>
          <a:p>
            <a:pPr marL="342900" indent="-342900" algn="l">
              <a:buFont typeface="Arial"/>
              <a:buChar char="•"/>
            </a:pPr>
            <a:endParaRPr lang="en-US" sz="22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>
            <a:normAutofit/>
          </a:bodyPr>
          <a:lstStyle/>
          <a:p>
            <a:r>
              <a:rPr lang="en-US" dirty="0"/>
              <a:t>The Viterbi Algorithm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00200"/>
            <a:ext cx="6477000" cy="63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51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77200" cy="5410200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endParaRPr lang="en-US" sz="22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>
            <a:normAutofit/>
          </a:bodyPr>
          <a:lstStyle/>
          <a:p>
            <a:r>
              <a:rPr lang="en-US" dirty="0"/>
              <a:t>The Viterbi Algorithm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0730" y="24712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43000"/>
            <a:ext cx="7315200" cy="539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7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77200" cy="5410200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/>
              <a:t>Let’s tag the sentence </a:t>
            </a:r>
            <a:r>
              <a:rPr lang="en-US" sz="2400" i="1" dirty="0"/>
              <a:t>Janet will back the bill</a:t>
            </a:r>
            <a:r>
              <a:rPr lang="en-US" sz="2400" dirty="0"/>
              <a:t>; the goal is the correct series of tags 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Let the HMM </a:t>
            </a:r>
            <a:r>
              <a:rPr lang="en-US" sz="2400" dirty="0" smtClean="0"/>
              <a:t>is already </a:t>
            </a:r>
            <a:r>
              <a:rPr lang="en-US" sz="2400" dirty="0"/>
              <a:t>defined by the two tables in Fig. 8.7 and Fig. </a:t>
            </a:r>
            <a:r>
              <a:rPr lang="en-US" sz="2400" dirty="0" smtClean="0"/>
              <a:t>8.8 as follows. </a:t>
            </a:r>
            <a:endParaRPr lang="en-US" sz="2400" dirty="0"/>
          </a:p>
          <a:p>
            <a:pPr marL="342900" indent="-342900" algn="l">
              <a:buFont typeface="Arial"/>
              <a:buChar char="•"/>
            </a:pPr>
            <a:endParaRPr lang="en-US" sz="22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>
            <a:normAutofit/>
          </a:bodyPr>
          <a:lstStyle/>
          <a:p>
            <a:r>
              <a:rPr lang="en-US" dirty="0"/>
              <a:t>Working through an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70730" y="24712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10857"/>
            <a:ext cx="8566331" cy="338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7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77200" cy="5410200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endParaRPr lang="en-US" sz="2200" dirty="0" smtClean="0"/>
          </a:p>
          <a:p>
            <a:pPr marL="342900" indent="-342900" algn="l">
              <a:buFont typeface="Arial"/>
              <a:buChar char="•"/>
            </a:pPr>
            <a:endParaRPr lang="en-US" sz="2200" dirty="0"/>
          </a:p>
          <a:p>
            <a:pPr marL="342900" indent="-342900" algn="l">
              <a:buFont typeface="Arial"/>
              <a:buChar char="•"/>
            </a:pPr>
            <a:endParaRPr lang="en-US" sz="2200" dirty="0" smtClean="0"/>
          </a:p>
          <a:p>
            <a:pPr marL="342900" indent="-342900" algn="l">
              <a:buFont typeface="Arial"/>
              <a:buChar char="•"/>
            </a:pPr>
            <a:endParaRPr lang="en-US" sz="2200" dirty="0"/>
          </a:p>
          <a:p>
            <a:pPr marL="342900" indent="-342900" algn="l">
              <a:buFont typeface="Arial"/>
              <a:buChar char="•"/>
            </a:pPr>
            <a:endParaRPr lang="en-US" sz="2200" dirty="0" smtClean="0"/>
          </a:p>
          <a:p>
            <a:pPr marL="342900" indent="-342900" algn="l">
              <a:buFont typeface="Arial"/>
              <a:buChar char="•"/>
            </a:pPr>
            <a:endParaRPr lang="en-US" sz="2200" dirty="0"/>
          </a:p>
          <a:p>
            <a:pPr marL="342900" indent="-342900" algn="l">
              <a:buFont typeface="Arial"/>
              <a:buChar char="•"/>
            </a:pPr>
            <a:endParaRPr lang="en-US" sz="2200" dirty="0" smtClean="0"/>
          </a:p>
          <a:p>
            <a:pPr marL="342900" indent="-342900" algn="l">
              <a:buFont typeface="Arial"/>
              <a:buChar char="•"/>
            </a:pPr>
            <a:endParaRPr lang="en-US" sz="2200" dirty="0"/>
          </a:p>
          <a:p>
            <a:pPr marL="342900" indent="-342900" algn="l">
              <a:buFont typeface="Arial"/>
              <a:buChar char="•"/>
            </a:pPr>
            <a:endParaRPr lang="en-US" sz="2200" dirty="0" smtClean="0"/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Viterbi trellis for computing the best hidden state sequence for the observation </a:t>
            </a:r>
            <a:r>
              <a:rPr lang="en-US" sz="2400" dirty="0" smtClean="0"/>
              <a:t>sequence </a:t>
            </a:r>
            <a:r>
              <a:rPr lang="en-US" sz="2400" i="1" dirty="0"/>
              <a:t>Janet will back the </a:t>
            </a:r>
            <a:r>
              <a:rPr lang="en-US" sz="2400" i="1" dirty="0" smtClean="0"/>
              <a:t>bill</a:t>
            </a:r>
            <a:r>
              <a:rPr lang="en-US" sz="2400" dirty="0"/>
              <a:t> </a:t>
            </a:r>
            <a:r>
              <a:rPr lang="en-US" sz="2400" dirty="0" smtClean="0"/>
              <a:t>is given next Fig 8.9.</a:t>
            </a:r>
            <a:endParaRPr lang="en-US" sz="2400" dirty="0"/>
          </a:p>
          <a:p>
            <a:pPr marL="342900" indent="-342900" algn="l">
              <a:buFont typeface="Arial"/>
              <a:buChar char="•"/>
            </a:pPr>
            <a:endParaRPr lang="en-US" sz="22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>
            <a:normAutofit/>
          </a:bodyPr>
          <a:lstStyle/>
          <a:p>
            <a:r>
              <a:rPr lang="en-US" dirty="0"/>
              <a:t>Working through an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70730" y="24712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8534400" cy="308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04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77200" cy="5410200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endParaRPr lang="en-US" sz="2200" dirty="0" smtClean="0"/>
          </a:p>
          <a:p>
            <a:pPr marL="342900" indent="-342900" algn="l">
              <a:buFont typeface="Arial"/>
              <a:buChar char="•"/>
            </a:pPr>
            <a:endParaRPr lang="en-US" sz="2200" dirty="0"/>
          </a:p>
          <a:p>
            <a:pPr marL="342900" indent="-342900" algn="l">
              <a:buFont typeface="Arial"/>
              <a:buChar char="•"/>
            </a:pPr>
            <a:endParaRPr lang="en-US" sz="2200" dirty="0" smtClean="0"/>
          </a:p>
          <a:p>
            <a:pPr marL="342900" indent="-342900" algn="l">
              <a:buFont typeface="Arial"/>
              <a:buChar char="•"/>
            </a:pPr>
            <a:endParaRPr lang="en-US" sz="2200" dirty="0"/>
          </a:p>
          <a:p>
            <a:pPr marL="342900" indent="-342900" algn="l">
              <a:buFont typeface="Arial"/>
              <a:buChar char="•"/>
            </a:pPr>
            <a:endParaRPr lang="en-US" sz="2200" dirty="0" smtClean="0"/>
          </a:p>
          <a:p>
            <a:pPr marL="342900" indent="-342900" algn="l">
              <a:buFont typeface="Arial"/>
              <a:buChar char="•"/>
            </a:pPr>
            <a:endParaRPr lang="en-US" sz="2200" dirty="0"/>
          </a:p>
          <a:p>
            <a:pPr marL="342900" indent="-342900" algn="l">
              <a:buFont typeface="Arial"/>
              <a:buChar char="•"/>
            </a:pPr>
            <a:endParaRPr lang="en-US" sz="2200" dirty="0" smtClean="0"/>
          </a:p>
          <a:p>
            <a:pPr marL="342900" indent="-342900" algn="l">
              <a:buFont typeface="Arial"/>
              <a:buChar char="•"/>
            </a:pPr>
            <a:endParaRPr lang="en-US" sz="2200" dirty="0"/>
          </a:p>
          <a:p>
            <a:pPr marL="342900" indent="-342900" algn="l">
              <a:buFont typeface="Arial"/>
              <a:buChar char="•"/>
            </a:pPr>
            <a:endParaRPr lang="en-US" sz="2200" dirty="0" smtClean="0"/>
          </a:p>
          <a:p>
            <a:pPr marL="342900" indent="-342900" algn="l">
              <a:buFont typeface="Arial"/>
              <a:buChar char="•"/>
            </a:pPr>
            <a:endParaRPr lang="en-US" sz="22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6200" y="228600"/>
            <a:ext cx="990600" cy="6477000"/>
          </a:xfrm>
        </p:spPr>
        <p:txBody>
          <a:bodyPr vert="vert270">
            <a:normAutofit/>
          </a:bodyPr>
          <a:lstStyle/>
          <a:p>
            <a:r>
              <a:rPr lang="en-US" dirty="0" smtClean="0"/>
              <a:t>Working through an example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70730" y="24712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813" y="152400"/>
            <a:ext cx="7226787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27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77200" cy="5410200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/>
              <a:t>Extending the </a:t>
            </a:r>
            <a:r>
              <a:rPr lang="en-US" sz="2400" dirty="0" smtClean="0"/>
              <a:t>HMM algorithm </a:t>
            </a:r>
            <a:r>
              <a:rPr lang="en-US" sz="2400" dirty="0"/>
              <a:t>from bigram to trigram taggers gives a small (perhaps a half point) increase in </a:t>
            </a:r>
            <a:r>
              <a:rPr lang="en-US" sz="2400" dirty="0" smtClean="0"/>
              <a:t>performance. </a:t>
            </a:r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Significant </a:t>
            </a:r>
            <a:r>
              <a:rPr lang="en-US" sz="2400" dirty="0"/>
              <a:t>change to the Viterbi </a:t>
            </a:r>
            <a:r>
              <a:rPr lang="en-US" sz="2400" dirty="0" smtClean="0"/>
              <a:t>algorithm: </a:t>
            </a:r>
            <a:r>
              <a:rPr lang="en-US" sz="2400" dirty="0"/>
              <a:t>take a max over paths </a:t>
            </a:r>
            <a:r>
              <a:rPr lang="en-US" sz="2400" dirty="0" smtClean="0"/>
              <a:t>from </a:t>
            </a:r>
            <a:r>
              <a:rPr lang="en-US" sz="2400" dirty="0"/>
              <a:t>the previous two columns, thus considering </a:t>
            </a:r>
            <a:r>
              <a:rPr lang="en-US" sz="2400" i="1" dirty="0"/>
              <a:t>N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dirty="0" smtClean="0"/>
              <a:t>hidden states. </a:t>
            </a:r>
            <a:endParaRPr lang="en-US" sz="2400" dirty="0"/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HMM taggers have a number of other advanced features. </a:t>
            </a:r>
          </a:p>
          <a:p>
            <a:pPr marL="726948" lvl="1" indent="-342900">
              <a:buFont typeface="Arial"/>
              <a:buChar char="•"/>
            </a:pPr>
            <a:r>
              <a:rPr lang="en-US" sz="2400" dirty="0" smtClean="0"/>
              <a:t>Let </a:t>
            </a:r>
            <a:r>
              <a:rPr lang="en-US" sz="2400" dirty="0"/>
              <a:t>the tagger know the location of the end of the sentence by adding </a:t>
            </a:r>
            <a:r>
              <a:rPr lang="en-US" sz="2400" dirty="0" smtClean="0"/>
              <a:t>an </a:t>
            </a:r>
            <a:r>
              <a:rPr lang="en-US" sz="2400" dirty="0"/>
              <a:t>end-of-sequence marker for </a:t>
            </a:r>
            <a:r>
              <a:rPr lang="en-US" sz="2400" i="1" dirty="0"/>
              <a:t>t</a:t>
            </a:r>
            <a:r>
              <a:rPr lang="en-US" sz="2400" i="1" baseline="-25000" dirty="0"/>
              <a:t>n</a:t>
            </a:r>
            <a:r>
              <a:rPr lang="en-US" sz="2400" baseline="-25000" dirty="0"/>
              <a:t>+1</a:t>
            </a:r>
            <a:r>
              <a:rPr lang="en-US" sz="2400" dirty="0"/>
              <a:t>. </a:t>
            </a:r>
          </a:p>
          <a:p>
            <a:pPr marL="726948" lvl="1" indent="-342900">
              <a:buFont typeface="Arial"/>
              <a:buChar char="•"/>
            </a:pPr>
            <a:endParaRPr lang="en-US" sz="2200" dirty="0"/>
          </a:p>
          <a:p>
            <a:pPr marL="342900" indent="-342900" algn="l">
              <a:buFont typeface="Arial"/>
              <a:buChar char="•"/>
            </a:pPr>
            <a:endParaRPr lang="en-US" sz="22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>
            <a:normAutofit/>
          </a:bodyPr>
          <a:lstStyle/>
          <a:p>
            <a:r>
              <a:rPr lang="en-US" dirty="0"/>
              <a:t>Extending the HMM Algorithm to </a:t>
            </a:r>
            <a:r>
              <a:rPr lang="en-US" dirty="0" smtClean="0"/>
              <a:t>Trigrams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70730" y="24712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881307"/>
            <a:ext cx="6705600" cy="1014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5181600"/>
            <a:ext cx="7391400" cy="83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7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77200" cy="5410200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Three </a:t>
            </a:r>
            <a:r>
              <a:rPr lang="en-US" sz="2400" dirty="0"/>
              <a:t>of the tags </a:t>
            </a:r>
            <a:r>
              <a:rPr lang="en-US" sz="2400" i="1" dirty="0"/>
              <a:t>t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t</a:t>
            </a:r>
            <a:r>
              <a:rPr lang="en-US" sz="2400" baseline="-25000" dirty="0"/>
              <a:t>0</a:t>
            </a:r>
            <a:r>
              <a:rPr lang="en-US" sz="2400" dirty="0"/>
              <a:t>, and </a:t>
            </a:r>
            <a:r>
              <a:rPr lang="en-US" sz="2400" i="1" dirty="0"/>
              <a:t>t</a:t>
            </a:r>
            <a:r>
              <a:rPr lang="en-US" sz="2400" i="1" baseline="-25000" dirty="0"/>
              <a:t>n</a:t>
            </a:r>
            <a:r>
              <a:rPr lang="en-US" sz="2400" baseline="-25000" dirty="0"/>
              <a:t>+1</a:t>
            </a:r>
            <a:r>
              <a:rPr lang="en-US" sz="2400" dirty="0"/>
              <a:t>, can all be set to be a single special ‘sentence boundary’ tag that is added to the </a:t>
            </a:r>
            <a:r>
              <a:rPr lang="en-US" sz="2400" dirty="0" smtClean="0"/>
              <a:t>tagset, </a:t>
            </a:r>
            <a:r>
              <a:rPr lang="en-US" sz="2400" dirty="0"/>
              <a:t>and hence will not match regular words. 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One problem with trigram taggers </a:t>
            </a:r>
            <a:r>
              <a:rPr lang="en-US" sz="2400" dirty="0" smtClean="0"/>
              <a:t>is </a:t>
            </a:r>
            <a:r>
              <a:rPr lang="en-US" sz="2400" dirty="0"/>
              <a:t>data </a:t>
            </a:r>
            <a:r>
              <a:rPr lang="en-US" sz="2400" dirty="0" smtClean="0"/>
              <a:t>sparsity can be solved using </a:t>
            </a:r>
            <a:r>
              <a:rPr lang="en-US" sz="2400" dirty="0"/>
              <a:t>interpolation idea </a:t>
            </a:r>
            <a:r>
              <a:rPr lang="en-US" sz="2400" dirty="0" smtClean="0"/>
              <a:t>used in </a:t>
            </a:r>
            <a:r>
              <a:rPr lang="en-US" sz="2400" dirty="0"/>
              <a:t>language </a:t>
            </a:r>
            <a:r>
              <a:rPr lang="en-US" sz="2400" dirty="0" smtClean="0"/>
              <a:t>modeling i.e. moving back to bigram or unigram probabilities.</a:t>
            </a:r>
          </a:p>
          <a:p>
            <a:pPr marL="342900" indent="-342900" algn="l">
              <a:buFont typeface="Arial"/>
              <a:buChar char="•"/>
            </a:pPr>
            <a:endParaRPr lang="en-US" sz="2400" dirty="0" smtClean="0"/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  <a:p>
            <a:pPr marL="342900" indent="-342900" algn="l">
              <a:buFont typeface="Arial"/>
              <a:buChar char="•"/>
            </a:pPr>
            <a:endParaRPr lang="en-US" sz="22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>
            <a:normAutofit/>
          </a:bodyPr>
          <a:lstStyle/>
          <a:p>
            <a:r>
              <a:rPr lang="en-US" dirty="0"/>
              <a:t>Extending the HMM Algorithm to </a:t>
            </a:r>
            <a:r>
              <a:rPr lang="en-US" dirty="0" smtClean="0"/>
              <a:t>Trigrams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70730" y="24712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657600"/>
            <a:ext cx="7793182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56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77200" cy="5410200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/>
              <a:t>When the number of states grows very large, the vanilla Viterbi algorithm be slow. </a:t>
            </a:r>
            <a:endParaRPr lang="en-US" sz="2400" dirty="0" smtClean="0"/>
          </a:p>
          <a:p>
            <a:pPr marL="342900" indent="-342900" algn="l">
              <a:buFont typeface="Arial"/>
              <a:buChar char="•"/>
            </a:pPr>
            <a:r>
              <a:rPr lang="en-US" sz="2400" i="1" dirty="0"/>
              <a:t>N </a:t>
            </a:r>
            <a:r>
              <a:rPr lang="en-US" sz="2400" dirty="0"/>
              <a:t>can be even larger for other applications of Viterbi, for example to decoding in neural </a:t>
            </a:r>
            <a:r>
              <a:rPr lang="en-US" sz="2400" dirty="0" smtClean="0"/>
              <a:t>networks.</a:t>
            </a:r>
            <a:endParaRPr lang="en-US" sz="2400" dirty="0"/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One common solution to the complexity problem is the use of </a:t>
            </a:r>
            <a:r>
              <a:rPr lang="en-US" sz="2400" b="1" dirty="0"/>
              <a:t>beam search</a:t>
            </a:r>
            <a:r>
              <a:rPr lang="en-US" sz="2400" dirty="0"/>
              <a:t> decoding 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Instead </a:t>
            </a:r>
            <a:r>
              <a:rPr lang="en-US" sz="2400" dirty="0"/>
              <a:t>of keeping the entire column of states at each time point </a:t>
            </a:r>
            <a:r>
              <a:rPr lang="en-US" sz="2400" i="1" dirty="0" smtClean="0"/>
              <a:t>t. </a:t>
            </a:r>
            <a:r>
              <a:rPr lang="en-US" sz="2400" dirty="0" smtClean="0"/>
              <a:t>Computes </a:t>
            </a:r>
            <a:r>
              <a:rPr lang="en-US" sz="2400" dirty="0"/>
              <a:t>the Viterbi score for each of the </a:t>
            </a:r>
            <a:r>
              <a:rPr lang="en-US" sz="2400" i="1" dirty="0"/>
              <a:t>N </a:t>
            </a:r>
            <a:r>
              <a:rPr lang="en-US" sz="2400" dirty="0" smtClean="0"/>
              <a:t>cells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Sorting </a:t>
            </a:r>
            <a:r>
              <a:rPr lang="en-US" sz="2400" dirty="0"/>
              <a:t>the scores, and keeping only the best-scoring states. The rest are pruned out and not continued forward to </a:t>
            </a:r>
            <a:r>
              <a:rPr lang="en-US" sz="2400" dirty="0" smtClean="0"/>
              <a:t>time </a:t>
            </a:r>
            <a:r>
              <a:rPr lang="en-US" sz="2400" i="1" dirty="0" smtClean="0"/>
              <a:t>t</a:t>
            </a:r>
            <a:r>
              <a:rPr lang="en-US" sz="2400" dirty="0"/>
              <a:t>+1. 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One way to implement beam search is to keep a fixed number of states instead of all </a:t>
            </a:r>
            <a:r>
              <a:rPr lang="en-US" sz="2400" i="1" dirty="0"/>
              <a:t>N </a:t>
            </a:r>
            <a:r>
              <a:rPr lang="en-US" sz="2400" dirty="0"/>
              <a:t>current states. 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>
            <a:normAutofit/>
          </a:bodyPr>
          <a:lstStyle/>
          <a:p>
            <a:r>
              <a:rPr lang="en-US" dirty="0"/>
              <a:t>Beam Search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0730" y="24712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710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77200" cy="5410200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>
            <a:normAutofit/>
          </a:bodyPr>
          <a:lstStyle/>
          <a:p>
            <a:r>
              <a:rPr lang="en-US" dirty="0"/>
              <a:t>Beam Search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0730" y="24712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066800"/>
            <a:ext cx="803091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38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/>
          <a:lstStyle/>
          <a:p>
            <a:r>
              <a:rPr lang="en-US" dirty="0" smtClean="0"/>
              <a:t>English Part of Speech (POS)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7848600" cy="4699000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19200"/>
            <a:ext cx="5842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5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77200" cy="5410200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/>
              <a:t>To achieve high accuracy with part-of-speech taggers, </a:t>
            </a:r>
            <a:r>
              <a:rPr lang="en-US" sz="2400" dirty="0" smtClean="0"/>
              <a:t>a </a:t>
            </a:r>
            <a:r>
              <a:rPr lang="en-US" sz="2400" dirty="0"/>
              <a:t>good model for dealing with </a:t>
            </a:r>
            <a:r>
              <a:rPr lang="en-US" sz="2400" b="1" dirty="0"/>
              <a:t>unknown </a:t>
            </a:r>
            <a:r>
              <a:rPr lang="en-US" sz="2400" b="1" dirty="0" smtClean="0"/>
              <a:t>words</a:t>
            </a:r>
            <a:r>
              <a:rPr lang="en-US" sz="2400" dirty="0" smtClean="0"/>
              <a:t> is </a:t>
            </a:r>
            <a:r>
              <a:rPr lang="en-US" sz="2400" dirty="0" smtClean="0"/>
              <a:t>important e.g. new proper name NNP and acronyms ACRO.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U</a:t>
            </a:r>
            <a:r>
              <a:rPr lang="en-US" sz="2400" dirty="0" smtClean="0"/>
              <a:t>seful </a:t>
            </a:r>
            <a:r>
              <a:rPr lang="en-US" sz="2400" dirty="0"/>
              <a:t>feature for distinguishing </a:t>
            </a:r>
            <a:r>
              <a:rPr lang="en-US" sz="2400" dirty="0" smtClean="0"/>
              <a:t>POS:</a:t>
            </a:r>
          </a:p>
          <a:p>
            <a:pPr marL="726948" lvl="1" indent="-342900">
              <a:buFont typeface="Arial"/>
              <a:buChar char="•"/>
            </a:pPr>
            <a:r>
              <a:rPr lang="en-US" sz="2200" dirty="0" smtClean="0"/>
              <a:t> Word shape: </a:t>
            </a:r>
          </a:p>
          <a:p>
            <a:pPr marL="909828" lvl="2" indent="-342900">
              <a:buFont typeface="Arial"/>
              <a:buChar char="•"/>
            </a:pPr>
            <a:r>
              <a:rPr lang="en-US" sz="2000" dirty="0" smtClean="0"/>
              <a:t>capital </a:t>
            </a:r>
            <a:r>
              <a:rPr lang="en-US" sz="2000" dirty="0"/>
              <a:t>letters </a:t>
            </a:r>
            <a:r>
              <a:rPr lang="en-US" sz="2000" dirty="0" smtClean="0"/>
              <a:t>words can </a:t>
            </a:r>
            <a:r>
              <a:rPr lang="en-US" sz="2000" dirty="0"/>
              <a:t>be </a:t>
            </a:r>
            <a:r>
              <a:rPr lang="en-US" sz="2000" dirty="0" smtClean="0"/>
              <a:t>NNP. </a:t>
            </a:r>
          </a:p>
          <a:p>
            <a:pPr marL="726948" lvl="1" indent="-342900">
              <a:buFont typeface="Arial"/>
              <a:buChar char="•"/>
            </a:pPr>
            <a:r>
              <a:rPr lang="en-US" sz="2400" dirty="0" smtClean="0"/>
              <a:t>Morphology: </a:t>
            </a:r>
          </a:p>
          <a:p>
            <a:pPr marL="909828" lvl="2" indent="-342900">
              <a:buFont typeface="Arial"/>
              <a:buChar char="•"/>
            </a:pPr>
            <a:r>
              <a:rPr lang="en-US" sz="2000" dirty="0" smtClean="0"/>
              <a:t>end </a:t>
            </a:r>
            <a:r>
              <a:rPr lang="en-US" sz="2000" dirty="0"/>
              <a:t>in </a:t>
            </a:r>
            <a:r>
              <a:rPr lang="en-US" sz="2000" i="1" dirty="0"/>
              <a:t>-s </a:t>
            </a:r>
            <a:r>
              <a:rPr lang="en-US" sz="2000" dirty="0"/>
              <a:t>are likely to be plural nouns (NNS), </a:t>
            </a:r>
            <a:endParaRPr lang="en-US" sz="2000" dirty="0" smtClean="0"/>
          </a:p>
          <a:p>
            <a:pPr marL="909828" lvl="2" indent="-342900">
              <a:buFont typeface="Arial"/>
              <a:buChar char="•"/>
            </a:pPr>
            <a:r>
              <a:rPr lang="en-US" sz="2000" dirty="0" smtClean="0"/>
              <a:t>words </a:t>
            </a:r>
            <a:r>
              <a:rPr lang="en-US" sz="2000" dirty="0"/>
              <a:t>ending with </a:t>
            </a:r>
            <a:r>
              <a:rPr lang="en-US" sz="2000" i="1" dirty="0"/>
              <a:t>-</a:t>
            </a:r>
            <a:r>
              <a:rPr lang="en-US" sz="2000" i="1" dirty="0" err="1"/>
              <a:t>ed</a:t>
            </a:r>
            <a:r>
              <a:rPr lang="en-US" sz="2000" i="1" dirty="0"/>
              <a:t> </a:t>
            </a:r>
            <a:r>
              <a:rPr lang="en-US" sz="2000" dirty="0"/>
              <a:t>tend to be past participles (VBN), </a:t>
            </a:r>
            <a:endParaRPr lang="en-US" sz="2000" dirty="0" smtClean="0"/>
          </a:p>
          <a:p>
            <a:pPr marL="909828" lvl="2" indent="-342900">
              <a:buFont typeface="Arial"/>
              <a:buChar char="•"/>
            </a:pPr>
            <a:r>
              <a:rPr lang="en-US" sz="2000" dirty="0" smtClean="0"/>
              <a:t>words </a:t>
            </a:r>
            <a:r>
              <a:rPr lang="en-US" sz="2000" dirty="0"/>
              <a:t>ending with </a:t>
            </a:r>
            <a:r>
              <a:rPr lang="en-US" sz="2000" i="1" dirty="0"/>
              <a:t>-able </a:t>
            </a:r>
            <a:r>
              <a:rPr lang="en-US" sz="2000" dirty="0"/>
              <a:t>adjectives (JJ), and so on. </a:t>
            </a:r>
            <a:endParaRPr lang="en-US" sz="2000" dirty="0" smtClean="0"/>
          </a:p>
          <a:p>
            <a:pPr marL="909828" lvl="2" indent="-342900">
              <a:buFont typeface="Arial"/>
              <a:buChar char="•"/>
            </a:pPr>
            <a:r>
              <a:rPr lang="en-US" sz="2000" dirty="0" smtClean="0"/>
              <a:t>can be enhanced to suffixes like (</a:t>
            </a:r>
            <a:r>
              <a:rPr lang="en-US" sz="2000" dirty="0" err="1" smtClean="0"/>
              <a:t>Brants</a:t>
            </a:r>
            <a:r>
              <a:rPr lang="en-US" sz="2000" dirty="0" smtClean="0"/>
              <a:t>, 2000) </a:t>
            </a:r>
            <a:r>
              <a:rPr lang="en-US" sz="2000" dirty="0" smtClean="0"/>
              <a:t>tagging </a:t>
            </a:r>
            <a:r>
              <a:rPr lang="en-US" sz="2000" dirty="0"/>
              <a:t>accuracy of </a:t>
            </a:r>
            <a:r>
              <a:rPr lang="en-US" sz="2000" dirty="0" smtClean="0"/>
              <a:t>which is 96.7</a:t>
            </a:r>
            <a:r>
              <a:rPr lang="en-US" sz="2000" dirty="0"/>
              <a:t>% on the Penn Treebank, </a:t>
            </a:r>
            <a:r>
              <a:rPr lang="en-US" sz="2000" dirty="0" smtClean="0"/>
              <a:t>slightly </a:t>
            </a:r>
            <a:r>
              <a:rPr lang="en-US" sz="2000" dirty="0"/>
              <a:t>below the </a:t>
            </a:r>
            <a:r>
              <a:rPr lang="en-US" sz="2000" dirty="0" smtClean="0"/>
              <a:t>best </a:t>
            </a:r>
            <a:r>
              <a:rPr lang="en-US" sz="2000" dirty="0"/>
              <a:t>MEMM and neural taggers. </a:t>
            </a:r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>
            <a:normAutofit/>
          </a:bodyPr>
          <a:lstStyle/>
          <a:p>
            <a:r>
              <a:rPr lang="en-US" dirty="0"/>
              <a:t>Unknown Words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0730" y="24712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95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752600"/>
            <a:ext cx="8077200" cy="4419600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Read it yourself from Section 8.5 of NLP book</a:t>
            </a:r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  <a:p>
            <a:pPr marL="342900" indent="-342900" algn="l">
              <a:buFont typeface="Arial"/>
              <a:buChar char="•"/>
            </a:pPr>
            <a:endParaRPr lang="en-US" sz="2400" dirty="0" smtClean="0"/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Read it yourself from Section </a:t>
            </a:r>
            <a:r>
              <a:rPr lang="en-US" sz="2400" dirty="0" smtClean="0"/>
              <a:t>8.6 </a:t>
            </a:r>
            <a:r>
              <a:rPr lang="en-US" sz="2400" dirty="0"/>
              <a:t>of NLP book</a:t>
            </a:r>
          </a:p>
          <a:p>
            <a:pPr marL="342900" indent="-342900" algn="l">
              <a:buFont typeface="Arial"/>
              <a:buChar char="•"/>
            </a:pPr>
            <a:endParaRPr lang="en-US" sz="2400" dirty="0" smtClean="0"/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  <a:p>
            <a:pPr marL="342900" indent="-342900" algn="l">
              <a:buFont typeface="Arial"/>
              <a:buChar char="•"/>
            </a:pPr>
            <a:endParaRPr lang="en-US" sz="2400" dirty="0" smtClean="0"/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Read it yourself from Section </a:t>
            </a:r>
            <a:r>
              <a:rPr lang="en-US" sz="2400" dirty="0" smtClean="0"/>
              <a:t>8.7 </a:t>
            </a:r>
            <a:r>
              <a:rPr lang="en-US" sz="2400" dirty="0"/>
              <a:t>of NLP </a:t>
            </a:r>
            <a:r>
              <a:rPr lang="en-US" sz="2400" dirty="0" smtClean="0"/>
              <a:t>book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853364" cy="838200"/>
          </a:xfrm>
        </p:spPr>
        <p:txBody>
          <a:bodyPr>
            <a:normAutofit/>
          </a:bodyPr>
          <a:lstStyle/>
          <a:p>
            <a:r>
              <a:rPr lang="en-US" dirty="0"/>
              <a:t>Maximum Entropy Markov Models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70730" y="24712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2819400"/>
            <a:ext cx="7853364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en-US" dirty="0" err="1" smtClean="0"/>
              <a:t>Bidirectionality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4400" y="4648200"/>
            <a:ext cx="7853364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en-US" dirty="0"/>
              <a:t>Part-of-Speech Tagging for Other </a:t>
            </a:r>
            <a:r>
              <a:rPr lang="en-US" dirty="0" smtClean="0"/>
              <a:t>Languages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717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77200" cy="5410200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Exercise I: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70730" y="24712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58061"/>
            <a:ext cx="6705600" cy="481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46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77200" cy="5410200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Solution I:</a:t>
            </a:r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70730" y="24712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1"/>
            <a:ext cx="5715000" cy="4233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867400"/>
            <a:ext cx="6248400" cy="84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67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77200" cy="5410200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Exercise II:</a:t>
            </a:r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70730" y="24712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5486400" cy="14689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48000"/>
            <a:ext cx="5638800" cy="370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31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77200" cy="5410200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Solution II:</a:t>
            </a:r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70730" y="24712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54261"/>
            <a:ext cx="7239000" cy="482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77200" cy="5410200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Solution II:</a:t>
            </a:r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70730" y="24712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96542"/>
            <a:ext cx="7772400" cy="510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54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77200" cy="5410200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Solution II:</a:t>
            </a:r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70730" y="24712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51709"/>
            <a:ext cx="7772400" cy="446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91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77200" cy="5410200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Exercise III With Solution:</a:t>
            </a:r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70730" y="24712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41754"/>
            <a:ext cx="7086600" cy="820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362200"/>
            <a:ext cx="6629400" cy="354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23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77200" cy="5410200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Exercise III With Solution:</a:t>
            </a:r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70730" y="24712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00200"/>
            <a:ext cx="5435600" cy="477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70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/>
          <a:lstStyle/>
          <a:p>
            <a:r>
              <a:rPr lang="en-US" dirty="0"/>
              <a:t>The Penn Treebank Part-of-Speech Tagset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7848600" cy="4699000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96" y="1295400"/>
            <a:ext cx="8174304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84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77200" cy="5410200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Configure the following POS tagger available </a:t>
            </a:r>
            <a:r>
              <a:rPr lang="en-US" sz="2400" dirty="0"/>
              <a:t>at </a:t>
            </a:r>
            <a:r>
              <a:rPr lang="en-US" sz="2400" dirty="0">
                <a:hlinkClick r:id="rId2"/>
              </a:rPr>
              <a:t>https://github.com/melanietosik/viterbi-pos-</a:t>
            </a:r>
            <a:r>
              <a:rPr lang="en-US" sz="2400" dirty="0" smtClean="0">
                <a:hlinkClick r:id="rId2"/>
              </a:rPr>
              <a:t>tagger</a:t>
            </a:r>
            <a:r>
              <a:rPr lang="en-US" sz="2400" dirty="0" smtClean="0"/>
              <a:t> . Try to produce achieve result on some different test set and submit the report. Also be ready for the presentation.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Configure the following Stanford MEMM POS </a:t>
            </a:r>
            <a:r>
              <a:rPr lang="en-US" sz="2400" dirty="0"/>
              <a:t>tagger available at </a:t>
            </a:r>
            <a:r>
              <a:rPr lang="en-US" sz="2400" dirty="0">
                <a:hlinkClick r:id="rId3"/>
              </a:rPr>
              <a:t>https://nlp.stanford.edu/software/</a:t>
            </a:r>
            <a:r>
              <a:rPr lang="en-US" sz="2400" dirty="0" smtClean="0">
                <a:hlinkClick r:id="rId3"/>
              </a:rPr>
              <a:t>tagger.shtml</a:t>
            </a:r>
            <a:r>
              <a:rPr lang="en-US" sz="2400" dirty="0" smtClean="0"/>
              <a:t> . Change the test data and submit the result accordingly. Also ready for the presentations soon.</a:t>
            </a:r>
          </a:p>
          <a:p>
            <a:pPr marL="342900" indent="-342900" algn="l">
              <a:buFont typeface="Arial"/>
              <a:buChar char="•"/>
            </a:pPr>
            <a:endParaRPr lang="en-US" sz="2400" dirty="0" smtClean="0"/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Home Work #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70730" y="24712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410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7848600" cy="4699000"/>
          </a:xfrm>
        </p:spPr>
        <p:txBody>
          <a:bodyPr>
            <a:normAutofit fontScale="70000" lnSpcReduction="20000"/>
          </a:bodyPr>
          <a:lstStyle/>
          <a:p>
            <a:pPr marL="342900" indent="-342900" algn="l">
              <a:buFont typeface="Arial"/>
              <a:buChar char="•"/>
            </a:pPr>
            <a:r>
              <a:rPr lang="en-US" dirty="0"/>
              <a:t>E. M. Bennett, R. Alpert, and A. Goldstein. Communications Through Limited- Response Questioning. Public Opinion Quarterly, 18(3):303–308, 1954. 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W</a:t>
            </a:r>
            <a:r>
              <a:rPr lang="en-US" dirty="0"/>
              <a:t>. A. Scott. Reliability Of Content Analysis: The Case Of Nominal Scale Coding. </a:t>
            </a:r>
            <a:r>
              <a:rPr lang="en-US" dirty="0" smtClean="0"/>
              <a:t>Public </a:t>
            </a:r>
            <a:r>
              <a:rPr lang="en-US" dirty="0"/>
              <a:t>opinion quarterly, 1955</a:t>
            </a:r>
            <a:r>
              <a:rPr lang="en-US" dirty="0" smtClean="0"/>
              <a:t>.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J. Cohen et al. A </a:t>
            </a:r>
            <a:r>
              <a:rPr lang="en-US" dirty="0" err="1"/>
              <a:t>Coecient</a:t>
            </a:r>
            <a:r>
              <a:rPr lang="en-US" dirty="0"/>
              <a:t> Of Agreement For Nominal Scales. Educational and psychological measurement, 20(1):37–46, 1960. 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K. </a:t>
            </a:r>
            <a:r>
              <a:rPr lang="en-US" dirty="0" err="1" smtClean="0"/>
              <a:t>Krippendorff</a:t>
            </a:r>
            <a:r>
              <a:rPr lang="en-US" dirty="0" smtClean="0"/>
              <a:t>. </a:t>
            </a:r>
            <a:r>
              <a:rPr lang="en-US" dirty="0"/>
              <a:t>Content Analysis: An Introduction To Its Methodology. Sage, 2012. 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Abbas</a:t>
            </a:r>
            <a:r>
              <a:rPr lang="en-US" dirty="0"/>
              <a:t>, Q. (2014b). Building Computational Resources: The URDU. </a:t>
            </a:r>
            <a:r>
              <a:rPr lang="en-US" dirty="0" smtClean="0"/>
              <a:t>KON-TB </a:t>
            </a:r>
            <a:r>
              <a:rPr lang="en-US" dirty="0"/>
              <a:t>Treebank and the </a:t>
            </a:r>
            <a:r>
              <a:rPr lang="en-US" dirty="0" smtClean="0"/>
              <a:t>Urdu </a:t>
            </a:r>
            <a:r>
              <a:rPr lang="en-US" dirty="0"/>
              <a:t>Parser (Doctoral dissertation</a:t>
            </a:r>
            <a:r>
              <a:rPr lang="en-US" dirty="0" smtClean="0"/>
              <a:t>)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Abbas, Q. (2014a). Semi-semantic part of speech annotation and evaluation. </a:t>
            </a:r>
            <a:r>
              <a:rPr lang="en-US" i="1" dirty="0"/>
              <a:t>LAW VIII</a:t>
            </a:r>
            <a:r>
              <a:rPr lang="en-US" dirty="0"/>
              <a:t>, </a:t>
            </a:r>
            <a:r>
              <a:rPr lang="en-US" i="1" dirty="0"/>
              <a:t>75</a:t>
            </a:r>
            <a:r>
              <a:rPr lang="en-US" dirty="0"/>
              <a:t>. </a:t>
            </a:r>
            <a:endParaRPr lang="en-US" dirty="0" smtClean="0"/>
          </a:p>
          <a:p>
            <a:pPr marL="342900" indent="-342900" algn="l">
              <a:buFont typeface="Arial"/>
              <a:buChar char="•"/>
            </a:pPr>
            <a:r>
              <a:rPr lang="en-US" dirty="0"/>
              <a:t>Abbas, Q. 2016. Semi-Semantic Annotation: A guideline for the URDU. KON-TB treebank POS annotation. </a:t>
            </a:r>
            <a:r>
              <a:rPr lang="en-US" dirty="0" err="1"/>
              <a:t>Acta</a:t>
            </a:r>
            <a:r>
              <a:rPr lang="en-US" dirty="0"/>
              <a:t> </a:t>
            </a:r>
            <a:r>
              <a:rPr lang="en-US" dirty="0" err="1"/>
              <a:t>Linguistica</a:t>
            </a:r>
            <a:r>
              <a:rPr lang="en-US" dirty="0"/>
              <a:t> </a:t>
            </a:r>
            <a:r>
              <a:rPr lang="en-US" dirty="0" err="1"/>
              <a:t>Asiatica</a:t>
            </a:r>
            <a:r>
              <a:rPr lang="en-US" dirty="0"/>
              <a:t>, 6(2), 97-134</a:t>
            </a:r>
            <a:r>
              <a:rPr lang="en-US" dirty="0" smtClean="0"/>
              <a:t>.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Abbas, Q. 2012. Building a Hierarchical Annotated Corpus of Urdu: The URDU.KON-TB Treebank. Lecture Notes in Computer Science (LNCS). Vol. 7181(1), P 66-79, ISSN 0302-9743, Springer-</a:t>
            </a:r>
            <a:r>
              <a:rPr lang="en-US" dirty="0" err="1"/>
              <a:t>Verlag</a:t>
            </a:r>
            <a:r>
              <a:rPr lang="en-US" dirty="0"/>
              <a:t> Berlin/Heidelberg</a:t>
            </a:r>
            <a:r>
              <a:rPr lang="en-US" dirty="0" smtClean="0"/>
              <a:t>.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Abbas, Q. 2015, Morphologically rich Urdu grammar parsing using </a:t>
            </a:r>
            <a:r>
              <a:rPr lang="en-US" dirty="0" err="1"/>
              <a:t>Earley</a:t>
            </a:r>
            <a:r>
              <a:rPr lang="en-US" dirty="0"/>
              <a:t> algorithm, Natural Language Engineering (NLE), Vol.21(2), PP.1-36, ISSN: 1351-3249, DOI: 10.1017/S1351324915000133, Cambridge University Press, </a:t>
            </a:r>
            <a:r>
              <a:rPr lang="en-US" dirty="0" smtClean="0"/>
              <a:t>UK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err="1"/>
              <a:t>Brants</a:t>
            </a:r>
            <a:r>
              <a:rPr lang="en-US" dirty="0"/>
              <a:t>, T. (2000). </a:t>
            </a:r>
            <a:r>
              <a:rPr lang="en-US" dirty="0" err="1"/>
              <a:t>TnT</a:t>
            </a:r>
            <a:r>
              <a:rPr lang="en-US" dirty="0"/>
              <a:t>: A statistical part-of-speech tagger. In </a:t>
            </a:r>
            <a:r>
              <a:rPr lang="en-US" i="1" dirty="0"/>
              <a:t>ANLP 2000</a:t>
            </a:r>
            <a:r>
              <a:rPr lang="en-US" dirty="0"/>
              <a:t>, Seattle, WA, pp. 224–231. 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35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/>
          <a:lstStyle/>
          <a:p>
            <a:r>
              <a:rPr lang="en-US" dirty="0"/>
              <a:t>The Penn Treebank Part-of-Speech Tagset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7848600" cy="4699000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dirty="0"/>
              <a:t>(8.1) The/</a:t>
            </a:r>
            <a:r>
              <a:rPr lang="en-US" dirty="0" smtClean="0"/>
              <a:t>DT grand</a:t>
            </a:r>
            <a:r>
              <a:rPr lang="en-US" dirty="0"/>
              <a:t>/</a:t>
            </a:r>
            <a:r>
              <a:rPr lang="en-US" dirty="0" smtClean="0"/>
              <a:t>JJ jury</a:t>
            </a:r>
            <a:r>
              <a:rPr lang="en-US" dirty="0"/>
              <a:t>/</a:t>
            </a:r>
            <a:r>
              <a:rPr lang="en-US" dirty="0" smtClean="0"/>
              <a:t>NN commented</a:t>
            </a:r>
            <a:r>
              <a:rPr lang="en-US" dirty="0"/>
              <a:t>/</a:t>
            </a:r>
            <a:r>
              <a:rPr lang="en-US" dirty="0" smtClean="0"/>
              <a:t>VBD on</a:t>
            </a:r>
            <a:r>
              <a:rPr lang="en-US" dirty="0"/>
              <a:t>/</a:t>
            </a:r>
            <a:r>
              <a:rPr lang="en-US" dirty="0" smtClean="0"/>
              <a:t>IN a</a:t>
            </a:r>
            <a:r>
              <a:rPr lang="en-US" dirty="0"/>
              <a:t>/</a:t>
            </a:r>
            <a:r>
              <a:rPr lang="en-US" dirty="0" smtClean="0"/>
              <a:t>DT number</a:t>
            </a:r>
            <a:r>
              <a:rPr lang="en-US" dirty="0"/>
              <a:t>/</a:t>
            </a:r>
            <a:r>
              <a:rPr lang="en-US" dirty="0" smtClean="0"/>
              <a:t>NN of</a:t>
            </a:r>
            <a:r>
              <a:rPr lang="en-US" dirty="0"/>
              <a:t>/IN other/JJ topics/NNS ./. </a:t>
            </a:r>
            <a:endParaRPr lang="en-US" dirty="0" smtClean="0"/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(</a:t>
            </a:r>
            <a:r>
              <a:rPr lang="en-US" dirty="0"/>
              <a:t>8.2) There/</a:t>
            </a:r>
            <a:r>
              <a:rPr lang="en-US" dirty="0" smtClean="0"/>
              <a:t>EX are</a:t>
            </a:r>
            <a:r>
              <a:rPr lang="en-US" dirty="0"/>
              <a:t>/</a:t>
            </a:r>
            <a:r>
              <a:rPr lang="en-US" dirty="0" smtClean="0"/>
              <a:t>VBP 70</a:t>
            </a:r>
            <a:r>
              <a:rPr lang="en-US" dirty="0"/>
              <a:t>/</a:t>
            </a:r>
            <a:r>
              <a:rPr lang="en-US" dirty="0" smtClean="0"/>
              <a:t>CD children</a:t>
            </a:r>
            <a:r>
              <a:rPr lang="en-US" dirty="0"/>
              <a:t>/</a:t>
            </a:r>
            <a:r>
              <a:rPr lang="en-US" dirty="0" smtClean="0"/>
              <a:t>NNS there</a:t>
            </a:r>
            <a:r>
              <a:rPr lang="en-US" dirty="0"/>
              <a:t>/RB </a:t>
            </a:r>
            <a:endParaRPr lang="en-US" dirty="0" smtClean="0"/>
          </a:p>
          <a:p>
            <a:pPr marL="342900" indent="-342900" algn="l">
              <a:buFont typeface="Arial"/>
              <a:buChar char="•"/>
            </a:pPr>
            <a:r>
              <a:rPr lang="en-US" b="1" dirty="0"/>
              <a:t>The Brown </a:t>
            </a:r>
            <a:r>
              <a:rPr lang="en-US" b="1" dirty="0" smtClean="0"/>
              <a:t>corpus</a:t>
            </a:r>
            <a:r>
              <a:rPr lang="en-US" dirty="0"/>
              <a:t> </a:t>
            </a:r>
            <a:r>
              <a:rPr lang="en-US" dirty="0" smtClean="0"/>
              <a:t>is a million </a:t>
            </a:r>
            <a:r>
              <a:rPr lang="en-US" dirty="0"/>
              <a:t>words of samples from 500 written texts from different genres published in the WSJ United States in 1961. </a:t>
            </a:r>
            <a:endParaRPr lang="en-US" dirty="0" smtClean="0"/>
          </a:p>
          <a:p>
            <a:pPr marL="342900" indent="-342900" algn="l">
              <a:buFont typeface="Arial"/>
              <a:buChar char="•"/>
            </a:pPr>
            <a:r>
              <a:rPr lang="en-US" b="1" dirty="0" smtClean="0"/>
              <a:t>The </a:t>
            </a:r>
            <a:r>
              <a:rPr lang="en-US" b="1" dirty="0"/>
              <a:t>WSJ</a:t>
            </a:r>
            <a:r>
              <a:rPr lang="en-US" dirty="0"/>
              <a:t> </a:t>
            </a:r>
            <a:r>
              <a:rPr lang="en-US" b="1" dirty="0"/>
              <a:t>corpus</a:t>
            </a:r>
            <a:r>
              <a:rPr lang="en-US" dirty="0"/>
              <a:t> contains a million words published in the Switchboard Wall Street Journal in 1989. </a:t>
            </a:r>
            <a:endParaRPr lang="en-US" dirty="0" smtClean="0"/>
          </a:p>
          <a:p>
            <a:pPr marL="342900" indent="-342900" algn="l">
              <a:buFont typeface="Arial"/>
              <a:buChar char="•"/>
            </a:pPr>
            <a:r>
              <a:rPr lang="en-US" b="1" dirty="0" smtClean="0"/>
              <a:t>The </a:t>
            </a:r>
            <a:r>
              <a:rPr lang="en-US" b="1" dirty="0"/>
              <a:t>Switchboard corpus</a:t>
            </a:r>
            <a:r>
              <a:rPr lang="en-US" dirty="0"/>
              <a:t> consists of 2 million words of telephone conversations collected in 1990-1991. </a:t>
            </a:r>
            <a:endParaRPr lang="en-US" dirty="0" smtClean="0"/>
          </a:p>
          <a:p>
            <a:pPr marL="342900" indent="-342900" algn="l">
              <a:buFont typeface="Arial"/>
              <a:buChar char="•"/>
            </a:pPr>
            <a:r>
              <a:rPr lang="en-US" dirty="0"/>
              <a:t>There are some minor differences in the </a:t>
            </a:r>
            <a:r>
              <a:rPr lang="en-US" dirty="0" err="1"/>
              <a:t>tagsets</a:t>
            </a:r>
            <a:r>
              <a:rPr lang="en-US" dirty="0"/>
              <a:t> used by the corpora. </a:t>
            </a:r>
          </a:p>
          <a:p>
            <a:pPr marL="342900" indent="-342900" algn="l">
              <a:buFont typeface="Arial"/>
              <a:buChar char="•"/>
            </a:pPr>
            <a:r>
              <a:rPr lang="en-US" b="1" dirty="0"/>
              <a:t>Universal POS tag set</a:t>
            </a:r>
            <a:r>
              <a:rPr lang="en-US" dirty="0"/>
              <a:t> of the Universal </a:t>
            </a:r>
            <a:r>
              <a:rPr lang="en-US" dirty="0" smtClean="0"/>
              <a:t>Dependencies </a:t>
            </a:r>
            <a:r>
              <a:rPr lang="en-US" dirty="0"/>
              <a:t>project (</a:t>
            </a:r>
            <a:r>
              <a:rPr lang="en-US" dirty="0" err="1"/>
              <a:t>Nivre</a:t>
            </a:r>
            <a:r>
              <a:rPr lang="en-US" dirty="0"/>
              <a:t> et al., 2016a), is used when building systems that can tag many languages. </a:t>
            </a:r>
          </a:p>
        </p:txBody>
      </p:sp>
    </p:spTree>
    <p:extLst>
      <p:ext uri="{BB962C8B-B14F-4D97-AF65-F5344CB8AC3E}">
        <p14:creationId xmlns:p14="http://schemas.microsoft.com/office/powerpoint/2010/main" val="4049607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/>
          <a:lstStyle/>
          <a:p>
            <a:r>
              <a:rPr lang="en-US" dirty="0"/>
              <a:t>Part-of-Speech Tagging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7848600" cy="5181600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b="1" dirty="0"/>
              <a:t>Part-of-speech tagging</a:t>
            </a:r>
            <a:r>
              <a:rPr lang="en-US" dirty="0"/>
              <a:t> is the process of assigning a part-of-speech marker to each word in an input </a:t>
            </a:r>
            <a:r>
              <a:rPr lang="en-US" dirty="0" smtClean="0"/>
              <a:t>text.</a:t>
            </a:r>
            <a:endParaRPr lang="en-US" dirty="0"/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input to a tagging algorithm is a sequence of (tokenized) words and a tagset, and the output is a sequence of tags, one per token. </a:t>
            </a: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Example: </a:t>
            </a:r>
          </a:p>
          <a:p>
            <a:pPr marL="726948" lvl="1" indent="-342900">
              <a:buFont typeface="Arial"/>
              <a:buChar char="•"/>
            </a:pPr>
            <a:r>
              <a:rPr lang="en-US" dirty="0" smtClean="0"/>
              <a:t>earnings </a:t>
            </a:r>
            <a:r>
              <a:rPr lang="en-US" dirty="0"/>
              <a:t>growth took a </a:t>
            </a:r>
            <a:r>
              <a:rPr lang="en-US" b="1" dirty="0"/>
              <a:t>back/JJ</a:t>
            </a:r>
            <a:r>
              <a:rPr lang="en-US" dirty="0"/>
              <a:t> seat</a:t>
            </a:r>
            <a:br>
              <a:rPr lang="en-US" dirty="0"/>
            </a:br>
            <a:r>
              <a:rPr lang="en-US" dirty="0"/>
              <a:t>a small building in the </a:t>
            </a:r>
            <a:r>
              <a:rPr lang="en-US" b="1" dirty="0"/>
              <a:t>back/NN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 clear majority of senators </a:t>
            </a:r>
            <a:r>
              <a:rPr lang="en-US" b="1" dirty="0"/>
              <a:t>back/VBP</a:t>
            </a:r>
            <a:r>
              <a:rPr lang="en-US" dirty="0"/>
              <a:t> the bill Dave began to </a:t>
            </a:r>
            <a:r>
              <a:rPr lang="en-US" b="1" dirty="0"/>
              <a:t>back/VB</a:t>
            </a:r>
            <a:r>
              <a:rPr lang="en-US" dirty="0"/>
              <a:t> toward the door enable the country to buy </a:t>
            </a:r>
            <a:r>
              <a:rPr lang="en-US" b="1" dirty="0"/>
              <a:t>back/RP</a:t>
            </a:r>
            <a:r>
              <a:rPr lang="en-US" dirty="0"/>
              <a:t> about debt I was twenty-one </a:t>
            </a:r>
            <a:r>
              <a:rPr lang="en-US" b="1" dirty="0"/>
              <a:t>back/RB</a:t>
            </a:r>
            <a:r>
              <a:rPr lang="en-US" dirty="0"/>
              <a:t> then </a:t>
            </a: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743200"/>
            <a:ext cx="6687007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71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3364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URDU.KON-TB Part-of-Speech Tagset</a:t>
            </a:r>
            <a:br>
              <a:rPr lang="en-US" dirty="0" smtClean="0"/>
            </a:br>
            <a:r>
              <a:rPr lang="en-US" dirty="0"/>
              <a:t>(Abbas, </a:t>
            </a:r>
            <a:r>
              <a:rPr lang="en-US" dirty="0" smtClean="0"/>
              <a:t>2012, 2014b</a:t>
            </a:r>
            <a:r>
              <a:rPr lang="en-US" dirty="0"/>
              <a:t>, 2015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7848600" cy="4699000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endParaRPr lang="en-US" dirty="0" smtClean="0"/>
          </a:p>
          <a:p>
            <a:pPr marL="457200" indent="-457200" algn="l">
              <a:buFont typeface="Arial"/>
              <a:buChar char="•"/>
            </a:pPr>
            <a:endParaRPr lang="en-US" dirty="0"/>
          </a:p>
          <a:p>
            <a:pPr marL="457200" indent="-457200" algn="l">
              <a:buFont typeface="Arial"/>
              <a:buChar char="•"/>
            </a:pPr>
            <a:endParaRPr lang="en-US" dirty="0" smtClean="0"/>
          </a:p>
          <a:p>
            <a:pPr marL="457200" indent="-457200" algn="l">
              <a:buFont typeface="Arial"/>
              <a:buChar char="•"/>
            </a:pPr>
            <a:endParaRPr lang="en-US" dirty="0"/>
          </a:p>
          <a:p>
            <a:pPr marL="457200" indent="-457200" algn="l">
              <a:buFont typeface="Arial"/>
              <a:buChar char="•"/>
            </a:pPr>
            <a:endParaRPr lang="en-US" dirty="0" smtClean="0"/>
          </a:p>
          <a:p>
            <a:pPr marL="457200" indent="-457200" algn="l">
              <a:buFont typeface="Arial"/>
              <a:buChar char="•"/>
            </a:pPr>
            <a:endParaRPr lang="en-US" dirty="0"/>
          </a:p>
          <a:p>
            <a:pPr marL="457200" indent="-457200" algn="l">
              <a:buFont typeface="Arial"/>
              <a:buChar char="•"/>
            </a:pPr>
            <a:endParaRPr lang="en-US" dirty="0" smtClean="0"/>
          </a:p>
          <a:p>
            <a:pPr marL="457200" indent="-457200" algn="l">
              <a:buFont typeface="Arial"/>
              <a:buChar char="•"/>
            </a:pPr>
            <a:endParaRPr lang="en-US" dirty="0"/>
          </a:p>
          <a:p>
            <a:pPr marL="457200" indent="-457200" algn="l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399"/>
            <a:ext cx="7848600" cy="3515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953000"/>
            <a:ext cx="7772400" cy="124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16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7848600" cy="4699000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endParaRPr lang="en-US" dirty="0" smtClean="0"/>
          </a:p>
          <a:p>
            <a:pPr marL="457200" indent="-457200" algn="l">
              <a:buFont typeface="Arial"/>
              <a:buChar char="•"/>
            </a:pPr>
            <a:endParaRPr lang="en-US" dirty="0"/>
          </a:p>
          <a:p>
            <a:pPr marL="457200" indent="-457200" algn="l">
              <a:buFont typeface="Arial"/>
              <a:buChar char="•"/>
            </a:pPr>
            <a:endParaRPr lang="en-US" dirty="0" smtClean="0"/>
          </a:p>
          <a:p>
            <a:pPr marL="457200" indent="-457200" algn="l">
              <a:buFont typeface="Arial"/>
              <a:buChar char="•"/>
            </a:pPr>
            <a:endParaRPr lang="en-US" dirty="0"/>
          </a:p>
          <a:p>
            <a:pPr marL="457200" indent="-457200" algn="l">
              <a:buFont typeface="Arial"/>
              <a:buChar char="•"/>
            </a:pPr>
            <a:endParaRPr lang="en-US" dirty="0" smtClean="0"/>
          </a:p>
          <a:p>
            <a:pPr marL="457200" indent="-457200" algn="l">
              <a:buFont typeface="Arial"/>
              <a:buChar char="•"/>
            </a:pPr>
            <a:endParaRPr lang="en-US" dirty="0"/>
          </a:p>
          <a:p>
            <a:pPr marL="457200" indent="-457200" algn="l">
              <a:buFont typeface="Arial"/>
              <a:buChar char="•"/>
            </a:pPr>
            <a:endParaRPr lang="en-US" dirty="0" smtClean="0"/>
          </a:p>
          <a:p>
            <a:pPr marL="457200" indent="-457200" algn="l">
              <a:buFont typeface="Arial"/>
              <a:buChar char="•"/>
            </a:pPr>
            <a:endParaRPr lang="en-US" dirty="0"/>
          </a:p>
          <a:p>
            <a:pPr marL="457200" indent="-457200" algn="l">
              <a:buFont typeface="Arial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66800"/>
            <a:ext cx="6523250" cy="1481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590800"/>
            <a:ext cx="6705600" cy="406833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228600"/>
            <a:ext cx="7853364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en-US" dirty="0" smtClean="0"/>
              <a:t>The URDU.KON-TB Part-of-Speech Tagset</a:t>
            </a:r>
          </a:p>
          <a:p>
            <a:r>
              <a:rPr lang="en-US" dirty="0"/>
              <a:t>(Abbas, </a:t>
            </a:r>
            <a:r>
              <a:rPr lang="en-US" dirty="0" smtClean="0"/>
              <a:t>2014b,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32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43061</TotalTime>
  <Words>2466</Words>
  <Application>Microsoft Macintosh PowerPoint</Application>
  <PresentationFormat>On-screen Show (4:3)</PresentationFormat>
  <Paragraphs>295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Retrospect</vt:lpstr>
      <vt:lpstr>PowerPoint Presentation</vt:lpstr>
      <vt:lpstr>Part of Speech (POS)</vt:lpstr>
      <vt:lpstr>English Part of Speech (POS)</vt:lpstr>
      <vt:lpstr>English Part of Speech (POS)</vt:lpstr>
      <vt:lpstr>The Penn Treebank Part-of-Speech Tagset </vt:lpstr>
      <vt:lpstr>The Penn Treebank Part-of-Speech Tagset </vt:lpstr>
      <vt:lpstr>Part-of-Speech Tagging </vt:lpstr>
      <vt:lpstr>The URDU.KON-TB Part-of-Speech Tagset (Abbas, 2012, 2014b, 2015)</vt:lpstr>
      <vt:lpstr>PowerPoint Presentation</vt:lpstr>
      <vt:lpstr>The URDU.KON-TB Part-of-Speech Tagset (Abbas, 2014b)</vt:lpstr>
      <vt:lpstr>The URDU.KON-TB Part-of-Speech Tagset (Abbas, 2014b)</vt:lpstr>
      <vt:lpstr>The URDU.KON-TB Part-of-Speech Tagset (Abbas, 2014b)</vt:lpstr>
      <vt:lpstr>The URDU.KON-TB Annotation (Abbas, 2016)</vt:lpstr>
      <vt:lpstr>Annotation Evaluation (Abbas, 2014b)</vt:lpstr>
      <vt:lpstr>Annotation Evaluation (Abbas, 2014b)</vt:lpstr>
      <vt:lpstr>Annotation Evaluation (Abbas, 2014b)</vt:lpstr>
      <vt:lpstr>Tags Distribution and Confusion (Abbas, 2014b)</vt:lpstr>
      <vt:lpstr>Tags Distribution and Confusion (Abbas, 2014b)</vt:lpstr>
      <vt:lpstr>HMM Part-of-Speech Tagging </vt:lpstr>
      <vt:lpstr>Markov Chains</vt:lpstr>
      <vt:lpstr>Markov Chains</vt:lpstr>
      <vt:lpstr>Markov Chains</vt:lpstr>
      <vt:lpstr>Hidden Markov Model (HMM)</vt:lpstr>
      <vt:lpstr>Hidden Markov Model (HMM)</vt:lpstr>
      <vt:lpstr>Hidden Markov Model (HMM)</vt:lpstr>
      <vt:lpstr>Components Of An HMM Tagger</vt:lpstr>
      <vt:lpstr>Components Of An HMM Tagger</vt:lpstr>
      <vt:lpstr>HMM tagging as decoding</vt:lpstr>
      <vt:lpstr>HMM tagging as decoding</vt:lpstr>
      <vt:lpstr>The Viterbi Algorithm </vt:lpstr>
      <vt:lpstr>The Viterbi Algorithm </vt:lpstr>
      <vt:lpstr>The Viterbi Algorithm </vt:lpstr>
      <vt:lpstr>Working through an example</vt:lpstr>
      <vt:lpstr>Working through an example</vt:lpstr>
      <vt:lpstr>Working through an example</vt:lpstr>
      <vt:lpstr>Extending the HMM Algorithm to Trigrams</vt:lpstr>
      <vt:lpstr>Extending the HMM Algorithm to Trigrams</vt:lpstr>
      <vt:lpstr>Beam Search </vt:lpstr>
      <vt:lpstr>Beam Search </vt:lpstr>
      <vt:lpstr>Unknown Words </vt:lpstr>
      <vt:lpstr>Maximum Entropy Markov Models </vt:lpstr>
      <vt:lpstr>Exercises</vt:lpstr>
      <vt:lpstr>Exercises</vt:lpstr>
      <vt:lpstr>Exercises</vt:lpstr>
      <vt:lpstr>Exercises</vt:lpstr>
      <vt:lpstr>Exercises</vt:lpstr>
      <vt:lpstr>Exercises</vt:lpstr>
      <vt:lpstr>Exercises</vt:lpstr>
      <vt:lpstr>Exercises</vt:lpstr>
      <vt:lpstr>Home Work # 3</vt:lpstr>
      <vt:lpstr>References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.Qaisar Abbas</cp:lastModifiedBy>
  <cp:revision>2048</cp:revision>
  <cp:lastPrinted>2018-08-13T23:14:25Z</cp:lastPrinted>
  <dcterms:created xsi:type="dcterms:W3CDTF">2009-06-12T17:14:38Z</dcterms:created>
  <dcterms:modified xsi:type="dcterms:W3CDTF">2020-01-05T18:46:46Z</dcterms:modified>
</cp:coreProperties>
</file>