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5.bin" ContentType="application/vnd.openxmlformats-officedocument.oleObject"/>
  <Override PartName="/ppt/notesSlides/notesSlide11.xml" ContentType="application/vnd.openxmlformats-officedocument.presentationml.notesSlide+xml"/>
  <Override PartName="/ppt/embeddings/oleObject6.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15.xml" ContentType="application/vnd.openxmlformats-officedocument.presentationml.notesSlide+xml"/>
  <Override PartName="/ppt/embeddings/oleObject9.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0.bin" ContentType="application/vnd.openxmlformats-officedocument.oleObject"/>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11.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notesSlides/notesSlide58.xml" ContentType="application/vnd.openxmlformats-officedocument.presentationml.notesSlide+xml"/>
  <Override PartName="/ppt/embeddings/oleObject16.bin" ContentType="application/vnd.openxmlformats-officedocument.oleObject"/>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17.bin" ContentType="application/vnd.openxmlformats-officedocument.oleObject"/>
  <Override PartName="/ppt/notesSlides/notesSlide61.xml" ContentType="application/vnd.openxmlformats-officedocument.presentationml.notesSlide+xml"/>
  <Override PartName="/ppt/embeddings/oleObject18.bin" ContentType="application/vnd.openxmlformats-officedocument.oleObject"/>
  <Override PartName="/ppt/notesSlides/notesSlide62.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9" r:id="rId1"/>
  </p:sldMasterIdLst>
  <p:notesMasterIdLst>
    <p:notesMasterId r:id="rId81"/>
  </p:notesMasterIdLst>
  <p:handoutMasterIdLst>
    <p:handoutMasterId r:id="rId82"/>
  </p:handoutMasterIdLst>
  <p:sldIdLst>
    <p:sldId id="384" r:id="rId2"/>
    <p:sldId id="385" r:id="rId3"/>
    <p:sldId id="386" r:id="rId4"/>
    <p:sldId id="387" r:id="rId5"/>
    <p:sldId id="388" r:id="rId6"/>
    <p:sldId id="389" r:id="rId7"/>
    <p:sldId id="390" r:id="rId8"/>
    <p:sldId id="391" r:id="rId9"/>
    <p:sldId id="392" r:id="rId10"/>
    <p:sldId id="492" r:id="rId11"/>
    <p:sldId id="393" r:id="rId12"/>
    <p:sldId id="395" r:id="rId13"/>
    <p:sldId id="396" r:id="rId14"/>
    <p:sldId id="447" r:id="rId15"/>
    <p:sldId id="397" r:id="rId16"/>
    <p:sldId id="398" r:id="rId17"/>
    <p:sldId id="399" r:id="rId18"/>
    <p:sldId id="400" r:id="rId19"/>
    <p:sldId id="401" r:id="rId20"/>
    <p:sldId id="402" r:id="rId21"/>
    <p:sldId id="403" r:id="rId22"/>
    <p:sldId id="421" r:id="rId23"/>
    <p:sldId id="422" r:id="rId24"/>
    <p:sldId id="423" r:id="rId25"/>
    <p:sldId id="424" r:id="rId26"/>
    <p:sldId id="425" r:id="rId27"/>
    <p:sldId id="448" r:id="rId28"/>
    <p:sldId id="426" r:id="rId29"/>
    <p:sldId id="491" r:id="rId30"/>
    <p:sldId id="427" r:id="rId31"/>
    <p:sldId id="428" r:id="rId32"/>
    <p:sldId id="434" r:id="rId33"/>
    <p:sldId id="429" r:id="rId34"/>
    <p:sldId id="431" r:id="rId35"/>
    <p:sldId id="432" r:id="rId36"/>
    <p:sldId id="449" r:id="rId37"/>
    <p:sldId id="493" r:id="rId38"/>
    <p:sldId id="494" r:id="rId39"/>
    <p:sldId id="404" r:id="rId40"/>
    <p:sldId id="405" r:id="rId41"/>
    <p:sldId id="406" r:id="rId42"/>
    <p:sldId id="495" r:id="rId43"/>
    <p:sldId id="407" r:id="rId44"/>
    <p:sldId id="408" r:id="rId45"/>
    <p:sldId id="496" r:id="rId46"/>
    <p:sldId id="410" r:id="rId47"/>
    <p:sldId id="437" r:id="rId48"/>
    <p:sldId id="450" r:id="rId49"/>
    <p:sldId id="436" r:id="rId50"/>
    <p:sldId id="411" r:id="rId51"/>
    <p:sldId id="409" r:id="rId52"/>
    <p:sldId id="414" r:id="rId53"/>
    <p:sldId id="415" r:id="rId54"/>
    <p:sldId id="416" r:id="rId55"/>
    <p:sldId id="420" r:id="rId56"/>
    <p:sldId id="419" r:id="rId57"/>
    <p:sldId id="451" r:id="rId58"/>
    <p:sldId id="438" r:id="rId59"/>
    <p:sldId id="444" r:id="rId60"/>
    <p:sldId id="501" r:id="rId61"/>
    <p:sldId id="499" r:id="rId62"/>
    <p:sldId id="500" r:id="rId63"/>
    <p:sldId id="445" r:id="rId64"/>
    <p:sldId id="446" r:id="rId65"/>
    <p:sldId id="476" r:id="rId66"/>
    <p:sldId id="477" r:id="rId67"/>
    <p:sldId id="475" r:id="rId68"/>
    <p:sldId id="478" r:id="rId69"/>
    <p:sldId id="471" r:id="rId70"/>
    <p:sldId id="472" r:id="rId71"/>
    <p:sldId id="464" r:id="rId72"/>
    <p:sldId id="465" r:id="rId73"/>
    <p:sldId id="488" r:id="rId74"/>
    <p:sldId id="466" r:id="rId75"/>
    <p:sldId id="474" r:id="rId76"/>
    <p:sldId id="502" r:id="rId77"/>
    <p:sldId id="503" r:id="rId78"/>
    <p:sldId id="497" r:id="rId79"/>
    <p:sldId id="498" r:id="rId80"/>
  </p:sldIdLst>
  <p:sldSz cx="9144000" cy="5143500" type="screen16x9"/>
  <p:notesSz cx="6845300" cy="9396413"/>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4001D"/>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2"/>
    <p:restoredTop sz="86916" autoAdjust="0"/>
  </p:normalViewPr>
  <p:slideViewPr>
    <p:cSldViewPr>
      <p:cViewPr varScale="1">
        <p:scale>
          <a:sx n="105" d="100"/>
          <a:sy n="105" d="100"/>
        </p:scale>
        <p:origin x="-1192" y="-11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presProps" Target="presProps.xml"/><Relationship Id="rId85" Type="http://schemas.openxmlformats.org/officeDocument/2006/relationships/viewProps" Target="viewProps.xml"/><Relationship Id="rId86" Type="http://schemas.openxmlformats.org/officeDocument/2006/relationships/theme" Target="theme/theme1.xml"/><Relationship Id="rId8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emf"/><Relationship Id="rId2"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4.emf"/><Relationship Id="rId3" Type="http://schemas.openxmlformats.org/officeDocument/2006/relationships/image" Target="../media/image4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emf"/><Relationship Id="rId2" Type="http://schemas.openxmlformats.org/officeDocument/2006/relationships/image" Target="../media/image4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8A029216-D615-3945-A1F3-D96FC886DA62}" type="slidenum">
              <a:rPr lang="en-US"/>
              <a:pPr/>
              <a:t>‹#›</a:t>
            </a:fld>
            <a:endParaRPr lang="en-US"/>
          </a:p>
        </p:txBody>
      </p:sp>
    </p:spTree>
    <p:extLst>
      <p:ext uri="{BB962C8B-B14F-4D97-AF65-F5344CB8AC3E}">
        <p14:creationId xmlns:p14="http://schemas.microsoft.com/office/powerpoint/2010/main" val="3251726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67038"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20835" name="Rectangle 3"/>
          <p:cNvSpPr>
            <a:spLocks noGrp="1" noChangeArrowheads="1"/>
          </p:cNvSpPr>
          <p:nvPr>
            <p:ph type="dt" idx="1"/>
          </p:nvPr>
        </p:nvSpPr>
        <p:spPr bwMode="auto">
          <a:xfrm>
            <a:off x="3878263" y="0"/>
            <a:ext cx="2967037" cy="46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0513" y="704850"/>
            <a:ext cx="6264275" cy="3524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0837" name="Rectangle 5"/>
          <p:cNvSpPr>
            <a:spLocks noGrp="1" noChangeArrowheads="1"/>
          </p:cNvSpPr>
          <p:nvPr>
            <p:ph type="body" sz="quarter" idx="3"/>
          </p:nvPr>
        </p:nvSpPr>
        <p:spPr bwMode="auto">
          <a:xfrm>
            <a:off x="912813" y="4464050"/>
            <a:ext cx="5019675"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0838" name="Rectangle 6"/>
          <p:cNvSpPr>
            <a:spLocks noGrp="1" noChangeArrowheads="1"/>
          </p:cNvSpPr>
          <p:nvPr>
            <p:ph type="ftr" sz="quarter" idx="4"/>
          </p:nvPr>
        </p:nvSpPr>
        <p:spPr bwMode="auto">
          <a:xfrm>
            <a:off x="0" y="8926513"/>
            <a:ext cx="2967038"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20839" name="Rectangle 7"/>
          <p:cNvSpPr>
            <a:spLocks noGrp="1" noChangeArrowheads="1"/>
          </p:cNvSpPr>
          <p:nvPr>
            <p:ph type="sldNum" sz="quarter" idx="5"/>
          </p:nvPr>
        </p:nvSpPr>
        <p:spPr bwMode="auto">
          <a:xfrm>
            <a:off x="3878263" y="8926513"/>
            <a:ext cx="2967037" cy="469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EB9031F-EB71-7642-8F3C-6FDC1408CB92}" type="slidenum">
              <a:rPr lang="en-US"/>
              <a:pPr/>
              <a:t>‹#›</a:t>
            </a:fld>
            <a:endParaRPr lang="en-US"/>
          </a:p>
        </p:txBody>
      </p:sp>
    </p:spTree>
    <p:extLst>
      <p:ext uri="{BB962C8B-B14F-4D97-AF65-F5344CB8AC3E}">
        <p14:creationId xmlns:p14="http://schemas.microsoft.com/office/powerpoint/2010/main" val="3786273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8DD14ED-9F17-3C4B-92FE-F8C6D73CA7E0}"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F1DC5F2-6B6E-FD48-8039-2DB790B32523}" type="slidenum">
              <a:rPr lang="en-US"/>
              <a:pPr/>
              <a:t>11</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F1DC5F2-6B6E-FD48-8039-2DB790B32523}" type="slidenum">
              <a:rPr lang="en-US"/>
              <a:pPr/>
              <a:t>12</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F1DC5F2-6B6E-FD48-8039-2DB790B32523}" type="slidenum">
              <a:rPr lang="en-US"/>
              <a:pPr/>
              <a:t>13</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8DD14ED-9F17-3C4B-92FE-F8C6D73CA7E0}" type="slidenum">
              <a:rPr lang="en-US"/>
              <a:pPr/>
              <a:t>14</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61A37D4-2F67-9A41-B61D-68722A521FD4}" type="slidenum">
              <a:rPr lang="en-US"/>
              <a:pPr/>
              <a:t>15</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551B35A-A25C-A94E-9FD5-654338FF1842}" type="slidenum">
              <a:rPr lang="en-US"/>
              <a:pPr/>
              <a:t>16</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DCDB1FB-B553-8842-96AB-B949BC658A96}" type="slidenum">
              <a:rPr lang="en-US"/>
              <a:pPr/>
              <a:t>17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FB2B866-E83E-5A43-8CC5-7901D97D29F5}" type="slidenum">
              <a:rPr lang="en-US"/>
              <a:pPr/>
              <a:t>18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C8F4263-5B2E-CA40-9150-52BFC1C4104E}" type="slidenum">
              <a:rPr lang="en-US"/>
              <a:pPr/>
              <a:t>19</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1ABB749-D528-AD4D-9574-3C4930FCBF69}" type="slidenum">
              <a:rPr lang="en-US"/>
              <a:pPr/>
              <a:t>20</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357E1AA-3B5C-7144-BCE2-DB2BE2D704A0}" type="slidenum">
              <a:rPr lang="en-US"/>
              <a:pPr/>
              <a:t>3</a:t>
            </a:fld>
            <a:endParaRPr lang="en-US"/>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385F8AA-3268-C048-AE98-290B11BD1BCF}" type="slidenum">
              <a:rPr lang="en-US"/>
              <a:pPr/>
              <a:t>21</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5DA7D60-81B6-1445-80B8-DE5A6AFB51DE}" type="slidenum">
              <a:rPr lang="en-US"/>
              <a:pPr/>
              <a:t>22</a:t>
            </a:fld>
            <a:endParaRPr lang="en-US"/>
          </a:p>
        </p:txBody>
      </p:sp>
      <p:sp>
        <p:nvSpPr>
          <p:cNvPr id="123907" name="Rectangle 2"/>
          <p:cNvSpPr>
            <a:spLocks noGrp="1" noRot="1" noChangeAspect="1" noChangeArrowheads="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214F729A-4249-1742-AADD-33BB3B70F773}" type="slidenum">
              <a:rPr lang="en-US"/>
              <a:pPr/>
              <a:t>23</a:t>
            </a:fld>
            <a:endParaRPr lang="en-US"/>
          </a:p>
        </p:txBody>
      </p:sp>
      <p:sp>
        <p:nvSpPr>
          <p:cNvPr id="125955" name="Rectangle 2"/>
          <p:cNvSpPr>
            <a:spLocks noGrp="1" noRot="1" noChangeAspect="1" noChangeArrowheads="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4859A4C-9875-4B42-BF3D-1C5A14F9F2BD}" type="slidenum">
              <a:rPr lang="en-US"/>
              <a:pPr/>
              <a:t>24</a:t>
            </a:fld>
            <a:endParaRPr lang="en-US"/>
          </a:p>
        </p:txBody>
      </p:sp>
      <p:sp>
        <p:nvSpPr>
          <p:cNvPr id="128003" name="Rectangle 2"/>
          <p:cNvSpPr>
            <a:spLocks noGrp="1" noRot="1" noChangeAspect="1" noChangeArrowheads="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BBE7A258-057A-1F47-A835-7E9E58AEF94B}" type="slidenum">
              <a:rPr lang="en-US"/>
              <a:pPr/>
              <a:t>25</a:t>
            </a:fld>
            <a:endParaRPr lang="en-US"/>
          </a:p>
        </p:txBody>
      </p:sp>
      <p:sp>
        <p:nvSpPr>
          <p:cNvPr id="130051" name="Rectangle 2"/>
          <p:cNvSpPr>
            <a:spLocks noGrp="1" noRot="1" noChangeAspect="1" noChangeArrowheads="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8DD14ED-9F17-3C4B-92FE-F8C6D73CA7E0}" type="slidenum">
              <a:rPr lang="en-US"/>
              <a:pPr/>
              <a:t>27</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2E30983-8456-3646-A731-6FFF29DE70A4}" type="slidenum">
              <a:rPr lang="en-US"/>
              <a:pPr/>
              <a:t>28</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3A8AC387-3E46-1143-BAAD-D9B1D56CD6CB}" type="slidenum">
              <a:rPr lang="en-US"/>
              <a:pPr/>
              <a:t>30</a:t>
            </a:fld>
            <a:endParaRPr lang="en-US"/>
          </a:p>
        </p:txBody>
      </p:sp>
      <p:sp>
        <p:nvSpPr>
          <p:cNvPr id="134147" name="Rectangle 2"/>
          <p:cNvSpPr>
            <a:spLocks noGrp="1" noRot="1" noChangeAspect="1" noChangeArrowheads="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EAC2B776-986B-2545-8075-7FDAA4407823}" type="slidenum">
              <a:rPr lang="en-US"/>
              <a:pPr/>
              <a:t>31</a:t>
            </a:fld>
            <a:endParaRPr lang="en-US"/>
          </a:p>
        </p:txBody>
      </p:sp>
      <p:sp>
        <p:nvSpPr>
          <p:cNvPr id="136195" name="Rectangle 2"/>
          <p:cNvSpPr>
            <a:spLocks noGrp="1" noRot="1" noChangeAspect="1" noChangeArrowheads="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33EBD86-0A01-3B4B-B540-6B90BD60E5F2}" type="slidenum">
              <a:rPr lang="en-US"/>
              <a:pPr/>
              <a:t>33</a:t>
            </a:fld>
            <a:endParaRPr lang="en-US"/>
          </a:p>
        </p:txBody>
      </p:sp>
      <p:sp>
        <p:nvSpPr>
          <p:cNvPr id="138243" name="Rectangle 2"/>
          <p:cNvSpPr>
            <a:spLocks noGrp="1" noRot="1" noChangeAspect="1" noChangeArrowheads="1"/>
          </p:cNvSpPr>
          <p:nvPr>
            <p:ph type="sldImg"/>
          </p:nvPr>
        </p:nvSpPr>
        <p:spPr>
          <a:solidFill>
            <a:srgbClr val="FFFFFF"/>
          </a:solidFill>
          <a:ln/>
        </p:spPr>
      </p:sp>
      <p:sp>
        <p:nvSpPr>
          <p:cNvPr id="1382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2223D22-0F96-2447-8062-54A2324D8AD1}" type="slidenum">
              <a:rPr lang="en-US"/>
              <a:pPr/>
              <a:t>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089A74BD-9984-AD46-A37E-56B3C0F9FC15}" type="slidenum">
              <a:rPr lang="en-US"/>
              <a:pPr/>
              <a:t>34</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073864A-ADC2-1B43-A5CC-41DA2E2D0DBB}" type="slidenum">
              <a:rPr lang="en-US"/>
              <a:pPr/>
              <a:t>35</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8DD14ED-9F17-3C4B-92FE-F8C6D73CA7E0}" type="slidenum">
              <a:rPr lang="en-US"/>
              <a:pPr/>
              <a:t>36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4D3ED4E-DB9F-744D-9849-EACE796ACD8F}" type="slidenum">
              <a:rPr lang="en-US"/>
              <a:pPr/>
              <a:t>37</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385F8AA-3268-C048-AE98-290B11BD1BCF}" type="slidenum">
              <a:rPr lang="en-US"/>
              <a:pPr/>
              <a:t>38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4D3ED4E-DB9F-744D-9849-EACE796ACD8F}" type="slidenum">
              <a:rPr lang="en-US"/>
              <a:pPr/>
              <a:t>39</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AE80086-1B83-2040-8086-B47A972B7777}" type="slidenum">
              <a:rPr lang="en-US"/>
              <a:pPr/>
              <a:t>40</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80D5628-1D87-E04A-B86B-0EF3EEC2AD53}" type="slidenum">
              <a:rPr lang="en-US"/>
              <a:pPr/>
              <a:t>41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80D5628-1D87-E04A-B86B-0EF3EEC2AD53}" type="slidenum">
              <a:rPr lang="en-US"/>
              <a:pPr/>
              <a:t>42</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29AE968-BC95-3747-90B0-3E8B9B166255}" type="slidenum">
              <a:rPr lang="en-US"/>
              <a:pPr/>
              <a:t>43</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AAAF750-AC54-8649-86DE-2549480B55BA}" type="slidenum">
              <a:rPr lang="en-US"/>
              <a:pPr/>
              <a:t>5</a:t>
            </a:fld>
            <a:endParaRPr lang="en-US"/>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F976AF8-D263-4B45-97F7-441DF3B68CF6}" type="slidenum">
              <a:rPr lang="en-US"/>
              <a:pPr/>
              <a:t>44</a:t>
            </a:fld>
            <a:endParaRPr lang="en-US"/>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EF976AF8-D263-4B45-97F7-441DF3B68CF6}" type="slidenum">
              <a:rPr lang="en-US"/>
              <a:pPr/>
              <a:t>45</a:t>
            </a:fld>
            <a:endParaRPr lang="en-US"/>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138486-EADF-6047-899A-01D4ECB9C2CD}" type="slidenum">
              <a:rPr lang="en-US" sz="1200">
                <a:latin typeface="Calibri" charset="0"/>
              </a:rPr>
              <a:pPr eaLnBrk="1" hangingPunct="1"/>
              <a:t>46</a:t>
            </a:fld>
            <a:endParaRPr lang="en-US" sz="1200">
              <a:latin typeface="Calibri"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8DD14ED-9F17-3C4B-92FE-F8C6D73CA7E0}" type="slidenum">
              <a:rPr lang="en-US"/>
              <a:pPr/>
              <a:t>48</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D138486-EADF-6047-899A-01D4ECB9C2CD}" type="slidenum">
              <a:rPr lang="en-US" sz="1200">
                <a:latin typeface="Calibri" charset="0"/>
              </a:rPr>
              <a:pPr eaLnBrk="1" hangingPunct="1"/>
              <a:t>49</a:t>
            </a:fld>
            <a:endParaRPr lang="en-US" sz="1200">
              <a:latin typeface="Calibri"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00714BF-B725-3A42-9963-355062504B2E}" type="slidenum">
              <a:rPr lang="en-US"/>
              <a:pPr/>
              <a:t>50</a:t>
            </a:fld>
            <a:endParaRPr lang="en-US"/>
          </a:p>
        </p:txBody>
      </p:sp>
      <p:sp>
        <p:nvSpPr>
          <p:cNvPr id="111619" name="Rectangle 2"/>
          <p:cNvSpPr>
            <a:spLocks noGrp="1" noRot="1" noChangeAspect="1" noChangeArrowheads="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F7CB46A-BDA9-BF4B-8B31-B0B558F3313A}" type="slidenum">
              <a:rPr lang="en-US"/>
              <a:pPr/>
              <a:t>51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81DC2A-315A-1A4F-89A0-2FADEFC62277}" type="slidenum">
              <a:rPr lang="en-US" sz="1200">
                <a:latin typeface="Calibri" charset="0"/>
              </a:rPr>
              <a:pPr eaLnBrk="1" hangingPunct="1"/>
              <a:t>52</a:t>
            </a:fld>
            <a:endParaRPr lang="en-US" sz="1200">
              <a:latin typeface="Calibri" charset="0"/>
            </a:endParaRPr>
          </a:p>
        </p:txBody>
      </p:sp>
      <p:sp>
        <p:nvSpPr>
          <p:cNvPr id="73730"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37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80DD158-683E-CA43-8AEA-0C7A6F3C7159}" type="slidenum">
              <a:rPr lang="en-US" sz="1200">
                <a:latin typeface="Calibri" charset="0"/>
              </a:rPr>
              <a:pPr eaLnBrk="1" hangingPunct="1"/>
              <a:t>53</a:t>
            </a:fld>
            <a:endParaRPr lang="en-US" sz="1200">
              <a:latin typeface="Calibri" charset="0"/>
            </a:endParaRPr>
          </a:p>
        </p:txBody>
      </p:sp>
      <p:sp>
        <p:nvSpPr>
          <p:cNvPr id="75778"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C26481-6374-7A4A-85A2-FE0A76AD0611}" type="slidenum">
              <a:rPr lang="en-US" sz="1200">
                <a:latin typeface="Calibri" charset="0"/>
              </a:rPr>
              <a:pPr eaLnBrk="1" hangingPunct="1"/>
              <a:t>54</a:t>
            </a:fld>
            <a:endParaRPr lang="en-US" sz="1200">
              <a:latin typeface="Calibri" charset="0"/>
            </a:endParaRPr>
          </a:p>
        </p:txBody>
      </p:sp>
      <p:sp>
        <p:nvSpPr>
          <p:cNvPr id="77826"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7782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24D5933-64A4-6347-B6F5-7474C2DA1EC7}" type="slidenum">
              <a:rPr lang="en-US"/>
              <a:pPr/>
              <a:t>6</a:t>
            </a:fld>
            <a:endParaRPr lang="en-US"/>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8DC6ED-55DD-354E-B142-4C651FCA36AE}" type="slidenum">
              <a:rPr lang="en-US" sz="1200">
                <a:latin typeface="Calibri" charset="0"/>
              </a:rPr>
              <a:pPr eaLnBrk="1" hangingPunct="1"/>
              <a:t>55</a:t>
            </a:fld>
            <a:endParaRPr lang="en-US" sz="1200">
              <a:latin typeface="Calibri"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DFC8D75-8A9A-0B40-A7CB-F4679CC4E3D2}" type="slidenum">
              <a:rPr lang="en-US"/>
              <a:pPr/>
              <a:t>56</a:t>
            </a:fld>
            <a:endParaRPr lang="en-US"/>
          </a:p>
        </p:txBody>
      </p:sp>
      <p:sp>
        <p:nvSpPr>
          <p:cNvPr id="119811" name="Rectangle 2"/>
          <p:cNvSpPr>
            <a:spLocks noGrp="1" noRot="1" noChangeAspect="1" noChangeArrowheads="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8DD14ED-9F17-3C4B-92FE-F8C6D73CA7E0}" type="slidenum">
              <a:rPr lang="en-US"/>
              <a:pPr/>
              <a:t>57</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84E14E-C2B8-AF4C-A6BB-263B528C3713}" type="slidenum">
              <a:rPr lang="en-US" sz="1200">
                <a:latin typeface="Calibri" charset="0"/>
              </a:rPr>
              <a:pPr eaLnBrk="1" hangingPunct="1"/>
              <a:t>58</a:t>
            </a:fld>
            <a:endParaRPr lang="en-US" sz="1200">
              <a:latin typeface="Calibri" charset="0"/>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0EA890B0-808E-6E44-A4DD-EB79892851F2}" type="slidenum">
              <a:rPr lang="en-US"/>
              <a:pPr/>
              <a:t>59</a:t>
            </a:fld>
            <a:endParaRPr lang="en-US"/>
          </a:p>
        </p:txBody>
      </p:sp>
      <p:sp>
        <p:nvSpPr>
          <p:cNvPr id="169987" name="Rectangle 2"/>
          <p:cNvSpPr>
            <a:spLocks noGrp="1" noRot="1" noChangeAspect="1" noChangeArrowheads="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0EA890B0-808E-6E44-A4DD-EB79892851F2}" type="slidenum">
              <a:rPr lang="en-US"/>
              <a:pPr/>
              <a:t>60</a:t>
            </a:fld>
            <a:endParaRPr lang="en-US"/>
          </a:p>
        </p:txBody>
      </p:sp>
      <p:sp>
        <p:nvSpPr>
          <p:cNvPr id="169987" name="Rectangle 2"/>
          <p:cNvSpPr>
            <a:spLocks noGrp="1" noRot="1" noChangeAspect="1" noChangeArrowheads="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DFF4099-E1E8-B44C-964A-D22AD92D9128}" type="slidenum">
              <a:rPr lang="en-US"/>
              <a:pPr/>
              <a:t>64</a:t>
            </a:fld>
            <a:endParaRPr lang="en-US"/>
          </a:p>
        </p:txBody>
      </p:sp>
      <p:sp>
        <p:nvSpPr>
          <p:cNvPr id="146435" name="Rectangle 2"/>
          <p:cNvSpPr>
            <a:spLocks noGrp="1" noRot="1" noChangeAspect="1" noChangeArrowheads="1"/>
          </p:cNvSpPr>
          <p:nvPr>
            <p:ph type="sldImg"/>
          </p:nvPr>
        </p:nvSpPr>
        <p:spPr>
          <a:solidFill>
            <a:srgbClr val="FFFFFF"/>
          </a:solidFill>
          <a:ln/>
        </p:spPr>
      </p:sp>
      <p:sp>
        <p:nvSpPr>
          <p:cNvPr id="146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AA3172-9801-5A43-AD54-7F928A431C2A}" type="slidenum">
              <a:rPr lang="en-US" sz="1200">
                <a:latin typeface="Calibri" charset="0"/>
              </a:rPr>
              <a:pPr eaLnBrk="1" hangingPunct="1"/>
              <a:t>65</a:t>
            </a:fld>
            <a:endParaRPr lang="en-US" sz="1200">
              <a:latin typeface="Calibri"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AA3172-9801-5A43-AD54-7F928A431C2A}" type="slidenum">
              <a:rPr lang="en-US" sz="1200">
                <a:latin typeface="Calibri" charset="0"/>
              </a:rPr>
              <a:pPr eaLnBrk="1" hangingPunct="1"/>
              <a:t>68</a:t>
            </a:fld>
            <a:endParaRPr lang="en-US" sz="1200">
              <a:latin typeface="Calibri"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dirty="0">
              <a:latin typeface="Calibri"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E69DF897-5E92-F241-9A21-E64EA536231D}" type="slidenum">
              <a:rPr lang="en-US" sz="1200"/>
              <a:pPr eaLnBrk="1" hangingPunct="1"/>
              <a:t>69</a:t>
            </a:fld>
            <a:endParaRPr lang="en-US" sz="1200"/>
          </a:p>
        </p:txBody>
      </p:sp>
      <p:sp>
        <p:nvSpPr>
          <p:cNvPr id="17411" name="Rectangle 2"/>
          <p:cNvSpPr>
            <a:spLocks noGrp="1" noRot="1" noChangeAspect="1" noChangeArrowheads="1" noTextEdit="1"/>
          </p:cNvSpPr>
          <p:nvPr>
            <p:ph type="sldImg"/>
          </p:nvPr>
        </p:nvSpPr>
        <p:spPr>
          <a:xfrm>
            <a:off x="290513" y="704850"/>
            <a:ext cx="6264275" cy="3524250"/>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DB5D5E7-7ECC-C547-B760-70A49FF3CCB1}" type="slidenum">
              <a:rPr lang="en-US"/>
              <a:pPr/>
              <a:t>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0A1DCE-B25E-2745-BCC8-DC7B156002CC}" type="slidenum">
              <a:rPr lang="en-US" sz="1200">
                <a:latin typeface="Calibri" charset="0"/>
              </a:rPr>
              <a:pPr eaLnBrk="1" hangingPunct="1"/>
              <a:t>70</a:t>
            </a:fld>
            <a:endParaRPr lang="en-US" sz="1200">
              <a:latin typeface="Calibri"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19D017-F901-9141-9593-12493BACCB70}" type="slidenum">
              <a:rPr lang="en-US" sz="1200">
                <a:latin typeface="Calibri" charset="0"/>
              </a:rPr>
              <a:pPr eaLnBrk="1" hangingPunct="1"/>
              <a:t>72</a:t>
            </a:fld>
            <a:endParaRPr lang="en-US" sz="1200">
              <a:latin typeface="Calibri"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19D017-F901-9141-9593-12493BACCB70}" type="slidenum">
              <a:rPr lang="en-US" sz="1200">
                <a:latin typeface="Calibri" charset="0"/>
              </a:rPr>
              <a:pPr eaLnBrk="1" hangingPunct="1"/>
              <a:t>73</a:t>
            </a:fld>
            <a:endParaRPr lang="en-US" sz="1200">
              <a:latin typeface="Calibri" charset="0"/>
            </a:endParaRPr>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6C90346-8C42-B949-9ED1-59E585D457E3}" type="slidenum">
              <a:rPr lang="en-US"/>
              <a:pPr/>
              <a:t>8</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6C90346-8C42-B949-9ED1-59E585D457E3}" type="slidenum">
              <a:rPr lang="en-US"/>
              <a:pPr/>
              <a:t>9</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6C90346-8C42-B949-9ED1-59E585D457E3}" type="slidenum">
              <a:rPr lang="en-US"/>
              <a:pPr/>
              <a:t>10</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10778"/>
            <a:ext cx="3890964" cy="1298972"/>
          </a:xfrm>
        </p:spPr>
        <p:txBody>
          <a:bodyPr/>
          <a:lstStyle>
            <a:lvl1pPr algn="ctr">
              <a:defRPr sz="2800" b="1"/>
            </a:lvl1pPr>
          </a:lstStyle>
          <a:p>
            <a:r>
              <a:rPr lang="en-US" smtClean="0"/>
              <a:t>Click to edit Master title style</a:t>
            </a:r>
            <a:endParaRPr lang="en-US" dirty="0"/>
          </a:p>
        </p:txBody>
      </p:sp>
      <p:sp>
        <p:nvSpPr>
          <p:cNvPr id="205827" name="Rectangle 3"/>
          <p:cNvSpPr>
            <a:spLocks noGrp="1" noChangeArrowheads="1"/>
          </p:cNvSpPr>
          <p:nvPr>
            <p:ph type="subTitle" idx="1"/>
          </p:nvPr>
        </p:nvSpPr>
        <p:spPr>
          <a:xfrm>
            <a:off x="4572000" y="2876550"/>
            <a:ext cx="3886200" cy="16764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4705350"/>
            <a:ext cx="1219200" cy="342900"/>
          </a:xfrm>
        </p:spPr>
        <p:txBody>
          <a:bodyPr anchor="b"/>
          <a:lstStyle>
            <a:lvl1pPr>
              <a:defRPr>
                <a:solidFill>
                  <a:schemeClr val="bg2"/>
                </a:solidFill>
              </a:defRPr>
            </a:lvl1pPr>
          </a:lstStyle>
          <a:p>
            <a:pPr>
              <a:defRPr/>
            </a:pPr>
            <a:endParaRPr lang="en-US" dirty="0"/>
          </a:p>
        </p:txBody>
      </p:sp>
      <p:sp>
        <p:nvSpPr>
          <p:cNvPr id="6" name="Rectangle 5"/>
          <p:cNvSpPr>
            <a:spLocks noGrp="1" noChangeArrowheads="1"/>
          </p:cNvSpPr>
          <p:nvPr>
            <p:ph type="ftr" sz="quarter" idx="11"/>
          </p:nvPr>
        </p:nvSpPr>
        <p:spPr>
          <a:xfrm>
            <a:off x="5334000" y="4705350"/>
            <a:ext cx="1905000" cy="342900"/>
          </a:xfrm>
        </p:spPr>
        <p:txBody>
          <a:bodyPr anchor="b"/>
          <a:lstStyle>
            <a:lvl1pPr>
              <a:defRPr>
                <a:solidFill>
                  <a:schemeClr val="bg2"/>
                </a:solidFill>
              </a:defRPr>
            </a:lvl1pPr>
          </a:lstStyle>
          <a:p>
            <a:pPr>
              <a:defRPr/>
            </a:pPr>
            <a:endParaRPr lang="en-US" dirty="0"/>
          </a:p>
        </p:txBody>
      </p:sp>
      <p:pic>
        <p:nvPicPr>
          <p:cNvPr id="9" name="Picture 8" descr="wordcloud2.jpg"/>
          <p:cNvPicPr>
            <a:picLocks noChangeAspect="1"/>
          </p:cNvPicPr>
          <p:nvPr userDrawn="1"/>
        </p:nvPicPr>
        <p:blipFill rotWithShape="1">
          <a:blip r:embed="rId2"/>
          <a:srcRect l="19740" t="8415" r="20308" b="8153"/>
          <a:stretch/>
        </p:blipFill>
        <p:spPr>
          <a:xfrm>
            <a:off x="781451" y="165818"/>
            <a:ext cx="2647549" cy="4768132"/>
          </a:xfrm>
          <a:prstGeom prst="rect">
            <a:avLst/>
          </a:prstGeom>
        </p:spPr>
      </p:pic>
      <p:sp>
        <p:nvSpPr>
          <p:cNvPr id="11" name="Rectangle 6"/>
          <p:cNvSpPr>
            <a:spLocks noGrp="1" noChangeArrowheads="1"/>
          </p:cNvSpPr>
          <p:nvPr>
            <p:ph type="sldNum" sz="quarter" idx="12"/>
          </p:nvPr>
        </p:nvSpPr>
        <p:spPr>
          <a:xfrm>
            <a:off x="4572000" y="4705350"/>
            <a:ext cx="765174" cy="342900"/>
          </a:xfrm>
        </p:spPr>
        <p:txBody>
          <a:bodyPr anchor="b"/>
          <a:lstStyle>
            <a:lvl1pPr>
              <a:defRPr>
                <a:solidFill>
                  <a:schemeClr val="bg2"/>
                </a:solidFill>
              </a:defRPr>
            </a:lvl1pPr>
          </a:lstStyle>
          <a:p>
            <a:fld id="{E74C7FEE-6B48-4643-BCFB-F13B0E13E171}" type="slidenum">
              <a:rPr lang="en-US"/>
              <a:pPr/>
              <a:t>‹#›</a:t>
            </a:fld>
            <a:endParaRPr lang="en-US" dirty="0"/>
          </a:p>
        </p:txBody>
      </p:sp>
    </p:spTree>
    <p:extLst>
      <p:ext uri="{BB962C8B-B14F-4D97-AF65-F5344CB8AC3E}">
        <p14:creationId xmlns:p14="http://schemas.microsoft.com/office/powerpoint/2010/main" val="28072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pPr/>
              <a:t>‹#›</a:t>
            </a:fld>
            <a:endParaRPr lang="en-US"/>
          </a:p>
        </p:txBody>
      </p:sp>
    </p:spTree>
    <p:extLst>
      <p:ext uri="{BB962C8B-B14F-4D97-AF65-F5344CB8AC3E}">
        <p14:creationId xmlns:p14="http://schemas.microsoft.com/office/powerpoint/2010/main" val="331698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285750"/>
            <a:ext cx="2114550" cy="44005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5750"/>
            <a:ext cx="6191250" cy="4400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pPr/>
              <a:t>‹#›</a:t>
            </a:fld>
            <a:endParaRPr lang="en-US"/>
          </a:p>
        </p:txBody>
      </p:sp>
    </p:spTree>
    <p:extLst>
      <p:ext uri="{BB962C8B-B14F-4D97-AF65-F5344CB8AC3E}">
        <p14:creationId xmlns:p14="http://schemas.microsoft.com/office/powerpoint/2010/main" val="374308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0"/>
            <a:ext cx="7543800" cy="7429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314450"/>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057525"/>
            <a:ext cx="7772400" cy="1628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4953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68580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4705350"/>
            <a:ext cx="1981200" cy="342900"/>
          </a:xfrm>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xfrm>
            <a:off x="2286000" y="468630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81770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352550"/>
            <a:ext cx="8534400" cy="3333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4705350"/>
            <a:ext cx="1981200" cy="342900"/>
          </a:xfrm>
          <a:ln/>
        </p:spPr>
        <p:txBody>
          <a:bodyPr/>
          <a:lstStyle>
            <a:lvl1pPr>
              <a:defRPr/>
            </a:lvl1pPr>
          </a:lstStyle>
          <a:p>
            <a:pPr>
              <a:defRPr/>
            </a:pPr>
            <a:endParaRPr lang="en-US"/>
          </a:p>
        </p:txBody>
      </p:sp>
      <p:sp>
        <p:nvSpPr>
          <p:cNvPr id="5" name="Rectangle 6"/>
          <p:cNvSpPr>
            <a:spLocks noGrp="1" noChangeArrowheads="1"/>
          </p:cNvSpPr>
          <p:nvPr>
            <p:ph type="ftr" sz="quarter" idx="11"/>
          </p:nvPr>
        </p:nvSpPr>
        <p:spPr>
          <a:xfrm>
            <a:off x="3048000" y="4705350"/>
            <a:ext cx="2895600" cy="342900"/>
          </a:xfrm>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386176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pPr/>
              <a:t>‹#›</a:t>
            </a:fld>
            <a:endParaRPr lang="en-US"/>
          </a:p>
        </p:txBody>
      </p:sp>
    </p:spTree>
    <p:extLst>
      <p:ext uri="{BB962C8B-B14F-4D97-AF65-F5344CB8AC3E}">
        <p14:creationId xmlns:p14="http://schemas.microsoft.com/office/powerpoint/2010/main" val="23117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314450"/>
            <a:ext cx="3810000" cy="337185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4705350"/>
            <a:ext cx="1981200" cy="342900"/>
          </a:xfrm>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xfrm>
            <a:off x="2667000" y="4686300"/>
            <a:ext cx="2895600" cy="342900"/>
          </a:xfr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pPr/>
              <a:t>‹#›</a:t>
            </a:fld>
            <a:endParaRPr lang="en-US"/>
          </a:p>
        </p:txBody>
      </p:sp>
      <p:sp>
        <p:nvSpPr>
          <p:cNvPr id="9"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363913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05979"/>
            <a:ext cx="7391400" cy="85725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048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631156"/>
            <a:ext cx="4040188"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1631156"/>
            <a:ext cx="4041775" cy="3074194"/>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4705350"/>
            <a:ext cx="1981200" cy="342900"/>
          </a:xfrm>
          <a:ln/>
        </p:spPr>
        <p:txBody>
          <a:bodyPr/>
          <a:lstStyle>
            <a:lvl1pPr>
              <a:defRPr/>
            </a:lvl1pPr>
          </a:lstStyle>
          <a:p>
            <a:pPr>
              <a:defRPr/>
            </a:pPr>
            <a:endParaRPr lang="en-US"/>
          </a:p>
        </p:txBody>
      </p:sp>
      <p:sp>
        <p:nvSpPr>
          <p:cNvPr id="8" name="Rectangle 6"/>
          <p:cNvSpPr>
            <a:spLocks noGrp="1" noChangeArrowheads="1"/>
          </p:cNvSpPr>
          <p:nvPr>
            <p:ph type="ftr" sz="quarter" idx="11"/>
          </p:nvPr>
        </p:nvSpPr>
        <p:spPr>
          <a:xfrm>
            <a:off x="2819400" y="4705350"/>
            <a:ext cx="2895600" cy="342900"/>
          </a:xfrm>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pPr/>
              <a:t>‹#›</a:t>
            </a:fld>
            <a:endParaRPr lang="en-US"/>
          </a:p>
        </p:txBody>
      </p:sp>
      <p:sp>
        <p:nvSpPr>
          <p:cNvPr id="10"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48027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pPr/>
              <a:t>‹#›</a:t>
            </a:fld>
            <a:endParaRPr lang="en-US"/>
          </a:p>
        </p:txBody>
      </p:sp>
      <p:sp>
        <p:nvSpPr>
          <p:cNvPr id="6"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11862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pPr/>
              <a:t>‹#›</a:t>
            </a:fld>
            <a:endParaRPr lang="en-US"/>
          </a:p>
        </p:txBody>
      </p:sp>
    </p:spTree>
    <p:extLst>
      <p:ext uri="{BB962C8B-B14F-4D97-AF65-F5344CB8AC3E}">
        <p14:creationId xmlns:p14="http://schemas.microsoft.com/office/powerpoint/2010/main" val="394127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750"/>
            <a:ext cx="3008313" cy="871538"/>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343150"/>
            <a:ext cx="3008313" cy="2251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pPr/>
              <a:t>‹#›</a:t>
            </a:fld>
            <a:endParaRPr lang="en-US"/>
          </a:p>
        </p:txBody>
      </p:sp>
      <p:sp>
        <p:nvSpPr>
          <p:cNvPr id="8" name="Rectangle 2"/>
          <p:cNvSpPr>
            <a:spLocks noChangeArrowheads="1"/>
          </p:cNvSpPr>
          <p:nvPr userDrawn="1"/>
        </p:nvSpPr>
        <p:spPr bwMode="auto">
          <a:xfrm rot="5400000">
            <a:off x="-2548893" y="2548891"/>
            <a:ext cx="5143501" cy="45719"/>
          </a:xfrm>
          <a:prstGeom prst="rect">
            <a:avLst/>
          </a:prstGeom>
          <a:solidFill>
            <a:srgbClr val="A40508"/>
          </a:solidFill>
          <a:ln w="9525">
            <a:solidFill>
              <a:srgbClr val="A4001D"/>
            </a:solidFill>
            <a:miter lim="800000"/>
            <a:headEnd/>
            <a:tailEnd/>
          </a:ln>
          <a:effectLst/>
        </p:spPr>
        <p:txBody>
          <a:bodyPr wrap="none" anchor="ctr"/>
          <a:lstStyle/>
          <a:p>
            <a:pPr algn="ctr">
              <a:defRPr/>
            </a:pPr>
            <a:endParaRPr lang="en-US">
              <a:solidFill>
                <a:srgbClr val="A50021"/>
              </a:solidFill>
              <a:ea typeface="+mn-ea"/>
              <a:cs typeface="+mn-cs"/>
            </a:endParaRPr>
          </a:p>
        </p:txBody>
      </p:sp>
    </p:spTree>
    <p:extLst>
      <p:ext uri="{BB962C8B-B14F-4D97-AF65-F5344CB8AC3E}">
        <p14:creationId xmlns:p14="http://schemas.microsoft.com/office/powerpoint/2010/main" val="28331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pPr/>
              <a:t>‹#›</a:t>
            </a:fld>
            <a:endParaRPr lang="en-US"/>
          </a:p>
        </p:txBody>
      </p:sp>
    </p:spTree>
    <p:extLst>
      <p:ext uri="{BB962C8B-B14F-4D97-AF65-F5344CB8AC3E}">
        <p14:creationId xmlns:p14="http://schemas.microsoft.com/office/powerpoint/2010/main" val="1506046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381000"/>
            <a:ext cx="7467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29" name="Rectangle 4"/>
          <p:cNvSpPr>
            <a:spLocks noGrp="1" noChangeArrowheads="1"/>
          </p:cNvSpPr>
          <p:nvPr>
            <p:ph type="body" idx="1"/>
          </p:nvPr>
        </p:nvSpPr>
        <p:spPr bwMode="auto">
          <a:xfrm>
            <a:off x="304800" y="1352550"/>
            <a:ext cx="77724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4805" name="Rectangle 5"/>
          <p:cNvSpPr>
            <a:spLocks noGrp="1" noChangeArrowheads="1"/>
          </p:cNvSpPr>
          <p:nvPr>
            <p:ph type="dt" sz="half" idx="2"/>
          </p:nvPr>
        </p:nvSpPr>
        <p:spPr bwMode="auto">
          <a:xfrm>
            <a:off x="60960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dirty="0"/>
          </a:p>
        </p:txBody>
      </p:sp>
      <p:sp>
        <p:nvSpPr>
          <p:cNvPr id="204806" name="Rectangle 6"/>
          <p:cNvSpPr>
            <a:spLocks noGrp="1" noChangeArrowheads="1"/>
          </p:cNvSpPr>
          <p:nvPr>
            <p:ph type="ftr" sz="quarter" idx="3"/>
          </p:nvPr>
        </p:nvSpPr>
        <p:spPr bwMode="auto">
          <a:xfrm>
            <a:off x="2743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dirty="0"/>
          </a:p>
        </p:txBody>
      </p:sp>
      <p:sp>
        <p:nvSpPr>
          <p:cNvPr id="204807" name="Rectangle 7"/>
          <p:cNvSpPr>
            <a:spLocks noGrp="1" noChangeArrowheads="1"/>
          </p:cNvSpPr>
          <p:nvPr>
            <p:ph type="sldNum" sz="quarter" idx="4"/>
          </p:nvPr>
        </p:nvSpPr>
        <p:spPr bwMode="auto">
          <a:xfrm>
            <a:off x="304800" y="4705350"/>
            <a:ext cx="19812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fld id="{91F816EA-24CC-2048-859A-C5EA9F275392}" type="slidenum">
              <a:rPr lang="en-US" smtClean="0"/>
              <a:pPr/>
              <a:t>‹#›</a:t>
            </a:fld>
            <a:endParaRPr lang="en-US" dirty="0"/>
          </a:p>
        </p:txBody>
      </p:sp>
      <p:pic>
        <p:nvPicPr>
          <p:cNvPr id="10" name="Picture 9"/>
          <p:cNvPicPr>
            <a:picLocks noChangeAspect="1"/>
          </p:cNvPicPr>
          <p:nvPr/>
        </p:nvPicPr>
        <p:blipFill>
          <a:blip r:embed="rId16"/>
          <a:stretch>
            <a:fillRect/>
          </a:stretch>
        </p:blipFill>
        <p:spPr>
          <a:xfrm>
            <a:off x="274056" y="285750"/>
            <a:ext cx="868944" cy="874802"/>
          </a:xfrm>
          <a:prstGeom prst="rect">
            <a:avLst/>
          </a:prstGeom>
        </p:spPr>
      </p:pic>
      <p:sp>
        <p:nvSpPr>
          <p:cNvPr id="8" name="TextBox 7"/>
          <p:cNvSpPr txBox="1"/>
          <p:nvPr/>
        </p:nvSpPr>
        <p:spPr>
          <a:xfrm>
            <a:off x="76200" y="4190"/>
            <a:ext cx="1295400" cy="261610"/>
          </a:xfrm>
          <a:prstGeom prst="rect">
            <a:avLst/>
          </a:prstGeom>
          <a:noFill/>
        </p:spPr>
        <p:txBody>
          <a:bodyPr wrap="square" lIns="0" rIns="0" rtlCol="0">
            <a:spAutoFit/>
          </a:bodyPr>
          <a:lstStyle/>
          <a:p>
            <a:pPr algn="ctr"/>
            <a:r>
              <a:rPr lang="en-US" sz="1100" dirty="0" smtClean="0">
                <a:solidFill>
                  <a:srgbClr val="A4001D"/>
                </a:solidFill>
                <a:latin typeface="+mn-lt"/>
              </a:rPr>
              <a:t>Dan Jurafsky</a:t>
            </a:r>
          </a:p>
        </p:txBody>
      </p:sp>
    </p:spTree>
  </p:cSld>
  <p:clrMap bg1="lt1" tx1="dk1" bg2="lt2" tx2="dk2" accent1="accent1" accent2="accent2" accent3="accent3" accent4="accent4" accent5="accent5" accent6="accent6" hlink="hlink" folHlink="folHlink"/>
  <p:sldLayoutIdLst>
    <p:sldLayoutId id="2147483710"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 id="2147483712" r:id="rId14"/>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1.png"/><Relationship Id="rId5" Type="http://schemas.openxmlformats.org/officeDocument/2006/relationships/oleObject" Target="../embeddings/oleObject5.bin"/><Relationship Id="rId6" Type="http://schemas.openxmlformats.org/officeDocument/2006/relationships/image" Target="../media/image10.emf"/><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1.png"/><Relationship Id="rId5" Type="http://schemas.openxmlformats.org/officeDocument/2006/relationships/oleObject" Target="../embeddings/oleObject6.bin"/><Relationship Id="rId6" Type="http://schemas.openxmlformats.org/officeDocument/2006/relationships/image" Target="../media/image12.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7.bin"/><Relationship Id="rId5" Type="http://schemas.openxmlformats.org/officeDocument/2006/relationships/image" Target="../media/image13.emf"/><Relationship Id="rId6" Type="http://schemas.openxmlformats.org/officeDocument/2006/relationships/oleObject" Target="../embeddings/oleObject8.bin"/><Relationship Id="rId7"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5.png"/><Relationship Id="rId5" Type="http://schemas.openxmlformats.org/officeDocument/2006/relationships/oleObject" Target="../embeddings/oleObject9.bin"/><Relationship Id="rId6"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0.bin"/><Relationship Id="rId5" Type="http://schemas.openxmlformats.org/officeDocument/2006/relationships/image" Target="../media/image19.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peech.sri.com/projects/srilm/" TargetMode="External"/><Relationship Id="rId4" Type="http://schemas.openxmlformats.org/officeDocument/2006/relationships/hyperlink" Target="https://kheafield.com/code/kenlm/" TargetMode="External"/><Relationship Id="rId5" Type="http://schemas.openxmlformats.org/officeDocument/2006/relationships/hyperlink" Target="https://kheafield.com/code/kenlm/estimation/" TargetMode="External"/><Relationship Id="rId6" Type="http://schemas.openxmlformats.org/officeDocument/2006/relationships/hyperlink" Target="https://kheafield.com/code/kenlm/filter/" TargetMode="External"/><Relationship Id="rId7" Type="http://schemas.openxmlformats.org/officeDocument/2006/relationships/hyperlink" Target="https://kheafield.com/code/kenlm/structures/" TargetMode="External"/><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f"/><Relationship Id="rId4" Type="http://schemas.openxmlformats.org/officeDocument/2006/relationships/image" Target="../media/image21.tif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googleresearch.blogspot.com/2006/08/all-our-n-gram-are-belong-to-you.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ooks.google.com/ngram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oleObject" Target="../embeddings/oleObject11.bin"/><Relationship Id="rId7" Type="http://schemas.openxmlformats.org/officeDocument/2006/relationships/image" Target="../media/image22.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12.bin"/><Relationship Id="rId5" Type="http://schemas.openxmlformats.org/officeDocument/2006/relationships/image" Target="../media/image28.emf"/><Relationship Id="rId6" Type="http://schemas.openxmlformats.org/officeDocument/2006/relationships/oleObject" Target="../embeddings/oleObject13.bin"/><Relationship Id="rId7" Type="http://schemas.openxmlformats.org/officeDocument/2006/relationships/image" Target="../media/image29.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png"/><Relationship Id="rId5"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40.emf"/><Relationship Id="rId5" Type="http://schemas.openxmlformats.org/officeDocument/2006/relationships/oleObject" Target="../embeddings/oleObject15.bin"/><Relationship Id="rId6" Type="http://schemas.openxmlformats.org/officeDocument/2006/relationships/image" Target="../media/image41.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8.xml"/><Relationship Id="rId4" Type="http://schemas.openxmlformats.org/officeDocument/2006/relationships/oleObject" Target="../embeddings/oleObject16.bin"/><Relationship Id="rId5" Type="http://schemas.openxmlformats.org/officeDocument/2006/relationships/image" Target="../media/image42.e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43.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18.bin"/><Relationship Id="rId5" Type="http://schemas.openxmlformats.org/officeDocument/2006/relationships/image" Target="../media/image44.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19.bin"/><Relationship Id="rId5" Type="http://schemas.openxmlformats.org/officeDocument/2006/relationships/image" Target="../media/image45.emf"/><Relationship Id="rId6" Type="http://schemas.openxmlformats.org/officeDocument/2006/relationships/oleObject" Target="../embeddings/oleObject20.bin"/><Relationship Id="rId7" Type="http://schemas.openxmlformats.org/officeDocument/2006/relationships/image" Target="../media/image44.emf"/><Relationship Id="rId8" Type="http://schemas.openxmlformats.org/officeDocument/2006/relationships/oleObject" Target="../embeddings/oleObject21.bin"/><Relationship Id="rId9" Type="http://schemas.openxmlformats.org/officeDocument/2006/relationships/image" Target="../media/image46.e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2.bin"/><Relationship Id="rId4" Type="http://schemas.openxmlformats.org/officeDocument/2006/relationships/image" Target="../media/image47.emf"/><Relationship Id="rId5" Type="http://schemas.openxmlformats.org/officeDocument/2006/relationships/oleObject" Target="../embeddings/oleObject23.bin"/><Relationship Id="rId6" Type="http://schemas.openxmlformats.org/officeDocument/2006/relationships/image" Target="../media/image48.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49.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5" Type="http://schemas.openxmlformats.org/officeDocument/2006/relationships/image" Target="../media/image5.emf"/><Relationship Id="rId6" Type="http://schemas.openxmlformats.org/officeDocument/2006/relationships/oleObject" Target="../embeddings/oleObject4.bin"/><Relationship Id="rId7" Type="http://schemas.openxmlformats.org/officeDocument/2006/relationships/image" Target="../media/image6.emf"/><Relationship Id="rId8" Type="http://schemas.openxmlformats.org/officeDocument/2006/relationships/image" Target="../media/image7.jp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a:solidFill>
                <a:srgbClr val="A50021"/>
              </a:solidFill>
              <a:latin typeface="Calibri" charset="0"/>
            </a:endParaRPr>
          </a:p>
          <a:p>
            <a:pPr eaLnBrk="1" hangingPunct="1">
              <a:spcAft>
                <a:spcPts val="600"/>
              </a:spcAft>
            </a:pPr>
            <a:r>
              <a:rPr lang="en-US" sz="3200">
                <a:solidFill>
                  <a:srgbClr val="A50021"/>
                </a:solidFill>
                <a:latin typeface="Calibri" charset="0"/>
              </a:rPr>
              <a:t>Introduction to N-grams</a:t>
            </a:r>
            <a:endParaRPr lang="en-US" sz="3200">
              <a:latin typeface="Calibri" charset="0"/>
            </a:endParaRPr>
          </a:p>
          <a:p>
            <a:pPr eaLnBrk="1" hangingPunct="1"/>
            <a:endParaRPr lang="en-US">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a:t/>
            </a:r>
            <a:br>
              <a:rPr sz="4400"/>
            </a:br>
            <a:r>
              <a:rPr lang="en-US" sz="4400"/>
              <a:t>Language Modeling</a:t>
            </a:r>
            <a:endParaRPr sz="4400"/>
          </a:p>
        </p:txBody>
      </p:sp>
    </p:spTree>
    <p:extLst>
      <p:ext uri="{BB962C8B-B14F-4D97-AF65-F5344CB8AC3E}">
        <p14:creationId xmlns:p14="http://schemas.microsoft.com/office/powerpoint/2010/main" val="17761615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71600" y="285750"/>
            <a:ext cx="7467600" cy="742950"/>
          </a:xfrm>
        </p:spPr>
        <p:txBody>
          <a:bodyPr/>
          <a:lstStyle/>
          <a:p>
            <a:pPr eaLnBrk="1" hangingPunct="1"/>
            <a:r>
              <a:rPr lang="en-US" dirty="0"/>
              <a:t>Markov Assumption</a:t>
            </a:r>
          </a:p>
        </p:txBody>
      </p:sp>
      <p:sp>
        <p:nvSpPr>
          <p:cNvPr id="75779" name="Rectangle 3"/>
          <p:cNvSpPr>
            <a:spLocks noGrp="1" noChangeArrowheads="1"/>
          </p:cNvSpPr>
          <p:nvPr>
            <p:ph idx="1"/>
          </p:nvPr>
        </p:nvSpPr>
        <p:spPr/>
        <p:txBody>
          <a:bodyPr/>
          <a:lstStyle/>
          <a:p>
            <a:r>
              <a:rPr lang="en-US" dirty="0" smtClean="0">
                <a:latin typeface="Calibri" charset="0"/>
              </a:rPr>
              <a:t>For complete word sequence:</a:t>
            </a:r>
            <a:endParaRPr lang="en-US" dirty="0">
              <a:latin typeface="Calibri" charset="0"/>
            </a:endParaRPr>
          </a:p>
          <a:p>
            <a:endParaRPr lang="en-US" dirty="0" smtClean="0">
              <a:latin typeface="Calibri" charset="0"/>
            </a:endParaRPr>
          </a:p>
        </p:txBody>
      </p:sp>
      <p:pic>
        <p:nvPicPr>
          <p:cNvPr id="3" name="Picture 2"/>
          <p:cNvPicPr>
            <a:picLocks noChangeAspect="1"/>
          </p:cNvPicPr>
          <p:nvPr/>
        </p:nvPicPr>
        <p:blipFill>
          <a:blip r:embed="rId3"/>
          <a:stretch>
            <a:fillRect/>
          </a:stretch>
        </p:blipFill>
        <p:spPr>
          <a:xfrm>
            <a:off x="2895600" y="1885950"/>
            <a:ext cx="3200400" cy="951843"/>
          </a:xfrm>
          <a:prstGeom prst="rect">
            <a:avLst/>
          </a:prstGeom>
        </p:spPr>
      </p:pic>
    </p:spTree>
    <p:extLst>
      <p:ext uri="{BB962C8B-B14F-4D97-AF65-F5344CB8AC3E}">
        <p14:creationId xmlns:p14="http://schemas.microsoft.com/office/powerpoint/2010/main" val="9357731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ChangeArrowheads="1"/>
          </p:cNvSpPr>
          <p:nvPr/>
        </p:nvSpPr>
        <p:spPr bwMode="auto">
          <a:xfrm>
            <a:off x="685800" y="1485900"/>
            <a:ext cx="7772400" cy="30861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2"/>
              </a:buClr>
              <a:buFont typeface="Wingdings" charset="2"/>
              <a:buBlip>
                <a:blip r:embed="rId4"/>
              </a:buBlip>
            </a:pPr>
            <a:endParaRPr lang="en-US" sz="2400">
              <a:solidFill>
                <a:srgbClr val="5400A8"/>
              </a:solidFill>
              <a:latin typeface="Tahoma" charset="0"/>
            </a:endParaRPr>
          </a:p>
          <a:p>
            <a:pPr marL="342900" indent="-342900">
              <a:spcBef>
                <a:spcPct val="20000"/>
              </a:spcBef>
              <a:buClr>
                <a:schemeClr val="tx2"/>
              </a:buClr>
              <a:buFont typeface="Wingdings" charset="2"/>
              <a:buBlip>
                <a:blip r:embed="rId4"/>
              </a:buBlip>
            </a:pPr>
            <a:endParaRPr lang="en-US" sz="2400">
              <a:solidFill>
                <a:srgbClr val="5400A8"/>
              </a:solidFill>
              <a:latin typeface="Tahoma" charset="0"/>
            </a:endParaRPr>
          </a:p>
          <a:p>
            <a:pPr marL="342900" indent="-342900">
              <a:spcBef>
                <a:spcPct val="20000"/>
              </a:spcBef>
              <a:buClr>
                <a:schemeClr val="tx2"/>
              </a:buClr>
              <a:buFont typeface="Wingdings" charset="2"/>
              <a:buBlip>
                <a:blip r:embed="rId4"/>
              </a:buBlip>
            </a:pPr>
            <a:endParaRPr lang="en-US" sz="2400">
              <a:solidFill>
                <a:srgbClr val="5400A8"/>
              </a:solidFill>
              <a:latin typeface="Tahoma" charset="0"/>
            </a:endParaRPr>
          </a:p>
          <a:p>
            <a:pPr marL="342900" indent="-342900">
              <a:spcBef>
                <a:spcPct val="20000"/>
              </a:spcBef>
              <a:buClr>
                <a:schemeClr val="tx2"/>
              </a:buClr>
              <a:buFont typeface="Wingdings" charset="2"/>
              <a:buBlip>
                <a:blip r:embed="rId4"/>
              </a:buBlip>
            </a:pPr>
            <a:endParaRPr lang="en-US" sz="2400">
              <a:solidFill>
                <a:srgbClr val="5400A8"/>
              </a:solidFill>
              <a:latin typeface="Tahoma" charset="0"/>
            </a:endParaRPr>
          </a:p>
        </p:txBody>
      </p:sp>
      <p:sp>
        <p:nvSpPr>
          <p:cNvPr id="77829" name="Rectangle 4"/>
          <p:cNvSpPr>
            <a:spLocks noGrp="1" noChangeArrowheads="1"/>
          </p:cNvSpPr>
          <p:nvPr>
            <p:ph type="title"/>
          </p:nvPr>
        </p:nvSpPr>
        <p:spPr>
          <a:xfrm>
            <a:off x="1371600" y="133350"/>
            <a:ext cx="7467600" cy="742950"/>
          </a:xfrm>
        </p:spPr>
        <p:txBody>
          <a:bodyPr/>
          <a:lstStyle/>
          <a:p>
            <a:pPr eaLnBrk="1" hangingPunct="1"/>
            <a:r>
              <a:rPr lang="en-US" dirty="0"/>
              <a:t>Simplest case: Unigram model</a:t>
            </a:r>
          </a:p>
        </p:txBody>
      </p:sp>
      <p:sp>
        <p:nvSpPr>
          <p:cNvPr id="6" name="TextBox 5"/>
          <p:cNvSpPr txBox="1"/>
          <p:nvPr/>
        </p:nvSpPr>
        <p:spPr>
          <a:xfrm>
            <a:off x="685800" y="2792670"/>
            <a:ext cx="8077200" cy="2369880"/>
          </a:xfrm>
          <a:prstGeom prst="rect">
            <a:avLst/>
          </a:prstGeom>
          <a:noFill/>
        </p:spPr>
        <p:txBody>
          <a:bodyPr wrap="square" rtlCol="0">
            <a:spAutoFit/>
          </a:bodyPr>
          <a:lstStyle/>
          <a:p>
            <a:r>
              <a:rPr lang="en-US" sz="2000" dirty="0" smtClean="0">
                <a:latin typeface="Courier"/>
                <a:cs typeface="Courier"/>
              </a:rPr>
              <a:t>fifth, an, of, futures, the, an, incorporated, a, a, the, inflation, most, dollars, quarter, in, is, mass</a:t>
            </a:r>
          </a:p>
          <a:p>
            <a:endParaRPr lang="en-US" sz="2000" dirty="0" smtClean="0">
              <a:latin typeface="Courier"/>
              <a:cs typeface="Courier"/>
            </a:endParaRPr>
          </a:p>
          <a:p>
            <a:r>
              <a:rPr lang="en-US" sz="2000" dirty="0" smtClean="0">
                <a:latin typeface="Courier"/>
                <a:cs typeface="Courier"/>
              </a:rPr>
              <a:t>thrift, did, eighty, said, hard, 'm, </a:t>
            </a:r>
            <a:r>
              <a:rPr lang="en-US" sz="2000" dirty="0" err="1" smtClean="0">
                <a:latin typeface="Courier"/>
                <a:cs typeface="Courier"/>
              </a:rPr>
              <a:t>july</a:t>
            </a:r>
            <a:r>
              <a:rPr lang="en-US" sz="2000" dirty="0" smtClean="0">
                <a:latin typeface="Courier"/>
                <a:cs typeface="Courier"/>
              </a:rPr>
              <a:t>, bullish</a:t>
            </a:r>
          </a:p>
          <a:p>
            <a:endParaRPr lang="en-US" sz="2400" dirty="0" smtClean="0">
              <a:latin typeface="Courier"/>
              <a:cs typeface="Courier"/>
            </a:endParaRPr>
          </a:p>
          <a:p>
            <a:r>
              <a:rPr lang="en-US" sz="2000" dirty="0" smtClean="0">
                <a:latin typeface="Courier"/>
                <a:cs typeface="Courier"/>
              </a:rPr>
              <a:t>that, or, limited, the</a:t>
            </a:r>
          </a:p>
        </p:txBody>
      </p:sp>
      <p:sp>
        <p:nvSpPr>
          <p:cNvPr id="7" name="TextBox 6"/>
          <p:cNvSpPr txBox="1"/>
          <p:nvPr/>
        </p:nvSpPr>
        <p:spPr>
          <a:xfrm>
            <a:off x="228600" y="2247840"/>
            <a:ext cx="6835876" cy="400110"/>
          </a:xfrm>
          <a:prstGeom prst="rect">
            <a:avLst/>
          </a:prstGeom>
          <a:noFill/>
        </p:spPr>
        <p:txBody>
          <a:bodyPr wrap="none" rtlCol="0">
            <a:spAutoFit/>
          </a:bodyPr>
          <a:lstStyle/>
          <a:p>
            <a:r>
              <a:rPr lang="en-US" sz="2000" dirty="0">
                <a:latin typeface="Calibri"/>
                <a:cs typeface="Calibri"/>
              </a:rPr>
              <a:t>Some automatically generated sentences from a unigram model</a:t>
            </a:r>
          </a:p>
        </p:txBody>
      </p:sp>
      <p:graphicFrame>
        <p:nvGraphicFramePr>
          <p:cNvPr id="8" name="Object 6"/>
          <p:cNvGraphicFramePr>
            <a:graphicFrameLocks noChangeAspect="1"/>
          </p:cNvGraphicFramePr>
          <p:nvPr>
            <p:extLst>
              <p:ext uri="{D42A27DB-BD31-4B8C-83A1-F6EECF244321}">
                <p14:modId xmlns:p14="http://schemas.microsoft.com/office/powerpoint/2010/main" val="4245319025"/>
              </p:ext>
            </p:extLst>
          </p:nvPr>
        </p:nvGraphicFramePr>
        <p:xfrm>
          <a:off x="1752600" y="1123950"/>
          <a:ext cx="4648200" cy="1047374"/>
        </p:xfrm>
        <a:graphic>
          <a:graphicData uri="http://schemas.openxmlformats.org/presentationml/2006/ole">
            <mc:AlternateContent xmlns:mc="http://schemas.openxmlformats.org/markup-compatibility/2006">
              <mc:Choice xmlns:v="urn:schemas-microsoft-com:vml" Requires="v">
                <p:oleObj spid="_x0000_s6424" name="Equation" r:id="rId5" imgW="1587500" imgH="355600" progId="Equation.3">
                  <p:embed/>
                </p:oleObj>
              </mc:Choice>
              <mc:Fallback>
                <p:oleObj name="Equation" r:id="rId5" imgW="15875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123950"/>
                        <a:ext cx="4648200" cy="1047374"/>
                      </a:xfrm>
                      <a:prstGeom prst="rect">
                        <a:avLst/>
                      </a:prstGeom>
                      <a:noFill/>
                      <a:effectLst/>
                    </p:spPr>
                  </p:pic>
                </p:oleObj>
              </mc:Fallback>
            </mc:AlternateContent>
          </a:graphicData>
        </a:graphic>
      </p:graphicFrame>
    </p:spTree>
    <p:extLst>
      <p:ext uri="{BB962C8B-B14F-4D97-AF65-F5344CB8AC3E}">
        <p14:creationId xmlns:p14="http://schemas.microsoft.com/office/powerpoint/2010/main" val="6450073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ChangeArrowheads="1"/>
          </p:cNvSpPr>
          <p:nvPr/>
        </p:nvSpPr>
        <p:spPr bwMode="auto">
          <a:xfrm>
            <a:off x="762000" y="1257300"/>
            <a:ext cx="7772400" cy="36576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2"/>
              </a:buClr>
              <a:buFont typeface="Wingdings" charset="2"/>
              <a:buBlip>
                <a:blip r:embed="rId4"/>
              </a:buBlip>
            </a:pPr>
            <a:r>
              <a:rPr lang="en-US" sz="2400" dirty="0">
                <a:latin typeface="Calibri"/>
                <a:cs typeface="Calibri"/>
              </a:rPr>
              <a:t>Condition on the previous word:</a:t>
            </a:r>
          </a:p>
          <a:p>
            <a:pPr marL="342900" indent="-342900">
              <a:spcBef>
                <a:spcPct val="20000"/>
              </a:spcBef>
              <a:buClr>
                <a:schemeClr val="tx2"/>
              </a:buClr>
            </a:pPr>
            <a:endParaRPr lang="en-US" sz="2400" dirty="0">
              <a:latin typeface="Tahoma" charset="0"/>
            </a:endParaRPr>
          </a:p>
          <a:p>
            <a:pPr marL="342900" indent="-342900">
              <a:spcBef>
                <a:spcPct val="20000"/>
              </a:spcBef>
              <a:buClr>
                <a:schemeClr val="tx2"/>
              </a:buClr>
            </a:pPr>
            <a:endParaRPr lang="en-US" sz="2400" dirty="0">
              <a:latin typeface="Tahoma" charset="0"/>
            </a:endParaRPr>
          </a:p>
          <a:p>
            <a:pPr marL="800100" lvl="1" indent="-342900">
              <a:spcBef>
                <a:spcPct val="20000"/>
              </a:spcBef>
              <a:buClr>
                <a:schemeClr val="tx2"/>
              </a:buClr>
              <a:buFont typeface="Wingdings" charset="2"/>
              <a:buBlip>
                <a:blip r:embed="rId4"/>
              </a:buBlip>
            </a:pPr>
            <a:endParaRPr lang="en-US" sz="2400" dirty="0">
              <a:solidFill>
                <a:srgbClr val="5400A8"/>
              </a:solidFill>
              <a:latin typeface="Tahoma" charset="0"/>
            </a:endParaRPr>
          </a:p>
          <a:p>
            <a:pPr marL="342900" indent="-342900">
              <a:spcBef>
                <a:spcPct val="20000"/>
              </a:spcBef>
              <a:buClr>
                <a:schemeClr val="tx2"/>
              </a:buClr>
              <a:buFont typeface="Wingdings" charset="2"/>
              <a:buBlip>
                <a:blip r:embed="rId4"/>
              </a:buBlip>
            </a:pPr>
            <a:endParaRPr lang="en-US" sz="2400" dirty="0">
              <a:solidFill>
                <a:srgbClr val="5400A8"/>
              </a:solidFill>
              <a:latin typeface="Tahoma" charset="0"/>
            </a:endParaRPr>
          </a:p>
          <a:p>
            <a:pPr marL="342900" indent="-342900">
              <a:spcBef>
                <a:spcPct val="20000"/>
              </a:spcBef>
              <a:buClr>
                <a:schemeClr val="tx2"/>
              </a:buClr>
              <a:buFont typeface="Wingdings" charset="2"/>
              <a:buBlip>
                <a:blip r:embed="rId4"/>
              </a:buBlip>
            </a:pPr>
            <a:endParaRPr lang="en-US" sz="2400" dirty="0">
              <a:solidFill>
                <a:srgbClr val="5400A8"/>
              </a:solidFill>
              <a:latin typeface="Tahoma" charset="0"/>
            </a:endParaRPr>
          </a:p>
        </p:txBody>
      </p:sp>
      <p:sp>
        <p:nvSpPr>
          <p:cNvPr id="77829" name="Rectangle 4"/>
          <p:cNvSpPr>
            <a:spLocks noGrp="1" noChangeArrowheads="1"/>
          </p:cNvSpPr>
          <p:nvPr>
            <p:ph type="title"/>
          </p:nvPr>
        </p:nvSpPr>
        <p:spPr/>
        <p:txBody>
          <a:bodyPr/>
          <a:lstStyle/>
          <a:p>
            <a:pPr eaLnBrk="1" hangingPunct="1"/>
            <a:r>
              <a:rPr lang="en-US"/>
              <a:t>Bigram model</a:t>
            </a:r>
          </a:p>
        </p:txBody>
      </p:sp>
      <p:sp>
        <p:nvSpPr>
          <p:cNvPr id="7" name="TextBox 6"/>
          <p:cNvSpPr txBox="1"/>
          <p:nvPr/>
        </p:nvSpPr>
        <p:spPr>
          <a:xfrm>
            <a:off x="228600" y="2778026"/>
            <a:ext cx="8610600" cy="2308324"/>
          </a:xfrm>
          <a:prstGeom prst="rect">
            <a:avLst/>
          </a:prstGeom>
          <a:noFill/>
        </p:spPr>
        <p:txBody>
          <a:bodyPr wrap="square" rtlCol="0">
            <a:spAutoFit/>
          </a:bodyPr>
          <a:lstStyle/>
          <a:p>
            <a:r>
              <a:rPr lang="en-US" sz="1800" dirty="0" err="1" smtClean="0">
                <a:latin typeface="Courier"/>
                <a:cs typeface="Courier"/>
              </a:rPr>
              <a:t>texaco</a:t>
            </a:r>
            <a:r>
              <a:rPr lang="en-US" sz="1800" dirty="0" smtClean="0">
                <a:latin typeface="Courier"/>
                <a:cs typeface="Courier"/>
              </a:rPr>
              <a:t>, rose, one, in, this, issue, is, pursuing, growth, in, a, boiler, house, said, </a:t>
            </a:r>
            <a:r>
              <a:rPr lang="en-US" sz="1800" dirty="0" err="1" smtClean="0">
                <a:latin typeface="Courier"/>
                <a:cs typeface="Courier"/>
              </a:rPr>
              <a:t>mr.</a:t>
            </a:r>
            <a:r>
              <a:rPr lang="en-US" sz="1800" dirty="0" smtClean="0">
                <a:latin typeface="Courier"/>
                <a:cs typeface="Courier"/>
              </a:rPr>
              <a:t>, </a:t>
            </a:r>
            <a:r>
              <a:rPr lang="en-US" sz="1800" dirty="0" err="1" smtClean="0">
                <a:latin typeface="Courier"/>
                <a:cs typeface="Courier"/>
              </a:rPr>
              <a:t>gurria</a:t>
            </a:r>
            <a:r>
              <a:rPr lang="en-US" sz="1800" dirty="0" smtClean="0">
                <a:latin typeface="Courier"/>
                <a:cs typeface="Courier"/>
              </a:rPr>
              <a:t>, </a:t>
            </a:r>
            <a:r>
              <a:rPr lang="en-US" sz="1800" dirty="0" err="1" smtClean="0">
                <a:latin typeface="Courier"/>
                <a:cs typeface="Courier"/>
              </a:rPr>
              <a:t>mexico</a:t>
            </a:r>
            <a:r>
              <a:rPr lang="en-US" sz="1800" dirty="0" smtClean="0">
                <a:latin typeface="Courier"/>
                <a:cs typeface="Courier"/>
              </a:rPr>
              <a:t>, 's, motion, control, proposal, without, permission, from, five, hundred, fifty, five, yen</a:t>
            </a:r>
          </a:p>
          <a:p>
            <a:endParaRPr lang="en-US" sz="1800" dirty="0" smtClean="0">
              <a:latin typeface="Courier"/>
              <a:cs typeface="Courier"/>
            </a:endParaRPr>
          </a:p>
          <a:p>
            <a:r>
              <a:rPr lang="en-US" sz="1800" dirty="0" smtClean="0">
                <a:latin typeface="Courier"/>
                <a:cs typeface="Courier"/>
              </a:rPr>
              <a:t>outside, new, car, parking, lot, of, the, agreement, reached</a:t>
            </a:r>
          </a:p>
          <a:p>
            <a:endParaRPr lang="en-US" sz="1800" dirty="0" smtClean="0">
              <a:latin typeface="Courier"/>
              <a:cs typeface="Courier"/>
            </a:endParaRPr>
          </a:p>
          <a:p>
            <a:r>
              <a:rPr lang="en-US" sz="1800" dirty="0" smtClean="0">
                <a:latin typeface="Courier"/>
                <a:cs typeface="Courier"/>
              </a:rPr>
              <a:t>this, would, be, a, record, </a:t>
            </a:r>
            <a:r>
              <a:rPr lang="en-US" sz="1800" dirty="0" err="1" smtClean="0">
                <a:latin typeface="Courier"/>
                <a:cs typeface="Courier"/>
              </a:rPr>
              <a:t>november</a:t>
            </a:r>
            <a:endParaRPr lang="en-US" sz="1800" dirty="0">
              <a:latin typeface="Courier"/>
              <a:cs typeface="Courier"/>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402550607"/>
              </p:ext>
            </p:extLst>
          </p:nvPr>
        </p:nvGraphicFramePr>
        <p:xfrm>
          <a:off x="762000" y="1885950"/>
          <a:ext cx="6745287" cy="596543"/>
        </p:xfrm>
        <a:graphic>
          <a:graphicData uri="http://schemas.openxmlformats.org/presentationml/2006/ole">
            <mc:AlternateContent xmlns:mc="http://schemas.openxmlformats.org/markup-compatibility/2006">
              <mc:Choice xmlns:v="urn:schemas-microsoft-com:vml" Requires="v">
                <p:oleObj spid="_x0000_s7448" name="Equation" r:id="rId5" imgW="2019300" imgH="177800" progId="Equation.3">
                  <p:embed/>
                </p:oleObj>
              </mc:Choice>
              <mc:Fallback>
                <p:oleObj name="Equation" r:id="rId5" imgW="20193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885950"/>
                        <a:ext cx="6745287" cy="59654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59289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9" name="Rectangle 4"/>
          <p:cNvSpPr>
            <a:spLocks noGrp="1" noChangeArrowheads="1"/>
          </p:cNvSpPr>
          <p:nvPr>
            <p:ph type="title"/>
          </p:nvPr>
        </p:nvSpPr>
        <p:spPr/>
        <p:txBody>
          <a:bodyPr/>
          <a:lstStyle/>
          <a:p>
            <a:r>
              <a:rPr lang="en-US" smtClean="0"/>
              <a:t>N-gram models</a:t>
            </a:r>
            <a:endParaRPr lang="en-US" dirty="0"/>
          </a:p>
        </p:txBody>
      </p:sp>
      <p:sp>
        <p:nvSpPr>
          <p:cNvPr id="2" name="Content Placeholder 1"/>
          <p:cNvSpPr>
            <a:spLocks noGrp="1"/>
          </p:cNvSpPr>
          <p:nvPr>
            <p:ph idx="1"/>
          </p:nvPr>
        </p:nvSpPr>
        <p:spPr>
          <a:xfrm>
            <a:off x="304800" y="1352550"/>
            <a:ext cx="8534400" cy="3657600"/>
          </a:xfrm>
        </p:spPr>
        <p:txBody>
          <a:bodyPr/>
          <a:lstStyle/>
          <a:p>
            <a:r>
              <a:rPr lang="en-US" sz="2800" dirty="0" smtClean="0"/>
              <a:t>We can extend to trigrams, 4-grams, 5-grams</a:t>
            </a:r>
          </a:p>
          <a:p>
            <a:r>
              <a:rPr lang="en-US" sz="2800" dirty="0" smtClean="0"/>
              <a:t>In general this is an insufficient model of language</a:t>
            </a:r>
          </a:p>
          <a:p>
            <a:pPr lvl="1"/>
            <a:r>
              <a:rPr lang="en-US" sz="2400" dirty="0" smtClean="0"/>
              <a:t>because language has </a:t>
            </a:r>
            <a:r>
              <a:rPr lang="en-US" sz="2400" b="1" dirty="0" smtClean="0">
                <a:solidFill>
                  <a:srgbClr val="008000"/>
                </a:solidFill>
              </a:rPr>
              <a:t>long-distance dependencies</a:t>
            </a:r>
            <a:r>
              <a:rPr lang="en-US" sz="2400" dirty="0" smtClean="0"/>
              <a:t>:</a:t>
            </a:r>
          </a:p>
          <a:p>
            <a:pPr marL="457200" lvl="1" indent="0">
              <a:buNone/>
            </a:pPr>
            <a:endParaRPr lang="en-US" sz="800" dirty="0"/>
          </a:p>
          <a:p>
            <a:pPr marL="457200" lvl="1" indent="0">
              <a:buNone/>
            </a:pPr>
            <a:r>
              <a:rPr lang="en-US" sz="2400" dirty="0" smtClean="0"/>
              <a:t>“The computer(s) which I had just put into the machine room on the fifth floor is (are) crashing.”</a:t>
            </a:r>
          </a:p>
          <a:p>
            <a:pPr lvl="1"/>
            <a:endParaRPr lang="en-US" sz="800" dirty="0" smtClean="0"/>
          </a:p>
          <a:p>
            <a:r>
              <a:rPr lang="en-US" sz="2800" dirty="0" smtClean="0"/>
              <a:t>But we can often get away with N-gram models</a:t>
            </a:r>
            <a:endParaRPr lang="en-US" sz="2800" dirty="0"/>
          </a:p>
        </p:txBody>
      </p:sp>
    </p:spTree>
    <p:extLst>
      <p:ext uri="{BB962C8B-B14F-4D97-AF65-F5344CB8AC3E}">
        <p14:creationId xmlns:p14="http://schemas.microsoft.com/office/powerpoint/2010/main" val="3274342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smtClean="0">
                <a:solidFill>
                  <a:srgbClr val="A50021"/>
                </a:solidFill>
                <a:latin typeface="Calibri" charset="0"/>
              </a:rPr>
              <a:t>Estimating N-gram Probabilities</a:t>
            </a:r>
            <a:endParaRPr lang="en-US" sz="3200" dirty="0">
              <a:latin typeface="Calibri" charset="0"/>
            </a:endParaRPr>
          </a:p>
          <a:p>
            <a:pPr eaLnBrk="1" hangingPunct="1"/>
            <a:endParaRPr lang="en-US" dirty="0">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a:t/>
            </a:r>
            <a:br>
              <a:rPr sz="4400"/>
            </a:br>
            <a:r>
              <a:rPr lang="en-US" sz="4400"/>
              <a:t>Language Modeling</a:t>
            </a:r>
            <a:endParaRPr sz="4400"/>
          </a:p>
        </p:txBody>
      </p:sp>
    </p:spTree>
    <p:extLst>
      <p:ext uri="{BB962C8B-B14F-4D97-AF65-F5344CB8AC3E}">
        <p14:creationId xmlns:p14="http://schemas.microsoft.com/office/powerpoint/2010/main" val="39174242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2"/>
          <p:cNvSpPr>
            <a:spLocks noGrp="1" noChangeArrowheads="1"/>
          </p:cNvSpPr>
          <p:nvPr>
            <p:ph type="title"/>
          </p:nvPr>
        </p:nvSpPr>
        <p:spPr/>
        <p:txBody>
          <a:bodyPr/>
          <a:lstStyle/>
          <a:p>
            <a:pPr eaLnBrk="1" hangingPunct="1"/>
            <a:r>
              <a:rPr lang="en-US"/>
              <a:t>Estimating bigram probabilities</a:t>
            </a:r>
          </a:p>
        </p:txBody>
      </p:sp>
      <p:sp>
        <p:nvSpPr>
          <p:cNvPr id="79878" name="Rectangle 3"/>
          <p:cNvSpPr>
            <a:spLocks noGrp="1" noChangeArrowheads="1"/>
          </p:cNvSpPr>
          <p:nvPr>
            <p:ph sz="quarter" idx="1"/>
          </p:nvPr>
        </p:nvSpPr>
        <p:spPr/>
        <p:txBody>
          <a:bodyPr/>
          <a:lstStyle/>
          <a:p>
            <a:pPr eaLnBrk="1" hangingPunct="1"/>
            <a:r>
              <a:rPr lang="en-US">
                <a:latin typeface="Calibri" charset="0"/>
              </a:rPr>
              <a:t>The Maximum Likelihood Estimate</a:t>
            </a:r>
          </a:p>
        </p:txBody>
      </p:sp>
      <p:graphicFrame>
        <p:nvGraphicFramePr>
          <p:cNvPr id="7" name="Object 3"/>
          <p:cNvGraphicFramePr>
            <a:graphicFrameLocks noChangeAspect="1"/>
          </p:cNvGraphicFramePr>
          <p:nvPr>
            <p:extLst>
              <p:ext uri="{D42A27DB-BD31-4B8C-83A1-F6EECF244321}">
                <p14:modId xmlns:p14="http://schemas.microsoft.com/office/powerpoint/2010/main" val="3812473553"/>
              </p:ext>
            </p:extLst>
          </p:nvPr>
        </p:nvGraphicFramePr>
        <p:xfrm>
          <a:off x="1752600" y="1986333"/>
          <a:ext cx="5410200" cy="1253754"/>
        </p:xfrm>
        <a:graphic>
          <a:graphicData uri="http://schemas.openxmlformats.org/presentationml/2006/ole">
            <mc:AlternateContent xmlns:mc="http://schemas.openxmlformats.org/markup-compatibility/2006">
              <mc:Choice xmlns:v="urn:schemas-microsoft-com:vml" Requires="v">
                <p:oleObj spid="_x0000_s8711" name="Equation" r:id="rId4" imgW="1752600" imgH="406400" progId="Equation.3">
                  <p:embed/>
                </p:oleObj>
              </mc:Choice>
              <mc:Fallback>
                <p:oleObj name="Equation" r:id="rId4" imgW="1752600" imgH="40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986333"/>
                        <a:ext cx="5410200" cy="1253754"/>
                      </a:xfrm>
                      <a:prstGeom prst="rect">
                        <a:avLst/>
                      </a:prstGeom>
                      <a:noFill/>
                      <a:ln>
                        <a:noFill/>
                      </a:ln>
                      <a:effec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200954691"/>
              </p:ext>
            </p:extLst>
          </p:nvPr>
        </p:nvGraphicFramePr>
        <p:xfrm>
          <a:off x="2109964" y="3815133"/>
          <a:ext cx="4587816" cy="1253754"/>
        </p:xfrm>
        <a:graphic>
          <a:graphicData uri="http://schemas.openxmlformats.org/presentationml/2006/ole">
            <mc:AlternateContent xmlns:mc="http://schemas.openxmlformats.org/markup-compatibility/2006">
              <mc:Choice xmlns:v="urn:schemas-microsoft-com:vml" Requires="v">
                <p:oleObj spid="_x0000_s8712" name="Equation" r:id="rId6" imgW="1485900" imgH="406400" progId="Equation.3">
                  <p:embed/>
                </p:oleObj>
              </mc:Choice>
              <mc:Fallback>
                <p:oleObj name="Equation" r:id="rId6" imgW="1485900" imgH="406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9964" y="3815133"/>
                        <a:ext cx="4587816" cy="125375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426953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371600" y="205978"/>
            <a:ext cx="7391400" cy="689372"/>
          </a:xfrm>
        </p:spPr>
        <p:txBody>
          <a:bodyPr/>
          <a:lstStyle/>
          <a:p>
            <a:pPr eaLnBrk="1" hangingPunct="1"/>
            <a:r>
              <a:rPr lang="en-US" dirty="0"/>
              <a:t>An example</a:t>
            </a:r>
          </a:p>
        </p:txBody>
      </p:sp>
      <p:sp>
        <p:nvSpPr>
          <p:cNvPr id="81923" name="Rectangle 3"/>
          <p:cNvSpPr>
            <a:spLocks noGrp="1" noChangeArrowheads="1"/>
          </p:cNvSpPr>
          <p:nvPr>
            <p:ph sz="quarter" idx="1"/>
          </p:nvPr>
        </p:nvSpPr>
        <p:spPr>
          <a:xfrm>
            <a:off x="3886200" y="1352550"/>
            <a:ext cx="5410200" cy="1524000"/>
          </a:xfrm>
        </p:spPr>
        <p:txBody>
          <a:bodyPr/>
          <a:lstStyle/>
          <a:p>
            <a:pPr eaLnBrk="1" hangingPunct="1">
              <a:lnSpc>
                <a:spcPct val="90000"/>
              </a:lnSpc>
              <a:buNone/>
            </a:pPr>
            <a:r>
              <a:rPr lang="en-US" sz="2400" dirty="0">
                <a:latin typeface="Calibri" charset="0"/>
              </a:rPr>
              <a:t>&lt;s&gt; I am Sam &lt;/s&gt;</a:t>
            </a:r>
          </a:p>
          <a:p>
            <a:pPr eaLnBrk="1" hangingPunct="1">
              <a:lnSpc>
                <a:spcPct val="90000"/>
              </a:lnSpc>
              <a:buNone/>
            </a:pPr>
            <a:r>
              <a:rPr lang="en-US" sz="2400" dirty="0">
                <a:latin typeface="Calibri" charset="0"/>
              </a:rPr>
              <a:t>&lt;s&gt; Sam I am &lt;/s&gt;</a:t>
            </a:r>
          </a:p>
          <a:p>
            <a:pPr eaLnBrk="1" hangingPunct="1">
              <a:lnSpc>
                <a:spcPct val="90000"/>
              </a:lnSpc>
              <a:buNone/>
            </a:pPr>
            <a:r>
              <a:rPr lang="en-US" sz="2400" dirty="0">
                <a:latin typeface="Calibri" charset="0"/>
              </a:rPr>
              <a:t>&lt;s&gt; I do not like green eggs and ham &lt;/s&gt;</a:t>
            </a:r>
          </a:p>
          <a:p>
            <a:pPr marL="0" indent="0" eaLnBrk="1" hangingPunct="1">
              <a:lnSpc>
                <a:spcPct val="90000"/>
              </a:lnSpc>
              <a:buNone/>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a:p>
            <a:pPr eaLnBrk="1" hangingPunct="1">
              <a:lnSpc>
                <a:spcPct val="90000"/>
              </a:lnSpc>
            </a:pPr>
            <a:endParaRPr lang="en-US" sz="2000" dirty="0">
              <a:latin typeface="Calibri" charset="0"/>
            </a:endParaRPr>
          </a:p>
        </p:txBody>
      </p:sp>
      <p:pic>
        <p:nvPicPr>
          <p:cNvPr id="6" name="Picture 7" descr="sam.tiff"/>
          <p:cNvPicPr>
            <a:picLocks noChangeAspect="1"/>
          </p:cNvPicPr>
          <p:nvPr/>
        </p:nvPicPr>
        <p:blipFill>
          <a:blip r:embed="rId4"/>
          <a:srcRect/>
          <a:stretch>
            <a:fillRect/>
          </a:stretch>
        </p:blipFill>
        <p:spPr bwMode="auto">
          <a:xfrm>
            <a:off x="228600" y="3295782"/>
            <a:ext cx="8763000" cy="952368"/>
          </a:xfrm>
          <a:prstGeom prst="rect">
            <a:avLst/>
          </a:prstGeom>
          <a:noFill/>
          <a:ln w="9525">
            <a:noFill/>
            <a:miter lim="800000"/>
            <a:headEnd/>
            <a:tailEnd/>
          </a:ln>
        </p:spPr>
      </p:pic>
      <p:graphicFrame>
        <p:nvGraphicFramePr>
          <p:cNvPr id="8" name="Object 4"/>
          <p:cNvGraphicFramePr>
            <a:graphicFrameLocks noChangeAspect="1"/>
          </p:cNvGraphicFramePr>
          <p:nvPr>
            <p:extLst>
              <p:ext uri="{D42A27DB-BD31-4B8C-83A1-F6EECF244321}">
                <p14:modId xmlns:p14="http://schemas.microsoft.com/office/powerpoint/2010/main" val="2053752137"/>
              </p:ext>
            </p:extLst>
          </p:nvPr>
        </p:nvGraphicFramePr>
        <p:xfrm>
          <a:off x="152400" y="1553694"/>
          <a:ext cx="3429000" cy="937073"/>
        </p:xfrm>
        <a:graphic>
          <a:graphicData uri="http://schemas.openxmlformats.org/presentationml/2006/ole">
            <mc:AlternateContent xmlns:mc="http://schemas.openxmlformats.org/markup-compatibility/2006">
              <mc:Choice xmlns:v="urn:schemas-microsoft-com:vml" Requires="v">
                <p:oleObj spid="_x0000_s10511" name="Equation" r:id="rId5" imgW="1485900" imgH="406400" progId="Equation.3">
                  <p:embed/>
                </p:oleObj>
              </mc:Choice>
              <mc:Fallback>
                <p:oleObj name="Equation" r:id="rId5" imgW="1485900" imgH="406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53694"/>
                        <a:ext cx="3429000" cy="9370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88559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371600" y="361950"/>
            <a:ext cx="7467600" cy="742950"/>
          </a:xfrm>
        </p:spPr>
        <p:txBody>
          <a:bodyPr/>
          <a:lstStyle/>
          <a:p>
            <a:pPr eaLnBrk="1" hangingPunct="1"/>
            <a:r>
              <a:rPr lang="en-US" dirty="0"/>
              <a:t>More </a:t>
            </a:r>
            <a:r>
              <a:rPr lang="en-US" dirty="0" smtClean="0"/>
              <a:t>examples of User Queries: </a:t>
            </a:r>
            <a:r>
              <a:rPr lang="en-US" dirty="0"/>
              <a:t/>
            </a:r>
            <a:br>
              <a:rPr lang="en-US" dirty="0"/>
            </a:br>
            <a:r>
              <a:rPr lang="en-US" dirty="0"/>
              <a:t>Berkeley Restaurant Project sentences</a:t>
            </a:r>
          </a:p>
        </p:txBody>
      </p:sp>
      <p:sp>
        <p:nvSpPr>
          <p:cNvPr id="86019" name="Rectangle 3"/>
          <p:cNvSpPr>
            <a:spLocks noGrp="1" noChangeArrowheads="1"/>
          </p:cNvSpPr>
          <p:nvPr>
            <p:ph idx="1"/>
          </p:nvPr>
        </p:nvSpPr>
        <p:spPr>
          <a:xfrm>
            <a:off x="304800" y="1676400"/>
            <a:ext cx="8686800" cy="3333750"/>
          </a:xfrm>
        </p:spPr>
        <p:txBody>
          <a:bodyPr/>
          <a:lstStyle/>
          <a:p>
            <a:pPr eaLnBrk="1" hangingPunct="1"/>
            <a:r>
              <a:rPr lang="en-US" sz="2500" dirty="0">
                <a:solidFill>
                  <a:srgbClr val="330099"/>
                </a:solidFill>
                <a:latin typeface="Calibri" charset="0"/>
              </a:rPr>
              <a:t>can you tell me about any good </a:t>
            </a:r>
            <a:r>
              <a:rPr lang="en-US" sz="2500" dirty="0" err="1">
                <a:solidFill>
                  <a:srgbClr val="330099"/>
                </a:solidFill>
                <a:latin typeface="Calibri" charset="0"/>
              </a:rPr>
              <a:t>c</a:t>
            </a:r>
            <a:r>
              <a:rPr lang="en-US" sz="2500" dirty="0" err="1" smtClean="0">
                <a:solidFill>
                  <a:srgbClr val="330099"/>
                </a:solidFill>
                <a:latin typeface="Calibri" charset="0"/>
              </a:rPr>
              <a:t>antonese</a:t>
            </a:r>
            <a:r>
              <a:rPr lang="en-US" sz="2500" dirty="0" smtClean="0">
                <a:solidFill>
                  <a:srgbClr val="330099"/>
                </a:solidFill>
                <a:latin typeface="Calibri" charset="0"/>
              </a:rPr>
              <a:t> </a:t>
            </a:r>
            <a:r>
              <a:rPr lang="en-US" sz="2500" dirty="0">
                <a:solidFill>
                  <a:srgbClr val="330099"/>
                </a:solidFill>
                <a:latin typeface="Calibri" charset="0"/>
              </a:rPr>
              <a:t>restaurants close by</a:t>
            </a:r>
          </a:p>
          <a:p>
            <a:pPr eaLnBrk="1" hangingPunct="1"/>
            <a:r>
              <a:rPr lang="en-US" sz="2500" dirty="0">
                <a:solidFill>
                  <a:srgbClr val="330099"/>
                </a:solidFill>
                <a:latin typeface="Calibri" charset="0"/>
              </a:rPr>
              <a:t>mid priced </a:t>
            </a:r>
            <a:r>
              <a:rPr lang="en-US" sz="2500" dirty="0" err="1">
                <a:solidFill>
                  <a:srgbClr val="330099"/>
                </a:solidFill>
                <a:latin typeface="Calibri" charset="0"/>
              </a:rPr>
              <a:t>t</a:t>
            </a:r>
            <a:r>
              <a:rPr lang="en-US" sz="2500" dirty="0" err="1" smtClean="0">
                <a:solidFill>
                  <a:srgbClr val="330099"/>
                </a:solidFill>
                <a:latin typeface="Calibri" charset="0"/>
              </a:rPr>
              <a:t>hai</a:t>
            </a:r>
            <a:r>
              <a:rPr lang="en-US" sz="2500" dirty="0" smtClean="0">
                <a:solidFill>
                  <a:srgbClr val="330099"/>
                </a:solidFill>
                <a:latin typeface="Calibri" charset="0"/>
              </a:rPr>
              <a:t> </a:t>
            </a:r>
            <a:r>
              <a:rPr lang="en-US" sz="2500" dirty="0">
                <a:solidFill>
                  <a:srgbClr val="330099"/>
                </a:solidFill>
                <a:latin typeface="Calibri" charset="0"/>
              </a:rPr>
              <a:t>food is what </a:t>
            </a:r>
            <a:r>
              <a:rPr lang="en-US" sz="2500" dirty="0" smtClean="0">
                <a:solidFill>
                  <a:srgbClr val="330099"/>
                </a:solidFill>
                <a:latin typeface="Calibri" charset="0"/>
              </a:rPr>
              <a:t>I’m </a:t>
            </a:r>
            <a:r>
              <a:rPr lang="en-US" sz="2500" dirty="0">
                <a:solidFill>
                  <a:srgbClr val="330099"/>
                </a:solidFill>
                <a:latin typeface="Calibri" charset="0"/>
              </a:rPr>
              <a:t>looking for</a:t>
            </a:r>
          </a:p>
          <a:p>
            <a:pPr eaLnBrk="1" hangingPunct="1"/>
            <a:r>
              <a:rPr lang="en-US" sz="2500" dirty="0">
                <a:solidFill>
                  <a:srgbClr val="330099"/>
                </a:solidFill>
                <a:latin typeface="Calibri" charset="0"/>
              </a:rPr>
              <a:t>tell me about chez </a:t>
            </a:r>
            <a:r>
              <a:rPr lang="en-US" sz="2500" dirty="0" err="1">
                <a:solidFill>
                  <a:srgbClr val="330099"/>
                </a:solidFill>
                <a:latin typeface="Calibri" charset="0"/>
              </a:rPr>
              <a:t>panisse</a:t>
            </a:r>
            <a:endParaRPr lang="en-US" sz="2500" dirty="0">
              <a:solidFill>
                <a:srgbClr val="330099"/>
              </a:solidFill>
              <a:latin typeface="Calibri" charset="0"/>
            </a:endParaRPr>
          </a:p>
          <a:p>
            <a:pPr eaLnBrk="1" hangingPunct="1"/>
            <a:r>
              <a:rPr lang="en-US" sz="2500" dirty="0">
                <a:solidFill>
                  <a:srgbClr val="330099"/>
                </a:solidFill>
                <a:latin typeface="Calibri" charset="0"/>
              </a:rPr>
              <a:t>can you give me a listing of the kinds of food that are available</a:t>
            </a:r>
          </a:p>
          <a:p>
            <a:pPr eaLnBrk="1" hangingPunct="1"/>
            <a:r>
              <a:rPr lang="en-US" sz="2500" dirty="0" smtClean="0">
                <a:solidFill>
                  <a:srgbClr val="330099"/>
                </a:solidFill>
                <a:latin typeface="Calibri" charset="0"/>
              </a:rPr>
              <a:t>I’m </a:t>
            </a:r>
            <a:r>
              <a:rPr lang="en-US" sz="2500" dirty="0">
                <a:solidFill>
                  <a:srgbClr val="330099"/>
                </a:solidFill>
                <a:latin typeface="Calibri" charset="0"/>
              </a:rPr>
              <a:t>looking for a good place to eat breakfast</a:t>
            </a:r>
          </a:p>
          <a:p>
            <a:pPr eaLnBrk="1" hangingPunct="1"/>
            <a:r>
              <a:rPr lang="en-US" sz="2500" dirty="0">
                <a:solidFill>
                  <a:srgbClr val="330099"/>
                </a:solidFill>
                <a:latin typeface="Calibri" charset="0"/>
              </a:rPr>
              <a:t>when is </a:t>
            </a:r>
            <a:r>
              <a:rPr lang="en-US" sz="2500" dirty="0" err="1" smtClean="0">
                <a:solidFill>
                  <a:srgbClr val="330099"/>
                </a:solidFill>
                <a:latin typeface="Calibri" charset="0"/>
              </a:rPr>
              <a:t>caffe</a:t>
            </a:r>
            <a:r>
              <a:rPr lang="en-US" sz="2500" dirty="0" smtClean="0">
                <a:solidFill>
                  <a:srgbClr val="330099"/>
                </a:solidFill>
                <a:latin typeface="Calibri" charset="0"/>
              </a:rPr>
              <a:t> </a:t>
            </a:r>
            <a:r>
              <a:rPr lang="en-US" sz="2500" dirty="0" err="1">
                <a:solidFill>
                  <a:srgbClr val="330099"/>
                </a:solidFill>
                <a:latin typeface="Calibri" charset="0"/>
              </a:rPr>
              <a:t>venezia</a:t>
            </a:r>
            <a:r>
              <a:rPr lang="en-US" sz="2500" dirty="0">
                <a:solidFill>
                  <a:srgbClr val="330099"/>
                </a:solidFill>
                <a:latin typeface="Calibri" charset="0"/>
              </a:rPr>
              <a:t> open during the </a:t>
            </a:r>
            <a:r>
              <a:rPr lang="en-US" sz="2500" dirty="0" smtClean="0">
                <a:solidFill>
                  <a:srgbClr val="330099"/>
                </a:solidFill>
                <a:latin typeface="Calibri" charset="0"/>
              </a:rPr>
              <a:t>day</a:t>
            </a:r>
            <a:endParaRPr lang="en-US" sz="2500" dirty="0">
              <a:solidFill>
                <a:srgbClr val="330099"/>
              </a:solidFill>
              <a:latin typeface="Verdana" charset="0"/>
            </a:endParaRPr>
          </a:p>
        </p:txBody>
      </p:sp>
    </p:spTree>
    <p:extLst>
      <p:ext uri="{BB962C8B-B14F-4D97-AF65-F5344CB8AC3E}">
        <p14:creationId xmlns:p14="http://schemas.microsoft.com/office/powerpoint/2010/main" val="2727759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371600" y="228600"/>
            <a:ext cx="7467600" cy="742950"/>
          </a:xfrm>
        </p:spPr>
        <p:txBody>
          <a:bodyPr/>
          <a:lstStyle/>
          <a:p>
            <a:pPr eaLnBrk="1" hangingPunct="1"/>
            <a:r>
              <a:rPr lang="en-US" dirty="0"/>
              <a:t>Raw bigram counts</a:t>
            </a:r>
          </a:p>
        </p:txBody>
      </p:sp>
      <p:sp>
        <p:nvSpPr>
          <p:cNvPr id="88067" name="Rectangle 3"/>
          <p:cNvSpPr>
            <a:spLocks noGrp="1" noChangeArrowheads="1"/>
          </p:cNvSpPr>
          <p:nvPr>
            <p:ph sz="quarter" idx="1"/>
          </p:nvPr>
        </p:nvSpPr>
        <p:spPr>
          <a:xfrm>
            <a:off x="304800" y="1276350"/>
            <a:ext cx="8534400" cy="3333750"/>
          </a:xfrm>
        </p:spPr>
        <p:txBody>
          <a:bodyPr/>
          <a:lstStyle/>
          <a:p>
            <a:r>
              <a:rPr lang="en-US" sz="2000" dirty="0"/>
              <a:t>Bigram counts for eight of the words (out of </a:t>
            </a:r>
            <a:r>
              <a:rPr lang="en-US" sz="2000" i="1" dirty="0"/>
              <a:t>V </a:t>
            </a:r>
            <a:r>
              <a:rPr lang="en-US" sz="2000" dirty="0"/>
              <a:t>= 1446) in the </a:t>
            </a:r>
            <a:r>
              <a:rPr lang="en-US" sz="2000"/>
              <a:t>Berkeley </a:t>
            </a:r>
            <a:r>
              <a:rPr lang="en-US" sz="2000" smtClean="0"/>
              <a:t>Restaurant </a:t>
            </a:r>
            <a:r>
              <a:rPr lang="en-US" sz="2000" dirty="0"/>
              <a:t>Project corpus of 9332 sentences. Zero counts are in </a:t>
            </a:r>
            <a:r>
              <a:rPr lang="en-US" sz="2000" dirty="0" smtClean="0"/>
              <a:t>blue. </a:t>
            </a:r>
            <a:endParaRPr lang="en-US" sz="2000" dirty="0"/>
          </a:p>
        </p:txBody>
      </p:sp>
      <p:pic>
        <p:nvPicPr>
          <p:cNvPr id="5" name="Picture 4" descr="berp1"/>
          <p:cNvPicPr>
            <a:picLocks noChangeAspect="1" noChangeArrowheads="1"/>
          </p:cNvPicPr>
          <p:nvPr/>
        </p:nvPicPr>
        <p:blipFill>
          <a:blip r:embed="rId3"/>
          <a:srcRect/>
          <a:stretch>
            <a:fillRect/>
          </a:stretch>
        </p:blipFill>
        <p:spPr bwMode="auto">
          <a:xfrm>
            <a:off x="838200" y="2038350"/>
            <a:ext cx="7543800" cy="2707421"/>
          </a:xfrm>
          <a:prstGeom prst="rect">
            <a:avLst/>
          </a:prstGeom>
          <a:noFill/>
          <a:ln w="9525">
            <a:noFill/>
            <a:miter lim="800000"/>
            <a:headEnd/>
            <a:tailEnd/>
          </a:ln>
        </p:spPr>
      </p:pic>
    </p:spTree>
    <p:extLst>
      <p:ext uri="{BB962C8B-B14F-4D97-AF65-F5344CB8AC3E}">
        <p14:creationId xmlns:p14="http://schemas.microsoft.com/office/powerpoint/2010/main" val="37578117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t>Raw bigram probabilities</a:t>
            </a:r>
          </a:p>
        </p:txBody>
      </p:sp>
      <p:sp>
        <p:nvSpPr>
          <p:cNvPr id="90115" name="Rectangle 3"/>
          <p:cNvSpPr>
            <a:spLocks noGrp="1" noChangeArrowheads="1"/>
          </p:cNvSpPr>
          <p:nvPr>
            <p:ph sz="quarter" idx="1"/>
          </p:nvPr>
        </p:nvSpPr>
        <p:spPr/>
        <p:txBody>
          <a:bodyPr/>
          <a:lstStyle/>
          <a:p>
            <a:pPr eaLnBrk="1" hangingPunct="1"/>
            <a:r>
              <a:rPr lang="en-US" sz="2000" dirty="0">
                <a:latin typeface="Calibri" charset="0"/>
              </a:rPr>
              <a:t>Normalize by unigrams:</a:t>
            </a:r>
          </a:p>
          <a:p>
            <a:pPr eaLnBrk="1" hangingPunct="1"/>
            <a:endParaRPr lang="en-US" sz="2000" dirty="0">
              <a:latin typeface="Calibri" charset="0"/>
            </a:endParaRPr>
          </a:p>
          <a:p>
            <a:pPr eaLnBrk="1" hangingPunct="1">
              <a:lnSpc>
                <a:spcPct val="180000"/>
              </a:lnSpc>
            </a:pPr>
            <a:r>
              <a:rPr lang="en-US" sz="2000" dirty="0">
                <a:latin typeface="Calibri" charset="0"/>
              </a:rPr>
              <a:t>Result:</a:t>
            </a:r>
          </a:p>
        </p:txBody>
      </p:sp>
      <p:pic>
        <p:nvPicPr>
          <p:cNvPr id="6" name="Picture 4" descr="berp2"/>
          <p:cNvPicPr>
            <a:picLocks noChangeAspect="1" noChangeArrowheads="1"/>
          </p:cNvPicPr>
          <p:nvPr/>
        </p:nvPicPr>
        <p:blipFill>
          <a:blip r:embed="rId3"/>
          <a:srcRect/>
          <a:stretch>
            <a:fillRect/>
          </a:stretch>
        </p:blipFill>
        <p:spPr bwMode="auto">
          <a:xfrm>
            <a:off x="1676400" y="2635366"/>
            <a:ext cx="7010400" cy="2484190"/>
          </a:xfrm>
          <a:prstGeom prst="rect">
            <a:avLst/>
          </a:prstGeom>
          <a:noFill/>
          <a:ln w="9525">
            <a:noFill/>
            <a:miter lim="800000"/>
            <a:headEnd/>
            <a:tailEnd/>
          </a:ln>
        </p:spPr>
      </p:pic>
      <p:pic>
        <p:nvPicPr>
          <p:cNvPr id="7" name="Picture 5" descr="berp3"/>
          <p:cNvPicPr>
            <a:picLocks noChangeAspect="1" noChangeArrowheads="1"/>
          </p:cNvPicPr>
          <p:nvPr/>
        </p:nvPicPr>
        <p:blipFill>
          <a:blip r:embed="rId4"/>
          <a:srcRect/>
          <a:stretch>
            <a:fillRect/>
          </a:stretch>
        </p:blipFill>
        <p:spPr bwMode="auto">
          <a:xfrm>
            <a:off x="1905000" y="1733550"/>
            <a:ext cx="6718300" cy="617854"/>
          </a:xfrm>
          <a:prstGeom prst="rect">
            <a:avLst/>
          </a:prstGeom>
          <a:noFill/>
          <a:ln w="9525">
            <a:noFill/>
            <a:miter lim="800000"/>
            <a:headEnd/>
            <a:tailEnd/>
          </a:ln>
        </p:spPr>
      </p:pic>
    </p:spTree>
    <p:extLst>
      <p:ext uri="{BB962C8B-B14F-4D97-AF65-F5344CB8AC3E}">
        <p14:creationId xmlns:p14="http://schemas.microsoft.com/office/powerpoint/2010/main" val="31139975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Probabilistic Language Models</a:t>
            </a:r>
          </a:p>
        </p:txBody>
      </p:sp>
      <p:sp>
        <p:nvSpPr>
          <p:cNvPr id="3" name="Content Placeholder 2"/>
          <p:cNvSpPr>
            <a:spLocks noGrp="1"/>
          </p:cNvSpPr>
          <p:nvPr>
            <p:ph idx="1"/>
          </p:nvPr>
        </p:nvSpPr>
        <p:spPr>
          <a:xfrm>
            <a:off x="611349" y="1352550"/>
            <a:ext cx="8534400" cy="3790950"/>
          </a:xfrm>
        </p:spPr>
        <p:txBody>
          <a:bodyPr/>
          <a:lstStyle/>
          <a:p>
            <a:r>
              <a:rPr lang="en-US" sz="2800" dirty="0"/>
              <a:t>Today’s goal: assign a probability to a sentence</a:t>
            </a:r>
          </a:p>
          <a:p>
            <a:pPr lvl="3"/>
            <a:r>
              <a:rPr lang="en-US" sz="2400" dirty="0" smtClean="0"/>
              <a:t>Machine </a:t>
            </a:r>
            <a:r>
              <a:rPr lang="en-US" sz="2400" dirty="0"/>
              <a:t>Translation:</a:t>
            </a:r>
          </a:p>
          <a:p>
            <a:pPr lvl="4"/>
            <a:r>
              <a:rPr lang="en-US" sz="2000" dirty="0"/>
              <a:t>P</a:t>
            </a:r>
            <a:r>
              <a:rPr lang="en-US" sz="2000" dirty="0" smtClean="0"/>
              <a:t>(</a:t>
            </a:r>
            <a:r>
              <a:rPr lang="en-US" sz="2000" b="1" dirty="0" smtClean="0"/>
              <a:t>high </a:t>
            </a:r>
            <a:r>
              <a:rPr lang="en-US" sz="2000" dirty="0" smtClean="0"/>
              <a:t>winds tonight) </a:t>
            </a:r>
            <a:r>
              <a:rPr lang="en-US" sz="2000" dirty="0"/>
              <a:t>&gt; P</a:t>
            </a:r>
            <a:r>
              <a:rPr lang="en-US" sz="2000" dirty="0" smtClean="0"/>
              <a:t>(</a:t>
            </a:r>
            <a:r>
              <a:rPr lang="en-US" sz="2000" b="1" dirty="0" smtClean="0"/>
              <a:t>large</a:t>
            </a:r>
            <a:r>
              <a:rPr lang="en-US" sz="2000" dirty="0" smtClean="0"/>
              <a:t> winds tonight)</a:t>
            </a:r>
            <a:endParaRPr lang="en-US" sz="2000" dirty="0"/>
          </a:p>
          <a:p>
            <a:pPr lvl="3"/>
            <a:r>
              <a:rPr lang="en-US" sz="2400" dirty="0" smtClean="0"/>
              <a:t>Spell </a:t>
            </a:r>
            <a:r>
              <a:rPr lang="en-US" sz="2400" dirty="0"/>
              <a:t>Correction</a:t>
            </a:r>
          </a:p>
          <a:p>
            <a:pPr lvl="4"/>
            <a:r>
              <a:rPr lang="en-US" sz="2000" dirty="0"/>
              <a:t>The office is about fifteen </a:t>
            </a:r>
            <a:r>
              <a:rPr lang="en-US" sz="2000" b="1" dirty="0"/>
              <a:t>minuets</a:t>
            </a:r>
            <a:r>
              <a:rPr lang="en-US" sz="2000" dirty="0"/>
              <a:t> from my </a:t>
            </a:r>
            <a:r>
              <a:rPr lang="en-US" sz="2000" dirty="0" smtClean="0"/>
              <a:t>house</a:t>
            </a:r>
          </a:p>
          <a:p>
            <a:pPr lvl="5"/>
            <a:r>
              <a:rPr lang="en-US" sz="1800" dirty="0" smtClean="0"/>
              <a:t>P(about fifteen </a:t>
            </a:r>
            <a:r>
              <a:rPr lang="en-US" sz="1800" b="1" dirty="0" smtClean="0"/>
              <a:t>minutes</a:t>
            </a:r>
            <a:r>
              <a:rPr lang="en-US" sz="1800" dirty="0" smtClean="0"/>
              <a:t> from) &gt; P(about fifteen </a:t>
            </a:r>
            <a:r>
              <a:rPr lang="en-US" sz="1800" b="1" dirty="0" smtClean="0"/>
              <a:t>minuets</a:t>
            </a:r>
            <a:r>
              <a:rPr lang="en-US" sz="1800" dirty="0" smtClean="0"/>
              <a:t> from)</a:t>
            </a:r>
            <a:endParaRPr lang="en-US" sz="2000" dirty="0"/>
          </a:p>
          <a:p>
            <a:pPr lvl="3"/>
            <a:r>
              <a:rPr lang="en-US" sz="2400" dirty="0"/>
              <a:t>Speech Recognition</a:t>
            </a:r>
          </a:p>
          <a:p>
            <a:pPr lvl="4"/>
            <a:r>
              <a:rPr lang="en-US" sz="2000" dirty="0"/>
              <a:t>P(I saw a van) &gt;&gt; P(eyes awe of an</a:t>
            </a:r>
            <a:r>
              <a:rPr lang="en-US" sz="2000" dirty="0" smtClean="0"/>
              <a:t>)</a:t>
            </a:r>
          </a:p>
          <a:p>
            <a:pPr lvl="3"/>
            <a:r>
              <a:rPr lang="en-US" sz="2400" dirty="0" smtClean="0"/>
              <a:t>+ Summarization, question-answering, etc., etc.!!</a:t>
            </a:r>
            <a:endParaRPr lang="en-US" sz="2000" dirty="0"/>
          </a:p>
        </p:txBody>
      </p:sp>
      <p:sp>
        <p:nvSpPr>
          <p:cNvPr id="4" name="TextBox 3"/>
          <p:cNvSpPr txBox="1"/>
          <p:nvPr/>
        </p:nvSpPr>
        <p:spPr>
          <a:xfrm>
            <a:off x="304800" y="2800350"/>
            <a:ext cx="1021684" cy="523220"/>
          </a:xfrm>
          <a:prstGeom prst="rect">
            <a:avLst/>
          </a:prstGeom>
          <a:noFill/>
        </p:spPr>
        <p:txBody>
          <a:bodyPr wrap="none" rtlCol="0">
            <a:spAutoFit/>
          </a:bodyPr>
          <a:lstStyle/>
          <a:p>
            <a:r>
              <a:rPr lang="en-US" sz="2800" dirty="0" smtClean="0">
                <a:latin typeface="Calibri"/>
                <a:cs typeface="Calibri"/>
              </a:rPr>
              <a:t>Why?</a:t>
            </a:r>
            <a:endParaRPr lang="en-US" sz="2800" dirty="0">
              <a:latin typeface="Calibri"/>
              <a:cs typeface="Calibri"/>
            </a:endParaRPr>
          </a:p>
        </p:txBody>
      </p:sp>
    </p:spTree>
    <p:extLst>
      <p:ext uri="{BB962C8B-B14F-4D97-AF65-F5344CB8AC3E}">
        <p14:creationId xmlns:p14="http://schemas.microsoft.com/office/powerpoint/2010/main" val="37651882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dirty="0"/>
              <a:t>Bigram estimates of sentence probabilities</a:t>
            </a:r>
          </a:p>
        </p:txBody>
      </p:sp>
      <p:sp>
        <p:nvSpPr>
          <p:cNvPr id="92163" name="Rectangle 3"/>
          <p:cNvSpPr>
            <a:spLocks noGrp="1" noChangeArrowheads="1"/>
          </p:cNvSpPr>
          <p:nvPr>
            <p:ph idx="1"/>
          </p:nvPr>
        </p:nvSpPr>
        <p:spPr>
          <a:xfrm>
            <a:off x="381000" y="1352550"/>
            <a:ext cx="8534400" cy="3333750"/>
          </a:xfrm>
        </p:spPr>
        <p:txBody>
          <a:bodyPr/>
          <a:lstStyle/>
          <a:p>
            <a:pPr marL="0" indent="0">
              <a:buNone/>
            </a:pPr>
            <a:r>
              <a:rPr lang="en-US" i="1" dirty="0"/>
              <a:t>P</a:t>
            </a:r>
            <a:r>
              <a:rPr lang="en-US" dirty="0"/>
              <a:t>(&lt;s&gt; </a:t>
            </a:r>
            <a:r>
              <a:rPr lang="en-US" dirty="0" err="1"/>
              <a:t>i</a:t>
            </a:r>
            <a:r>
              <a:rPr lang="en-US" dirty="0"/>
              <a:t> want </a:t>
            </a:r>
            <a:r>
              <a:rPr lang="en-US" dirty="0" err="1"/>
              <a:t>english</a:t>
            </a:r>
            <a:r>
              <a:rPr lang="en-US" dirty="0"/>
              <a:t> food &lt;/s&gt;)</a:t>
            </a:r>
            <a:br>
              <a:rPr lang="en-US" dirty="0"/>
            </a:br>
            <a:r>
              <a:rPr lang="en-US" dirty="0" smtClean="0"/>
              <a:t>= </a:t>
            </a:r>
            <a:r>
              <a:rPr lang="en-US" i="1" dirty="0" smtClean="0"/>
              <a:t>P</a:t>
            </a:r>
            <a:r>
              <a:rPr lang="en-US" dirty="0"/>
              <a:t>(</a:t>
            </a:r>
            <a:r>
              <a:rPr lang="en-US" dirty="0" err="1"/>
              <a:t>i</a:t>
            </a:r>
            <a:r>
              <a:rPr lang="en-US" dirty="0"/>
              <a:t>|&lt;s&gt;</a:t>
            </a:r>
            <a:r>
              <a:rPr lang="en-US" dirty="0" smtClean="0"/>
              <a:t>) </a:t>
            </a:r>
            <a:r>
              <a:rPr lang="en-US" i="1" dirty="0" smtClean="0"/>
              <a:t>P</a:t>
            </a:r>
            <a:r>
              <a:rPr lang="en-US" dirty="0"/>
              <a:t>(</a:t>
            </a:r>
            <a:r>
              <a:rPr lang="en-US" dirty="0" err="1"/>
              <a:t>want|i</a:t>
            </a:r>
            <a:r>
              <a:rPr lang="en-US" dirty="0" smtClean="0"/>
              <a:t>) </a:t>
            </a:r>
            <a:r>
              <a:rPr lang="en-US" i="1" dirty="0" smtClean="0"/>
              <a:t>P</a:t>
            </a:r>
            <a:r>
              <a:rPr lang="en-US" dirty="0"/>
              <a:t>(</a:t>
            </a:r>
            <a:r>
              <a:rPr lang="en-US" dirty="0" err="1"/>
              <a:t>english|want</a:t>
            </a:r>
            <a:r>
              <a:rPr lang="en-US" dirty="0"/>
              <a:t>) </a:t>
            </a:r>
            <a:r>
              <a:rPr lang="en-US" i="1" dirty="0" smtClean="0"/>
              <a:t>P</a:t>
            </a:r>
            <a:r>
              <a:rPr lang="en-US" dirty="0"/>
              <a:t>(</a:t>
            </a:r>
            <a:r>
              <a:rPr lang="en-US" dirty="0" err="1" smtClean="0"/>
              <a:t>food|english</a:t>
            </a:r>
            <a:r>
              <a:rPr lang="en-US" dirty="0" smtClean="0"/>
              <a:t>) </a:t>
            </a:r>
            <a:r>
              <a:rPr lang="en-US" i="1" dirty="0" smtClean="0"/>
              <a:t>P</a:t>
            </a:r>
            <a:r>
              <a:rPr lang="en-US" dirty="0"/>
              <a:t>(&lt;/s&gt;|food) </a:t>
            </a:r>
            <a:endParaRPr lang="en-US" dirty="0" smtClean="0"/>
          </a:p>
          <a:p>
            <a:pPr marL="0" indent="0">
              <a:buNone/>
            </a:pPr>
            <a:r>
              <a:rPr lang="en-US" dirty="0" smtClean="0"/>
              <a:t>= </a:t>
            </a:r>
            <a:r>
              <a:rPr lang="en-US" dirty="0"/>
              <a:t>.25×.33×.0011×0.5×0.68 </a:t>
            </a:r>
          </a:p>
          <a:p>
            <a:pPr marL="0" indent="0">
              <a:buNone/>
            </a:pPr>
            <a:r>
              <a:rPr lang="en-US" dirty="0" smtClean="0"/>
              <a:t>=</a:t>
            </a:r>
            <a:r>
              <a:rPr lang="en-US" dirty="0"/>
              <a:t>.000031 </a:t>
            </a:r>
          </a:p>
          <a:p>
            <a:pPr eaLnBrk="1" hangingPunct="1">
              <a:buNone/>
            </a:pPr>
            <a:endParaRPr lang="en-US" dirty="0">
              <a:latin typeface="Calibri" charset="0"/>
            </a:endParaRPr>
          </a:p>
        </p:txBody>
      </p:sp>
    </p:spTree>
    <p:extLst>
      <p:ext uri="{BB962C8B-B14F-4D97-AF65-F5344CB8AC3E}">
        <p14:creationId xmlns:p14="http://schemas.microsoft.com/office/powerpoint/2010/main" val="24447740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What kinds of knowledge?</a:t>
            </a:r>
          </a:p>
        </p:txBody>
      </p:sp>
      <p:sp>
        <p:nvSpPr>
          <p:cNvPr id="94211" name="Rectangle 3"/>
          <p:cNvSpPr>
            <a:spLocks noGrp="1" noChangeArrowheads="1"/>
          </p:cNvSpPr>
          <p:nvPr>
            <p:ph sz="quarter" idx="1"/>
          </p:nvPr>
        </p:nvSpPr>
        <p:spPr/>
        <p:txBody>
          <a:bodyPr/>
          <a:lstStyle/>
          <a:p>
            <a:pPr eaLnBrk="1" hangingPunct="1"/>
            <a:r>
              <a:rPr lang="en-US" sz="2800" dirty="0">
                <a:latin typeface="Calibri" charset="0"/>
              </a:rPr>
              <a:t>P(</a:t>
            </a:r>
            <a:r>
              <a:rPr lang="en-US" sz="2800" dirty="0" err="1">
                <a:latin typeface="Calibri" charset="0"/>
              </a:rPr>
              <a:t>english|want</a:t>
            </a:r>
            <a:r>
              <a:rPr lang="en-US" sz="2800" dirty="0">
                <a:latin typeface="Calibri" charset="0"/>
              </a:rPr>
              <a:t>)  = .0011</a:t>
            </a:r>
          </a:p>
          <a:p>
            <a:pPr eaLnBrk="1" hangingPunct="1"/>
            <a:r>
              <a:rPr lang="en-US" sz="2800" dirty="0">
                <a:latin typeface="Calibri" charset="0"/>
              </a:rPr>
              <a:t>P(</a:t>
            </a:r>
            <a:r>
              <a:rPr lang="en-US" sz="2800" dirty="0" err="1">
                <a:latin typeface="Calibri" charset="0"/>
              </a:rPr>
              <a:t>chinese|want</a:t>
            </a:r>
            <a:r>
              <a:rPr lang="en-US" sz="2800" dirty="0">
                <a:latin typeface="Calibri" charset="0"/>
              </a:rPr>
              <a:t>) =  .0065</a:t>
            </a:r>
          </a:p>
          <a:p>
            <a:pPr eaLnBrk="1" hangingPunct="1"/>
            <a:r>
              <a:rPr lang="en-US" sz="2800" dirty="0">
                <a:latin typeface="Calibri" charset="0"/>
              </a:rPr>
              <a:t>P(</a:t>
            </a:r>
            <a:r>
              <a:rPr lang="en-US" sz="2800" dirty="0" err="1">
                <a:latin typeface="Calibri" charset="0"/>
              </a:rPr>
              <a:t>to|want</a:t>
            </a:r>
            <a:r>
              <a:rPr lang="en-US" sz="2800" dirty="0">
                <a:latin typeface="Calibri" charset="0"/>
              </a:rPr>
              <a:t>) = .66</a:t>
            </a:r>
          </a:p>
          <a:p>
            <a:pPr eaLnBrk="1" hangingPunct="1"/>
            <a:r>
              <a:rPr lang="en-US" sz="2800" dirty="0">
                <a:latin typeface="Calibri" charset="0"/>
              </a:rPr>
              <a:t>P(eat | to) = .28</a:t>
            </a:r>
          </a:p>
          <a:p>
            <a:pPr eaLnBrk="1" hangingPunct="1"/>
            <a:r>
              <a:rPr lang="en-US" sz="2800" dirty="0">
                <a:latin typeface="Calibri" charset="0"/>
              </a:rPr>
              <a:t>P(food | to) = 0</a:t>
            </a:r>
          </a:p>
          <a:p>
            <a:pPr eaLnBrk="1" hangingPunct="1"/>
            <a:r>
              <a:rPr lang="en-US" sz="2800" dirty="0">
                <a:latin typeface="Calibri" charset="0"/>
              </a:rPr>
              <a:t>P(want | spend) = 0</a:t>
            </a:r>
          </a:p>
          <a:p>
            <a:pPr eaLnBrk="1" hangingPunct="1"/>
            <a:r>
              <a:rPr lang="en-US" sz="2800" dirty="0">
                <a:latin typeface="Calibri" charset="0"/>
              </a:rPr>
              <a:t>P (</a:t>
            </a:r>
            <a:r>
              <a:rPr lang="en-US" sz="2800" dirty="0" err="1">
                <a:latin typeface="Calibri" charset="0"/>
              </a:rPr>
              <a:t>i</a:t>
            </a:r>
            <a:r>
              <a:rPr lang="en-US" sz="2800" dirty="0">
                <a:latin typeface="Calibri" charset="0"/>
              </a:rPr>
              <a:t> | &lt;s&gt;) = .25</a:t>
            </a:r>
          </a:p>
        </p:txBody>
      </p:sp>
    </p:spTree>
    <p:extLst>
      <p:ext uri="{BB962C8B-B14F-4D97-AF65-F5344CB8AC3E}">
        <p14:creationId xmlns:p14="http://schemas.microsoft.com/office/powerpoint/2010/main" val="42014282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a:t>Practical Issues</a:t>
            </a:r>
          </a:p>
        </p:txBody>
      </p:sp>
      <p:sp>
        <p:nvSpPr>
          <p:cNvPr id="122883" name="Rectangle 3"/>
          <p:cNvSpPr>
            <a:spLocks noGrp="1" noChangeArrowheads="1"/>
          </p:cNvSpPr>
          <p:nvPr>
            <p:ph sz="quarter" idx="1"/>
          </p:nvPr>
        </p:nvSpPr>
        <p:spPr/>
        <p:txBody>
          <a:bodyPr/>
          <a:lstStyle/>
          <a:p>
            <a:pPr eaLnBrk="1" hangingPunct="1"/>
            <a:r>
              <a:rPr lang="en-US" sz="3200" dirty="0">
                <a:latin typeface="Calibri" charset="0"/>
              </a:rPr>
              <a:t>We do everything in log space</a:t>
            </a:r>
          </a:p>
          <a:p>
            <a:pPr lvl="1" eaLnBrk="1" hangingPunct="1"/>
            <a:r>
              <a:rPr lang="en-US" sz="3200" dirty="0">
                <a:latin typeface="Calibri" charset="0"/>
              </a:rPr>
              <a:t>Avoid </a:t>
            </a:r>
            <a:r>
              <a:rPr lang="en-US" sz="3200" dirty="0" smtClean="0">
                <a:latin typeface="Calibri" charset="0"/>
              </a:rPr>
              <a:t>underflow (e.g. 0.002 x 0.002 =0.00004)</a:t>
            </a:r>
            <a:endParaRPr lang="en-US" sz="3200" dirty="0">
              <a:latin typeface="Calibri" charset="0"/>
            </a:endParaRPr>
          </a:p>
          <a:p>
            <a:pPr lvl="1" eaLnBrk="1" hangingPunct="1"/>
            <a:r>
              <a:rPr lang="en-US" sz="3200" dirty="0">
                <a:latin typeface="Calibri" charset="0"/>
              </a:rPr>
              <a:t>(also adding is faster than multiplying)</a:t>
            </a:r>
          </a:p>
        </p:txBody>
      </p:sp>
      <p:graphicFrame>
        <p:nvGraphicFramePr>
          <p:cNvPr id="2" name="Object 1"/>
          <p:cNvGraphicFramePr>
            <a:graphicFrameLocks noChangeAspect="1"/>
          </p:cNvGraphicFramePr>
          <p:nvPr>
            <p:extLst>
              <p:ext uri="{D42A27DB-BD31-4B8C-83A1-F6EECF244321}">
                <p14:modId xmlns:p14="http://schemas.microsoft.com/office/powerpoint/2010/main" val="2035829793"/>
              </p:ext>
            </p:extLst>
          </p:nvPr>
        </p:nvGraphicFramePr>
        <p:xfrm>
          <a:off x="304801" y="3792217"/>
          <a:ext cx="8610600" cy="567057"/>
        </p:xfrm>
        <a:graphic>
          <a:graphicData uri="http://schemas.openxmlformats.org/presentationml/2006/ole">
            <mc:AlternateContent xmlns:mc="http://schemas.openxmlformats.org/markup-compatibility/2006">
              <mc:Choice xmlns:v="urn:schemas-microsoft-com:vml" Requires="v">
                <p:oleObj spid="_x0000_s26884" name="Equation" r:id="rId4" imgW="3276600" imgH="215900" progId="Equation.3">
                  <p:embed/>
                </p:oleObj>
              </mc:Choice>
              <mc:Fallback>
                <p:oleObj name="Equation" r:id="rId4" imgW="3276600" imgH="215900" progId="Equation.3">
                  <p:embed/>
                  <p:pic>
                    <p:nvPicPr>
                      <p:cNvPr id="0" name=""/>
                      <p:cNvPicPr/>
                      <p:nvPr/>
                    </p:nvPicPr>
                    <p:blipFill>
                      <a:blip r:embed="rId5"/>
                      <a:stretch>
                        <a:fillRect/>
                      </a:stretch>
                    </p:blipFill>
                    <p:spPr>
                      <a:xfrm>
                        <a:off x="304801" y="3792217"/>
                        <a:ext cx="8610600" cy="567057"/>
                      </a:xfrm>
                      <a:prstGeom prst="rect">
                        <a:avLst/>
                      </a:prstGeom>
                    </p:spPr>
                  </p:pic>
                </p:oleObj>
              </mc:Fallback>
            </mc:AlternateContent>
          </a:graphicData>
        </a:graphic>
      </p:graphicFrame>
    </p:spTree>
    <p:extLst>
      <p:ext uri="{BB962C8B-B14F-4D97-AF65-F5344CB8AC3E}">
        <p14:creationId xmlns:p14="http://schemas.microsoft.com/office/powerpoint/2010/main" val="39622700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a:t>Language Modeling Toolkits</a:t>
            </a:r>
          </a:p>
        </p:txBody>
      </p:sp>
      <p:sp>
        <p:nvSpPr>
          <p:cNvPr id="124931" name="Rectangle 3"/>
          <p:cNvSpPr>
            <a:spLocks noGrp="1" noChangeArrowheads="1"/>
          </p:cNvSpPr>
          <p:nvPr>
            <p:ph sz="quarter" idx="1"/>
          </p:nvPr>
        </p:nvSpPr>
        <p:spPr/>
        <p:txBody>
          <a:bodyPr/>
          <a:lstStyle/>
          <a:p>
            <a:pPr eaLnBrk="1" hangingPunct="1"/>
            <a:r>
              <a:rPr lang="en-US" dirty="0">
                <a:latin typeface="Calibri" charset="0"/>
              </a:rPr>
              <a:t>SRILM</a:t>
            </a:r>
          </a:p>
          <a:p>
            <a:pPr lvl="1" eaLnBrk="1" hangingPunct="1"/>
            <a:r>
              <a:rPr lang="en-US" sz="2400" dirty="0">
                <a:latin typeface="Calibri" charset="0"/>
                <a:hlinkClick r:id="rId3"/>
              </a:rPr>
              <a:t>http://www.speech.sri.com/projects/srilm</a:t>
            </a:r>
            <a:r>
              <a:rPr lang="en-US" sz="2400" dirty="0" smtClean="0">
                <a:latin typeface="Calibri" charset="0"/>
                <a:hlinkClick r:id="rId3"/>
              </a:rPr>
              <a:t>/</a:t>
            </a:r>
            <a:endParaRPr lang="en-US" sz="2400" dirty="0" smtClean="0">
              <a:latin typeface="Calibri" charset="0"/>
            </a:endParaRPr>
          </a:p>
          <a:p>
            <a:pPr lvl="1"/>
            <a:r>
              <a:rPr lang="en-US" sz="2400" dirty="0"/>
              <a:t>SRILM is a toolkit for building and applying statistical </a:t>
            </a:r>
            <a:r>
              <a:rPr lang="en-US" sz="2400" dirty="0" smtClean="0"/>
              <a:t>LMs, </a:t>
            </a:r>
            <a:r>
              <a:rPr lang="en-US" sz="2400" dirty="0"/>
              <a:t>primarily for use in speech recognition, statistical tagging and segmentation, and machine translation.</a:t>
            </a:r>
            <a:endParaRPr lang="en-US" sz="2400" dirty="0" smtClean="0">
              <a:latin typeface="Calibri" charset="0"/>
            </a:endParaRPr>
          </a:p>
          <a:p>
            <a:r>
              <a:rPr lang="en-US" dirty="0" err="1" smtClean="0">
                <a:latin typeface="Calibri" charset="0"/>
              </a:rPr>
              <a:t>KenLM</a:t>
            </a:r>
            <a:endParaRPr lang="en-US" dirty="0" smtClean="0">
              <a:latin typeface="Calibri" charset="0"/>
            </a:endParaRPr>
          </a:p>
          <a:p>
            <a:pPr lvl="1" eaLnBrk="1" hangingPunct="1"/>
            <a:r>
              <a:rPr lang="en-US" sz="2400" dirty="0" smtClean="0">
                <a:latin typeface="Calibri" charset="0"/>
                <a:hlinkClick r:id="rId4"/>
              </a:rPr>
              <a:t>https://kheafield.com/code/kenlm/</a:t>
            </a:r>
            <a:endParaRPr lang="en-US" sz="2400" dirty="0" smtClean="0">
              <a:latin typeface="Calibri" charset="0"/>
            </a:endParaRPr>
          </a:p>
          <a:p>
            <a:pPr lvl="1"/>
            <a:r>
              <a:rPr lang="en-US" sz="2400" dirty="0" err="1"/>
              <a:t>KenLM</a:t>
            </a:r>
            <a:r>
              <a:rPr lang="en-US" sz="2400" dirty="0"/>
              <a:t> </a:t>
            </a:r>
            <a:r>
              <a:rPr lang="en-US" sz="2400" dirty="0">
                <a:hlinkClick r:id="rId5"/>
              </a:rPr>
              <a:t>estimates</a:t>
            </a:r>
            <a:r>
              <a:rPr lang="en-US" sz="2400" dirty="0"/>
              <a:t>, </a:t>
            </a:r>
            <a:r>
              <a:rPr lang="en-US" sz="2400" dirty="0">
                <a:hlinkClick r:id="rId6"/>
              </a:rPr>
              <a:t>filters</a:t>
            </a:r>
            <a:r>
              <a:rPr lang="en-US" sz="2400" dirty="0"/>
              <a:t>, and </a:t>
            </a:r>
            <a:r>
              <a:rPr lang="en-US" sz="2400" dirty="0">
                <a:hlinkClick r:id="rId7"/>
              </a:rPr>
              <a:t>queries</a:t>
            </a:r>
            <a:r>
              <a:rPr lang="en-US" sz="2400" dirty="0"/>
              <a:t> language models.</a:t>
            </a:r>
            <a:endParaRPr lang="en-US" sz="2400" dirty="0">
              <a:latin typeface="Calibri" charset="0"/>
            </a:endParaRPr>
          </a:p>
        </p:txBody>
      </p:sp>
    </p:spTree>
    <p:extLst>
      <p:ext uri="{BB962C8B-B14F-4D97-AF65-F5344CB8AC3E}">
        <p14:creationId xmlns:p14="http://schemas.microsoft.com/office/powerpoint/2010/main" val="16582099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371600" y="133350"/>
            <a:ext cx="7467600" cy="742950"/>
          </a:xfrm>
        </p:spPr>
        <p:txBody>
          <a:bodyPr/>
          <a:lstStyle/>
          <a:p>
            <a:pPr eaLnBrk="1" hangingPunct="1"/>
            <a:r>
              <a:rPr lang="en-US" dirty="0"/>
              <a:t>Google N-Gram </a:t>
            </a:r>
            <a:r>
              <a:rPr lang="en-US" dirty="0" smtClean="0"/>
              <a:t>Release, August 2006</a:t>
            </a:r>
            <a:endParaRPr lang="en-US" dirty="0"/>
          </a:p>
        </p:txBody>
      </p:sp>
      <p:pic>
        <p:nvPicPr>
          <p:cNvPr id="2" name="Picture 1" descr="ngram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2550"/>
            <a:ext cx="9144000" cy="1391879"/>
          </a:xfrm>
          <a:prstGeom prst="rect">
            <a:avLst/>
          </a:prstGeom>
        </p:spPr>
      </p:pic>
      <p:pic>
        <p:nvPicPr>
          <p:cNvPr id="3" name="Picture 2" descr="ngram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0430"/>
            <a:ext cx="9144000" cy="826320"/>
          </a:xfrm>
          <a:prstGeom prst="rect">
            <a:avLst/>
          </a:prstGeom>
        </p:spPr>
      </p:pic>
      <p:sp>
        <p:nvSpPr>
          <p:cNvPr id="4" name="TextBox 3"/>
          <p:cNvSpPr txBox="1"/>
          <p:nvPr/>
        </p:nvSpPr>
        <p:spPr>
          <a:xfrm>
            <a:off x="1047460" y="2984965"/>
            <a:ext cx="492443" cy="461665"/>
          </a:xfrm>
          <a:prstGeom prst="rect">
            <a:avLst/>
          </a:prstGeom>
          <a:noFill/>
        </p:spPr>
        <p:txBody>
          <a:bodyPr wrap="none" rtlCol="0">
            <a:spAutoFit/>
          </a:bodyPr>
          <a:lstStyle/>
          <a:p>
            <a:r>
              <a:rPr lang="en-US" dirty="0" smtClean="0"/>
              <a:t>…</a:t>
            </a:r>
            <a:endParaRPr lang="en-US" dirty="0"/>
          </a:p>
        </p:txBody>
      </p:sp>
    </p:spTree>
    <p:extLst>
      <p:ext uri="{BB962C8B-B14F-4D97-AF65-F5344CB8AC3E}">
        <p14:creationId xmlns:p14="http://schemas.microsoft.com/office/powerpoint/2010/main" val="583193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a:t>Google N-Gram Release</a:t>
            </a:r>
          </a:p>
        </p:txBody>
      </p:sp>
      <p:sp>
        <p:nvSpPr>
          <p:cNvPr id="129027" name="Rectangle 3"/>
          <p:cNvSpPr>
            <a:spLocks noGrp="1" noChangeArrowheads="1"/>
          </p:cNvSpPr>
          <p:nvPr>
            <p:ph sz="quarter" idx="1"/>
          </p:nvPr>
        </p:nvSpPr>
        <p:spPr/>
        <p:txBody>
          <a:bodyPr/>
          <a:lstStyle/>
          <a:p>
            <a:pPr eaLnBrk="1" hangingPunct="1">
              <a:lnSpc>
                <a:spcPct val="90000"/>
              </a:lnSpc>
            </a:pPr>
            <a:r>
              <a:rPr lang="en-US" sz="1800" dirty="0">
                <a:solidFill>
                  <a:srgbClr val="333333"/>
                </a:solidFill>
                <a:latin typeface="Courier" charset="0"/>
              </a:rPr>
              <a:t>serve as the incoming 92</a:t>
            </a:r>
          </a:p>
          <a:p>
            <a:pPr eaLnBrk="1" hangingPunct="1">
              <a:lnSpc>
                <a:spcPct val="90000"/>
              </a:lnSpc>
            </a:pPr>
            <a:r>
              <a:rPr lang="en-US" sz="1800" dirty="0">
                <a:solidFill>
                  <a:srgbClr val="333333"/>
                </a:solidFill>
                <a:latin typeface="Courier" charset="0"/>
              </a:rPr>
              <a:t>serve as the incubator 99</a:t>
            </a:r>
          </a:p>
          <a:p>
            <a:pPr eaLnBrk="1" hangingPunct="1">
              <a:lnSpc>
                <a:spcPct val="90000"/>
              </a:lnSpc>
            </a:pPr>
            <a:r>
              <a:rPr lang="en-US" sz="1800" dirty="0">
                <a:solidFill>
                  <a:srgbClr val="333333"/>
                </a:solidFill>
                <a:latin typeface="Courier" charset="0"/>
              </a:rPr>
              <a:t>serve as the independent 794</a:t>
            </a:r>
          </a:p>
          <a:p>
            <a:pPr eaLnBrk="1" hangingPunct="1">
              <a:lnSpc>
                <a:spcPct val="90000"/>
              </a:lnSpc>
            </a:pPr>
            <a:r>
              <a:rPr lang="en-US" sz="1800" dirty="0">
                <a:solidFill>
                  <a:srgbClr val="333333"/>
                </a:solidFill>
                <a:latin typeface="Courier" charset="0"/>
              </a:rPr>
              <a:t>serve as the index 223</a:t>
            </a:r>
          </a:p>
          <a:p>
            <a:pPr eaLnBrk="1" hangingPunct="1">
              <a:lnSpc>
                <a:spcPct val="90000"/>
              </a:lnSpc>
            </a:pPr>
            <a:r>
              <a:rPr lang="en-US" sz="1800" dirty="0">
                <a:solidFill>
                  <a:srgbClr val="333333"/>
                </a:solidFill>
                <a:latin typeface="Courier" charset="0"/>
              </a:rPr>
              <a:t>serve as the indication 72</a:t>
            </a:r>
          </a:p>
          <a:p>
            <a:pPr eaLnBrk="1" hangingPunct="1">
              <a:lnSpc>
                <a:spcPct val="90000"/>
              </a:lnSpc>
            </a:pPr>
            <a:r>
              <a:rPr lang="en-US" sz="1800" dirty="0" smtClean="0">
                <a:solidFill>
                  <a:srgbClr val="333333"/>
                </a:solidFill>
                <a:latin typeface="Courier" charset="0"/>
              </a:rPr>
              <a:t>serve </a:t>
            </a:r>
            <a:r>
              <a:rPr lang="en-US" sz="1800" dirty="0">
                <a:solidFill>
                  <a:srgbClr val="333333"/>
                </a:solidFill>
                <a:latin typeface="Courier" charset="0"/>
              </a:rPr>
              <a:t>as the indicator 120</a:t>
            </a:r>
          </a:p>
          <a:p>
            <a:pPr eaLnBrk="1" hangingPunct="1">
              <a:lnSpc>
                <a:spcPct val="90000"/>
              </a:lnSpc>
            </a:pPr>
            <a:r>
              <a:rPr lang="en-US" sz="1800" dirty="0">
                <a:solidFill>
                  <a:srgbClr val="333333"/>
                </a:solidFill>
                <a:latin typeface="Courier" charset="0"/>
              </a:rPr>
              <a:t>serve as the indicators 45</a:t>
            </a:r>
          </a:p>
          <a:p>
            <a:pPr eaLnBrk="1" hangingPunct="1">
              <a:lnSpc>
                <a:spcPct val="90000"/>
              </a:lnSpc>
            </a:pPr>
            <a:r>
              <a:rPr lang="en-US" sz="1800" dirty="0">
                <a:solidFill>
                  <a:srgbClr val="333333"/>
                </a:solidFill>
                <a:latin typeface="Courier" charset="0"/>
              </a:rPr>
              <a:t>serve as the indispensable 111</a:t>
            </a:r>
          </a:p>
          <a:p>
            <a:pPr eaLnBrk="1" hangingPunct="1">
              <a:lnSpc>
                <a:spcPct val="90000"/>
              </a:lnSpc>
            </a:pPr>
            <a:r>
              <a:rPr lang="en-US" sz="1800" dirty="0">
                <a:solidFill>
                  <a:srgbClr val="333333"/>
                </a:solidFill>
                <a:latin typeface="Courier" charset="0"/>
              </a:rPr>
              <a:t>serve as the indispensible 40</a:t>
            </a:r>
          </a:p>
          <a:p>
            <a:pPr eaLnBrk="1" hangingPunct="1">
              <a:lnSpc>
                <a:spcPct val="90000"/>
              </a:lnSpc>
            </a:pPr>
            <a:r>
              <a:rPr lang="en-US" sz="1800" dirty="0">
                <a:solidFill>
                  <a:srgbClr val="333333"/>
                </a:solidFill>
                <a:latin typeface="Courier" charset="0"/>
              </a:rPr>
              <a:t>serve as the individual 234</a:t>
            </a:r>
          </a:p>
        </p:txBody>
      </p:sp>
      <p:sp>
        <p:nvSpPr>
          <p:cNvPr id="129028" name="TextBox 4"/>
          <p:cNvSpPr txBox="1">
            <a:spLocks noChangeArrowheads="1"/>
          </p:cNvSpPr>
          <p:nvPr/>
        </p:nvSpPr>
        <p:spPr bwMode="auto">
          <a:xfrm>
            <a:off x="152400" y="4629150"/>
            <a:ext cx="8664251" cy="338554"/>
          </a:xfrm>
          <a:prstGeom prst="rect">
            <a:avLst/>
          </a:prstGeom>
          <a:noFill/>
          <a:ln w="9525">
            <a:noFill/>
            <a:miter lim="800000"/>
            <a:headEnd/>
            <a:tailEnd/>
          </a:ln>
        </p:spPr>
        <p:txBody>
          <a:bodyPr wrap="none">
            <a:prstTxWarp prst="textNoShape">
              <a:avLst/>
            </a:prstTxWarp>
            <a:spAutoFit/>
          </a:bodyPr>
          <a:lstStyle/>
          <a:p>
            <a:r>
              <a:rPr lang="en-US" sz="1600" dirty="0">
                <a:hlinkClick r:id="rId3"/>
              </a:rPr>
              <a:t>http://googleresearch.blogspot.com/2006/08/all-our-n-gram-are-belong-to-you.html</a:t>
            </a:r>
            <a:endParaRPr lang="en-US" sz="1600" dirty="0"/>
          </a:p>
        </p:txBody>
      </p:sp>
    </p:spTree>
    <p:extLst>
      <p:ext uri="{BB962C8B-B14F-4D97-AF65-F5344CB8AC3E}">
        <p14:creationId xmlns:p14="http://schemas.microsoft.com/office/powerpoint/2010/main" val="17139415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Google Book N-grams</a:t>
            </a:r>
          </a:p>
        </p:txBody>
      </p:sp>
      <p:sp>
        <p:nvSpPr>
          <p:cNvPr id="3" name="Content Placeholder 2"/>
          <p:cNvSpPr>
            <a:spLocks noGrp="1"/>
          </p:cNvSpPr>
          <p:nvPr>
            <p:ph sz="quarter" idx="1"/>
          </p:nvPr>
        </p:nvSpPr>
        <p:spPr/>
        <p:txBody>
          <a:bodyPr/>
          <a:lstStyle/>
          <a:p>
            <a:r>
              <a:rPr lang="en-US" dirty="0">
                <a:hlinkClick r:id="rId2"/>
              </a:rPr>
              <a:t>https://books.google.com/</a:t>
            </a:r>
            <a:r>
              <a:rPr lang="en-US" dirty="0" smtClean="0">
                <a:hlinkClick r:id="rId2"/>
              </a:rPr>
              <a:t>ngrams</a:t>
            </a:r>
            <a:endParaRPr lang="en-US" dirty="0" smtClean="0"/>
          </a:p>
          <a:p>
            <a:endParaRPr lang="en-US" dirty="0"/>
          </a:p>
        </p:txBody>
      </p:sp>
    </p:spTree>
    <p:extLst>
      <p:ext uri="{BB962C8B-B14F-4D97-AF65-F5344CB8AC3E}">
        <p14:creationId xmlns:p14="http://schemas.microsoft.com/office/powerpoint/2010/main" val="45817825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smtClean="0">
                <a:solidFill>
                  <a:srgbClr val="A50021"/>
                </a:solidFill>
                <a:latin typeface="Calibri" charset="0"/>
              </a:rPr>
              <a:t>Evaluation and Perplexity</a:t>
            </a:r>
            <a:endParaRPr lang="en-US" sz="3200" dirty="0">
              <a:latin typeface="Calibri" charset="0"/>
            </a:endParaRPr>
          </a:p>
          <a:p>
            <a:pPr eaLnBrk="1" hangingPunct="1"/>
            <a:endParaRPr lang="en-US" dirty="0">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a:t/>
            </a:r>
            <a:br>
              <a:rPr sz="4400"/>
            </a:br>
            <a:r>
              <a:rPr lang="en-US" sz="4400"/>
              <a:t>Language Modeling</a:t>
            </a:r>
            <a:endParaRPr sz="4400"/>
          </a:p>
        </p:txBody>
      </p:sp>
    </p:spTree>
    <p:extLst>
      <p:ext uri="{BB962C8B-B14F-4D97-AF65-F5344CB8AC3E}">
        <p14:creationId xmlns:p14="http://schemas.microsoft.com/office/powerpoint/2010/main" val="6216650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smtClean="0"/>
              <a:t>Evaluation: How good is our model?</a:t>
            </a:r>
            <a:endParaRPr lang="en-US" dirty="0"/>
          </a:p>
        </p:txBody>
      </p:sp>
      <p:sp>
        <p:nvSpPr>
          <p:cNvPr id="131075" name="Rectangle 3"/>
          <p:cNvSpPr>
            <a:spLocks noGrp="1" noChangeArrowheads="1"/>
          </p:cNvSpPr>
          <p:nvPr>
            <p:ph sz="quarter" idx="1"/>
          </p:nvPr>
        </p:nvSpPr>
        <p:spPr/>
        <p:txBody>
          <a:bodyPr/>
          <a:lstStyle/>
          <a:p>
            <a:r>
              <a:rPr lang="en-US" dirty="0" smtClean="0"/>
              <a:t>Does our language model prefer </a:t>
            </a:r>
            <a:r>
              <a:rPr lang="en-US" b="1" dirty="0" smtClean="0"/>
              <a:t>good sentences to bad ones</a:t>
            </a:r>
            <a:r>
              <a:rPr lang="en-US" dirty="0" smtClean="0"/>
              <a:t>?</a:t>
            </a:r>
          </a:p>
          <a:p>
            <a:pPr lvl="1"/>
            <a:r>
              <a:rPr lang="en-US" b="1" dirty="0" smtClean="0"/>
              <a:t>Assign higher probability </a:t>
            </a:r>
            <a:r>
              <a:rPr lang="en-US" dirty="0" smtClean="0"/>
              <a:t>to “</a:t>
            </a:r>
            <a:r>
              <a:rPr lang="en-US" altLang="ja-JP" dirty="0" smtClean="0"/>
              <a:t>real” or “frequently observed” sentences than “ungrammatical” or “rarely observed” sentences?</a:t>
            </a:r>
          </a:p>
          <a:p>
            <a:r>
              <a:rPr lang="en-US" dirty="0" smtClean="0"/>
              <a:t>We train parameters of our model on a </a:t>
            </a:r>
            <a:r>
              <a:rPr lang="en-US" b="1" dirty="0" smtClean="0"/>
              <a:t>training set</a:t>
            </a:r>
            <a:r>
              <a:rPr lang="en-US" dirty="0" smtClean="0"/>
              <a:t>.</a:t>
            </a:r>
          </a:p>
          <a:p>
            <a:r>
              <a:rPr lang="en-US" dirty="0" smtClean="0"/>
              <a:t>We test the model’s performance on data we haven’t seen.</a:t>
            </a:r>
          </a:p>
          <a:p>
            <a:pPr lvl="1"/>
            <a:r>
              <a:rPr lang="en-US" dirty="0" smtClean="0"/>
              <a:t>A </a:t>
            </a:r>
            <a:r>
              <a:rPr lang="en-US" b="1" dirty="0" smtClean="0">
                <a:solidFill>
                  <a:srgbClr val="000000"/>
                </a:solidFill>
              </a:rPr>
              <a:t>test set</a:t>
            </a:r>
            <a:r>
              <a:rPr lang="en-US" b="1" dirty="0" smtClean="0">
                <a:solidFill>
                  <a:srgbClr val="008000"/>
                </a:solidFill>
              </a:rPr>
              <a:t> </a:t>
            </a:r>
            <a:r>
              <a:rPr lang="en-US" dirty="0" smtClean="0"/>
              <a:t>is an unseen dataset that is different from our training set, totally unused.</a:t>
            </a:r>
          </a:p>
          <a:p>
            <a:pPr lvl="1"/>
            <a:r>
              <a:rPr lang="en-US" dirty="0" smtClean="0"/>
              <a:t>An</a:t>
            </a:r>
            <a:r>
              <a:rPr lang="en-US" dirty="0" smtClean="0">
                <a:solidFill>
                  <a:srgbClr val="000000"/>
                </a:solidFill>
              </a:rPr>
              <a:t> </a:t>
            </a:r>
            <a:r>
              <a:rPr lang="en-US" b="1" dirty="0" smtClean="0">
                <a:solidFill>
                  <a:srgbClr val="000000"/>
                </a:solidFill>
              </a:rPr>
              <a:t>evaluation metric</a:t>
            </a:r>
            <a:r>
              <a:rPr lang="en-US" b="1" dirty="0" smtClean="0">
                <a:solidFill>
                  <a:srgbClr val="008000"/>
                </a:solidFill>
              </a:rPr>
              <a:t> </a:t>
            </a:r>
            <a:r>
              <a:rPr lang="en-US" dirty="0" smtClean="0"/>
              <a:t>tells us how well our model does on the test set.</a:t>
            </a:r>
            <a:endParaRPr lang="en-US" dirty="0"/>
          </a:p>
        </p:txBody>
      </p:sp>
    </p:spTree>
    <p:extLst>
      <p:ext uri="{BB962C8B-B14F-4D97-AF65-F5344CB8AC3E}">
        <p14:creationId xmlns:p14="http://schemas.microsoft.com/office/powerpoint/2010/main" val="31344742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0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0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on the test set</a:t>
            </a:r>
            <a:endParaRPr lang="en-US" dirty="0"/>
          </a:p>
        </p:txBody>
      </p:sp>
      <p:sp>
        <p:nvSpPr>
          <p:cNvPr id="3" name="Content Placeholder 2"/>
          <p:cNvSpPr>
            <a:spLocks noGrp="1"/>
          </p:cNvSpPr>
          <p:nvPr>
            <p:ph idx="1"/>
          </p:nvPr>
        </p:nvSpPr>
        <p:spPr/>
        <p:txBody>
          <a:bodyPr/>
          <a:lstStyle/>
          <a:p>
            <a:r>
              <a:rPr lang="en-US" dirty="0" smtClean="0"/>
              <a:t>We </a:t>
            </a:r>
            <a:r>
              <a:rPr lang="en-US" b="1" dirty="0" smtClean="0"/>
              <a:t>can’t allow</a:t>
            </a:r>
            <a:r>
              <a:rPr lang="en-US" dirty="0" smtClean="0"/>
              <a:t> test sentences into the training set</a:t>
            </a:r>
          </a:p>
          <a:p>
            <a:r>
              <a:rPr lang="en-US" dirty="0" smtClean="0"/>
              <a:t>We will assign it an artificially </a:t>
            </a:r>
            <a:r>
              <a:rPr lang="en-US" b="1" dirty="0" smtClean="0"/>
              <a:t>high probability</a:t>
            </a:r>
            <a:r>
              <a:rPr lang="en-US" dirty="0" smtClean="0"/>
              <a:t> when we set it in the test set</a:t>
            </a:r>
          </a:p>
          <a:p>
            <a:r>
              <a:rPr lang="en-US" dirty="0" smtClean="0"/>
              <a:t>“</a:t>
            </a:r>
            <a:r>
              <a:rPr lang="en-US" b="1" dirty="0" smtClean="0"/>
              <a:t>Training on the test set</a:t>
            </a:r>
            <a:r>
              <a:rPr lang="en-US" dirty="0" smtClean="0"/>
              <a:t>”</a:t>
            </a:r>
          </a:p>
          <a:p>
            <a:r>
              <a:rPr lang="en-US" dirty="0" smtClean="0"/>
              <a:t>Bad science!</a:t>
            </a:r>
          </a:p>
          <a:p>
            <a:r>
              <a:rPr lang="en-US" dirty="0" smtClean="0"/>
              <a:t>And violates the honor code</a:t>
            </a:r>
          </a:p>
          <a:p>
            <a:pPr marL="0" indent="0">
              <a:buNone/>
            </a:pP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29</a:t>
            </a:fld>
            <a:endParaRPr lang="en-US"/>
          </a:p>
        </p:txBody>
      </p:sp>
    </p:spTree>
    <p:extLst>
      <p:ext uri="{BB962C8B-B14F-4D97-AF65-F5344CB8AC3E}">
        <p14:creationId xmlns:p14="http://schemas.microsoft.com/office/powerpoint/2010/main" val="1486669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a:t>Probabilistic Language Modeling</a:t>
            </a:r>
          </a:p>
        </p:txBody>
      </p:sp>
      <p:sp>
        <p:nvSpPr>
          <p:cNvPr id="63491" name="Rectangle 3"/>
          <p:cNvSpPr>
            <a:spLocks noGrp="1" noChangeArrowheads="1"/>
          </p:cNvSpPr>
          <p:nvPr>
            <p:ph idx="1"/>
          </p:nvPr>
        </p:nvSpPr>
        <p:spPr>
          <a:xfrm>
            <a:off x="304800" y="1276350"/>
            <a:ext cx="8534400" cy="3333750"/>
          </a:xfrm>
        </p:spPr>
        <p:txBody>
          <a:bodyPr/>
          <a:lstStyle/>
          <a:p>
            <a:pPr eaLnBrk="1" hangingPunct="1"/>
            <a:r>
              <a:rPr lang="en-US" sz="2800" dirty="0">
                <a:latin typeface="Calibri" charset="0"/>
              </a:rPr>
              <a:t>Goal: compute the probability of a sentence or sequence of words:</a:t>
            </a:r>
          </a:p>
          <a:p>
            <a:pPr lvl="1" eaLnBrk="1" hangingPunct="1">
              <a:buNone/>
            </a:pPr>
            <a:r>
              <a:rPr lang="en-US" sz="2800" dirty="0">
                <a:latin typeface="Calibri" charset="0"/>
              </a:rPr>
              <a:t>     </a:t>
            </a:r>
            <a:r>
              <a:rPr lang="en-US" dirty="0">
                <a:latin typeface="Calibri" charset="0"/>
              </a:rPr>
              <a:t>P(W) = P(w</a:t>
            </a:r>
            <a:r>
              <a:rPr lang="en-US" baseline="-25000" dirty="0">
                <a:latin typeface="Calibri" charset="0"/>
              </a:rPr>
              <a:t>1</a:t>
            </a:r>
            <a:r>
              <a:rPr lang="en-US" dirty="0">
                <a:latin typeface="Calibri" charset="0"/>
              </a:rPr>
              <a:t>,w</a:t>
            </a:r>
            <a:r>
              <a:rPr lang="en-US" baseline="-25000" dirty="0">
                <a:latin typeface="Calibri" charset="0"/>
              </a:rPr>
              <a:t>2</a:t>
            </a:r>
            <a:r>
              <a:rPr lang="en-US" dirty="0">
                <a:latin typeface="Calibri" charset="0"/>
              </a:rPr>
              <a:t>,w</a:t>
            </a:r>
            <a:r>
              <a:rPr lang="en-US" baseline="-25000" dirty="0">
                <a:latin typeface="Calibri" charset="0"/>
              </a:rPr>
              <a:t>3</a:t>
            </a:r>
            <a:r>
              <a:rPr lang="en-US" dirty="0">
                <a:latin typeface="Calibri" charset="0"/>
              </a:rPr>
              <a:t>,w</a:t>
            </a:r>
            <a:r>
              <a:rPr lang="en-US" baseline="-25000" dirty="0">
                <a:latin typeface="Calibri" charset="0"/>
              </a:rPr>
              <a:t>4</a:t>
            </a:r>
            <a:r>
              <a:rPr lang="en-US" dirty="0">
                <a:latin typeface="Calibri" charset="0"/>
              </a:rPr>
              <a:t>,w</a:t>
            </a:r>
            <a:r>
              <a:rPr lang="en-US" baseline="-25000" dirty="0">
                <a:latin typeface="Calibri" charset="0"/>
              </a:rPr>
              <a:t>5</a:t>
            </a:r>
            <a:r>
              <a:rPr lang="en-US" dirty="0">
                <a:latin typeface="Calibri" charset="0"/>
              </a:rPr>
              <a:t>…</a:t>
            </a:r>
            <a:r>
              <a:rPr lang="en-US" dirty="0" err="1">
                <a:latin typeface="Calibri" charset="0"/>
              </a:rPr>
              <a:t>w</a:t>
            </a:r>
            <a:r>
              <a:rPr lang="en-US" baseline="-25000" dirty="0" err="1">
                <a:latin typeface="Calibri" charset="0"/>
              </a:rPr>
              <a:t>n</a:t>
            </a:r>
            <a:r>
              <a:rPr lang="en-US" dirty="0">
                <a:latin typeface="Calibri" charset="0"/>
              </a:rPr>
              <a:t>)</a:t>
            </a:r>
          </a:p>
          <a:p>
            <a:pPr eaLnBrk="1" hangingPunct="1"/>
            <a:r>
              <a:rPr lang="en-US" sz="2800" dirty="0">
                <a:latin typeface="Calibri" charset="0"/>
              </a:rPr>
              <a:t>Related task: probability of an upcoming word:</a:t>
            </a:r>
          </a:p>
          <a:p>
            <a:pPr lvl="1" eaLnBrk="1" hangingPunct="1">
              <a:buNone/>
            </a:pPr>
            <a:r>
              <a:rPr lang="en-US" dirty="0">
                <a:latin typeface="Calibri" charset="0"/>
              </a:rPr>
              <a:t>      P(w</a:t>
            </a:r>
            <a:r>
              <a:rPr lang="en-US" baseline="-25000" dirty="0">
                <a:latin typeface="Calibri" charset="0"/>
              </a:rPr>
              <a:t>5</a:t>
            </a:r>
            <a:r>
              <a:rPr lang="en-US" dirty="0">
                <a:latin typeface="Calibri" charset="0"/>
              </a:rPr>
              <a:t>|w</a:t>
            </a:r>
            <a:r>
              <a:rPr lang="en-US" baseline="-25000" dirty="0">
                <a:latin typeface="Calibri" charset="0"/>
              </a:rPr>
              <a:t>1</a:t>
            </a:r>
            <a:r>
              <a:rPr lang="en-US" dirty="0">
                <a:latin typeface="Calibri" charset="0"/>
              </a:rPr>
              <a:t>,w</a:t>
            </a:r>
            <a:r>
              <a:rPr lang="en-US" baseline="-25000" dirty="0">
                <a:latin typeface="Calibri" charset="0"/>
              </a:rPr>
              <a:t>2</a:t>
            </a:r>
            <a:r>
              <a:rPr lang="en-US" dirty="0">
                <a:latin typeface="Calibri" charset="0"/>
              </a:rPr>
              <a:t>,w</a:t>
            </a:r>
            <a:r>
              <a:rPr lang="en-US" baseline="-25000" dirty="0">
                <a:latin typeface="Calibri" charset="0"/>
              </a:rPr>
              <a:t>3</a:t>
            </a:r>
            <a:r>
              <a:rPr lang="en-US" dirty="0">
                <a:latin typeface="Calibri" charset="0"/>
              </a:rPr>
              <a:t>,w</a:t>
            </a:r>
            <a:r>
              <a:rPr lang="en-US" baseline="-25000" dirty="0">
                <a:latin typeface="Calibri" charset="0"/>
              </a:rPr>
              <a:t>4</a:t>
            </a:r>
            <a:r>
              <a:rPr lang="en-US" dirty="0">
                <a:latin typeface="Calibri" charset="0"/>
              </a:rPr>
              <a:t>)</a:t>
            </a:r>
          </a:p>
          <a:p>
            <a:pPr eaLnBrk="1" hangingPunct="1"/>
            <a:r>
              <a:rPr lang="en-US" sz="2800" dirty="0">
                <a:latin typeface="Calibri" charset="0"/>
              </a:rPr>
              <a:t>A model that computes either of these:</a:t>
            </a:r>
          </a:p>
          <a:p>
            <a:pPr lvl="1" eaLnBrk="1" hangingPunct="1">
              <a:buNone/>
            </a:pPr>
            <a:r>
              <a:rPr lang="en-US" dirty="0">
                <a:latin typeface="Calibri" charset="0"/>
              </a:rPr>
              <a:t>          P(W)     or     P(w</a:t>
            </a:r>
            <a:r>
              <a:rPr lang="en-US" baseline="-25000" dirty="0">
                <a:latin typeface="Calibri" charset="0"/>
              </a:rPr>
              <a:t>n</a:t>
            </a:r>
            <a:r>
              <a:rPr lang="en-US" dirty="0">
                <a:latin typeface="Calibri" charset="0"/>
              </a:rPr>
              <a:t>|w</a:t>
            </a:r>
            <a:r>
              <a:rPr lang="en-US" baseline="-25000" dirty="0">
                <a:latin typeface="Calibri" charset="0"/>
              </a:rPr>
              <a:t>1</a:t>
            </a:r>
            <a:r>
              <a:rPr lang="en-US" dirty="0">
                <a:latin typeface="Calibri" charset="0"/>
              </a:rPr>
              <a:t>,w</a:t>
            </a:r>
            <a:r>
              <a:rPr lang="en-US" baseline="-25000" dirty="0">
                <a:latin typeface="Calibri" charset="0"/>
              </a:rPr>
              <a:t>2</a:t>
            </a:r>
            <a:r>
              <a:rPr lang="en-US" dirty="0">
                <a:latin typeface="Calibri" charset="0"/>
              </a:rPr>
              <a:t>…w</a:t>
            </a:r>
            <a:r>
              <a:rPr lang="en-US" baseline="-25000" dirty="0">
                <a:latin typeface="Calibri" charset="0"/>
              </a:rPr>
              <a:t>n-1</a:t>
            </a:r>
            <a:r>
              <a:rPr lang="en-US" dirty="0" smtClean="0">
                <a:latin typeface="Calibri" charset="0"/>
              </a:rPr>
              <a:t>)         </a:t>
            </a:r>
            <a:r>
              <a:rPr lang="en-US" sz="2400" dirty="0" smtClean="0">
                <a:latin typeface="Calibri" charset="0"/>
              </a:rPr>
              <a:t> is </a:t>
            </a:r>
            <a:r>
              <a:rPr lang="en-US" sz="2400" dirty="0">
                <a:latin typeface="Calibri" charset="0"/>
              </a:rPr>
              <a:t>called a </a:t>
            </a:r>
            <a:r>
              <a:rPr lang="en-US" sz="2400" b="1" dirty="0">
                <a:solidFill>
                  <a:srgbClr val="A50021"/>
                </a:solidFill>
                <a:latin typeface="Calibri" charset="0"/>
              </a:rPr>
              <a:t>language model</a:t>
            </a:r>
            <a:r>
              <a:rPr lang="en-US" sz="2400" dirty="0">
                <a:latin typeface="Calibri" charset="0"/>
              </a:rPr>
              <a:t>.</a:t>
            </a:r>
          </a:p>
          <a:p>
            <a:pPr eaLnBrk="1" hangingPunct="1"/>
            <a:r>
              <a:rPr lang="en-US" sz="2400" dirty="0" smtClean="0">
                <a:latin typeface="Calibri" charset="0"/>
              </a:rPr>
              <a:t>Better: </a:t>
            </a:r>
            <a:r>
              <a:rPr lang="en-US" sz="2400" b="1" dirty="0" smtClean="0">
                <a:solidFill>
                  <a:srgbClr val="CC0033"/>
                </a:solidFill>
                <a:latin typeface="Calibri" charset="0"/>
              </a:rPr>
              <a:t>the grammar       </a:t>
            </a:r>
            <a:r>
              <a:rPr lang="en-US" sz="2400" dirty="0" smtClean="0">
                <a:latin typeface="Calibri" charset="0"/>
              </a:rPr>
              <a:t>But </a:t>
            </a:r>
            <a:r>
              <a:rPr lang="en-US" sz="2400" b="1" dirty="0">
                <a:solidFill>
                  <a:srgbClr val="CC0033"/>
                </a:solidFill>
                <a:latin typeface="Calibri" charset="0"/>
              </a:rPr>
              <a:t>language model </a:t>
            </a:r>
            <a:r>
              <a:rPr lang="en-US" sz="2400" dirty="0">
                <a:latin typeface="Calibri" charset="0"/>
              </a:rPr>
              <a:t>or </a:t>
            </a:r>
            <a:r>
              <a:rPr lang="en-US" sz="2400" b="1" dirty="0">
                <a:solidFill>
                  <a:srgbClr val="CC0033"/>
                </a:solidFill>
                <a:latin typeface="Calibri" charset="0"/>
              </a:rPr>
              <a:t>LM </a:t>
            </a:r>
            <a:r>
              <a:rPr lang="en-US" sz="2400" dirty="0">
                <a:latin typeface="Calibri" charset="0"/>
              </a:rPr>
              <a:t>is standard</a:t>
            </a:r>
          </a:p>
        </p:txBody>
      </p:sp>
    </p:spTree>
    <p:extLst>
      <p:ext uri="{BB962C8B-B14F-4D97-AF65-F5344CB8AC3E}">
        <p14:creationId xmlns:p14="http://schemas.microsoft.com/office/powerpoint/2010/main" val="2586377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49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smtClean="0"/>
              <a:t>Extrinsic evaluation of N-gram models</a:t>
            </a:r>
            <a:endParaRPr lang="en-US" dirty="0"/>
          </a:p>
        </p:txBody>
      </p:sp>
      <p:sp>
        <p:nvSpPr>
          <p:cNvPr id="133123" name="Rectangle 3"/>
          <p:cNvSpPr>
            <a:spLocks noGrp="1" noChangeArrowheads="1"/>
          </p:cNvSpPr>
          <p:nvPr>
            <p:ph sz="quarter" idx="1"/>
          </p:nvPr>
        </p:nvSpPr>
        <p:spPr/>
        <p:txBody>
          <a:bodyPr/>
          <a:lstStyle/>
          <a:p>
            <a:r>
              <a:rPr lang="en-US" sz="2800" dirty="0" smtClean="0"/>
              <a:t>Best evaluation for </a:t>
            </a:r>
            <a:r>
              <a:rPr lang="en-US" sz="2800" b="1" dirty="0" smtClean="0"/>
              <a:t>comparing models</a:t>
            </a:r>
            <a:r>
              <a:rPr lang="en-US" sz="2800" dirty="0" smtClean="0"/>
              <a:t> A and B</a:t>
            </a:r>
          </a:p>
          <a:p>
            <a:pPr lvl="1"/>
            <a:r>
              <a:rPr lang="en-US" sz="2400" dirty="0" smtClean="0"/>
              <a:t>Put each model in a </a:t>
            </a:r>
            <a:r>
              <a:rPr lang="en-US" sz="2400" b="1" dirty="0" smtClean="0"/>
              <a:t>task</a:t>
            </a:r>
          </a:p>
          <a:p>
            <a:pPr lvl="2"/>
            <a:r>
              <a:rPr lang="en-US" sz="2400" dirty="0" smtClean="0"/>
              <a:t> spelling corrector, speech recognizer, MT system</a:t>
            </a:r>
          </a:p>
          <a:p>
            <a:pPr lvl="1"/>
            <a:r>
              <a:rPr lang="en-US" sz="2400" dirty="0" smtClean="0"/>
              <a:t>Run the task, get an </a:t>
            </a:r>
            <a:r>
              <a:rPr lang="en-US" sz="2400" b="1" dirty="0" smtClean="0"/>
              <a:t>accuracy</a:t>
            </a:r>
            <a:r>
              <a:rPr lang="en-US" sz="2400" dirty="0" smtClean="0"/>
              <a:t> for A and for B</a:t>
            </a:r>
          </a:p>
          <a:p>
            <a:pPr lvl="2"/>
            <a:r>
              <a:rPr lang="en-US" sz="2400" dirty="0" smtClean="0"/>
              <a:t>How many misspelled words corrected properly</a:t>
            </a:r>
          </a:p>
          <a:p>
            <a:pPr lvl="2"/>
            <a:r>
              <a:rPr lang="en-US" sz="2400" dirty="0" smtClean="0"/>
              <a:t>How many words translated correctly</a:t>
            </a:r>
          </a:p>
          <a:p>
            <a:pPr lvl="1"/>
            <a:r>
              <a:rPr lang="en-US" sz="2400" dirty="0" smtClean="0"/>
              <a:t>Compare accuracy for A and B</a:t>
            </a:r>
            <a:endParaRPr lang="en-US" sz="2400" dirty="0"/>
          </a:p>
        </p:txBody>
      </p:sp>
    </p:spTree>
    <p:extLst>
      <p:ext uri="{BB962C8B-B14F-4D97-AF65-F5344CB8AC3E}">
        <p14:creationId xmlns:p14="http://schemas.microsoft.com/office/powerpoint/2010/main" val="3137925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312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3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dirty="0"/>
              <a:t>Difficulty of extrinsic </a:t>
            </a:r>
            <a:r>
              <a:rPr lang="en-US" dirty="0" smtClean="0"/>
              <a:t>evaluation </a:t>
            </a:r>
            <a:r>
              <a:rPr lang="en-US" dirty="0"/>
              <a:t>of  N-gram models</a:t>
            </a:r>
          </a:p>
        </p:txBody>
      </p:sp>
      <p:sp>
        <p:nvSpPr>
          <p:cNvPr id="135171" name="Rectangle 3"/>
          <p:cNvSpPr>
            <a:spLocks noGrp="1" noChangeArrowheads="1"/>
          </p:cNvSpPr>
          <p:nvPr>
            <p:ph sz="quarter" idx="1"/>
          </p:nvPr>
        </p:nvSpPr>
        <p:spPr/>
        <p:txBody>
          <a:bodyPr/>
          <a:lstStyle/>
          <a:p>
            <a:pPr eaLnBrk="1" hangingPunct="1">
              <a:lnSpc>
                <a:spcPct val="90000"/>
              </a:lnSpc>
            </a:pPr>
            <a:r>
              <a:rPr lang="en-US" sz="2800" dirty="0">
                <a:latin typeface="Calibri" charset="0"/>
              </a:rPr>
              <a:t>Extrinsic evaluation</a:t>
            </a:r>
          </a:p>
          <a:p>
            <a:pPr lvl="1" eaLnBrk="1" hangingPunct="1">
              <a:lnSpc>
                <a:spcPct val="90000"/>
              </a:lnSpc>
            </a:pPr>
            <a:r>
              <a:rPr lang="en-US" sz="2400" b="1" dirty="0" smtClean="0">
                <a:latin typeface="Calibri" charset="0"/>
              </a:rPr>
              <a:t>Time-consuming</a:t>
            </a:r>
            <a:r>
              <a:rPr lang="en-US" sz="2400" dirty="0" smtClean="0">
                <a:latin typeface="Calibri" charset="0"/>
              </a:rPr>
              <a:t>; can take days or weeks</a:t>
            </a:r>
            <a:endParaRPr lang="en-US" sz="2400" dirty="0">
              <a:latin typeface="Calibri" charset="0"/>
            </a:endParaRPr>
          </a:p>
          <a:p>
            <a:pPr eaLnBrk="1" hangingPunct="1">
              <a:lnSpc>
                <a:spcPct val="90000"/>
              </a:lnSpc>
            </a:pPr>
            <a:r>
              <a:rPr lang="en-US" sz="2800" dirty="0" smtClean="0">
                <a:latin typeface="Calibri" charset="0"/>
              </a:rPr>
              <a:t>So</a:t>
            </a:r>
            <a:endParaRPr lang="en-US" sz="2800" dirty="0">
              <a:latin typeface="Calibri" charset="0"/>
            </a:endParaRPr>
          </a:p>
          <a:p>
            <a:pPr lvl="1" eaLnBrk="1" hangingPunct="1">
              <a:lnSpc>
                <a:spcPct val="90000"/>
              </a:lnSpc>
            </a:pPr>
            <a:r>
              <a:rPr lang="en-US" sz="2400" dirty="0" smtClean="0">
                <a:latin typeface="Calibri"/>
                <a:cs typeface="Calibri"/>
              </a:rPr>
              <a:t>Sometimes use </a:t>
            </a:r>
            <a:r>
              <a:rPr lang="en-US" sz="2400" b="1" dirty="0" smtClean="0">
                <a:solidFill>
                  <a:srgbClr val="A50021"/>
                </a:solidFill>
                <a:latin typeface="Calibri"/>
                <a:cs typeface="Calibri"/>
              </a:rPr>
              <a:t>intrinsic</a:t>
            </a:r>
            <a:r>
              <a:rPr lang="en-US" sz="2400" dirty="0" smtClean="0">
                <a:latin typeface="Calibri"/>
                <a:cs typeface="Calibri"/>
              </a:rPr>
              <a:t> evaluation: </a:t>
            </a:r>
            <a:r>
              <a:rPr lang="en-US" sz="2400" b="1" dirty="0" smtClean="0">
                <a:latin typeface="Calibri"/>
                <a:cs typeface="Calibri"/>
              </a:rPr>
              <a:t>perplexity</a:t>
            </a:r>
            <a:endParaRPr lang="en-US" sz="2400" b="1" dirty="0">
              <a:latin typeface="Calibri"/>
              <a:cs typeface="Calibri"/>
            </a:endParaRPr>
          </a:p>
          <a:p>
            <a:pPr lvl="1" eaLnBrk="1" hangingPunct="1">
              <a:lnSpc>
                <a:spcPct val="90000"/>
              </a:lnSpc>
            </a:pPr>
            <a:r>
              <a:rPr lang="en-US" sz="2400" dirty="0" smtClean="0">
                <a:latin typeface="Calibri"/>
                <a:cs typeface="Calibri"/>
              </a:rPr>
              <a:t>Bad approximation </a:t>
            </a:r>
          </a:p>
          <a:p>
            <a:pPr lvl="2">
              <a:lnSpc>
                <a:spcPct val="90000"/>
              </a:lnSpc>
            </a:pPr>
            <a:r>
              <a:rPr lang="en-US" sz="2400" dirty="0" smtClean="0">
                <a:latin typeface="Calibri"/>
                <a:cs typeface="Calibri"/>
              </a:rPr>
              <a:t>unless </a:t>
            </a:r>
            <a:r>
              <a:rPr lang="en-US" sz="2400" dirty="0">
                <a:latin typeface="Calibri"/>
                <a:cs typeface="Calibri"/>
              </a:rPr>
              <a:t>the test data looks </a:t>
            </a:r>
            <a:r>
              <a:rPr lang="en-US" sz="2400" b="1" dirty="0">
                <a:latin typeface="Calibri"/>
                <a:cs typeface="Calibri"/>
              </a:rPr>
              <a:t>just</a:t>
            </a:r>
            <a:r>
              <a:rPr lang="en-US" sz="2400" dirty="0">
                <a:latin typeface="Calibri"/>
                <a:cs typeface="Calibri"/>
              </a:rPr>
              <a:t> like the training data</a:t>
            </a:r>
          </a:p>
          <a:p>
            <a:pPr lvl="2">
              <a:lnSpc>
                <a:spcPct val="90000"/>
              </a:lnSpc>
            </a:pPr>
            <a:r>
              <a:rPr lang="en-US" sz="2400" dirty="0" smtClean="0">
                <a:latin typeface="Calibri"/>
                <a:cs typeface="Calibri"/>
              </a:rPr>
              <a:t>So generally </a:t>
            </a:r>
            <a:r>
              <a:rPr lang="en-US" sz="2400" dirty="0">
                <a:latin typeface="Calibri"/>
                <a:cs typeface="Calibri"/>
              </a:rPr>
              <a:t>only useful in</a:t>
            </a:r>
            <a:r>
              <a:rPr lang="en-US" sz="2400" b="1" dirty="0">
                <a:latin typeface="Calibri"/>
                <a:cs typeface="Calibri"/>
              </a:rPr>
              <a:t> pilot </a:t>
            </a:r>
            <a:r>
              <a:rPr lang="en-US" sz="2400" b="1" dirty="0" smtClean="0">
                <a:latin typeface="Calibri"/>
                <a:cs typeface="Calibri"/>
              </a:rPr>
              <a:t>experiments (</a:t>
            </a:r>
            <a:r>
              <a:rPr lang="en-US" sz="2400" dirty="0"/>
              <a:t>small scale preliminary study</a:t>
            </a:r>
            <a:r>
              <a:rPr lang="en-US" sz="2400" b="1" dirty="0" smtClean="0">
                <a:latin typeface="Calibri"/>
                <a:cs typeface="Calibri"/>
              </a:rPr>
              <a:t>)</a:t>
            </a:r>
            <a:endParaRPr lang="en-US" sz="2400" b="1" dirty="0">
              <a:latin typeface="Calibri"/>
              <a:cs typeface="Calibri"/>
            </a:endParaRPr>
          </a:p>
          <a:p>
            <a:pPr lvl="1" eaLnBrk="1" hangingPunct="1">
              <a:lnSpc>
                <a:spcPct val="90000"/>
              </a:lnSpc>
            </a:pPr>
            <a:r>
              <a:rPr lang="en-US" sz="2400" dirty="0">
                <a:latin typeface="Calibri"/>
                <a:cs typeface="Calibri"/>
              </a:rPr>
              <a:t>But is helpful to think about.</a:t>
            </a:r>
          </a:p>
        </p:txBody>
      </p:sp>
    </p:spTree>
    <p:extLst>
      <p:ext uri="{BB962C8B-B14F-4D97-AF65-F5344CB8AC3E}">
        <p14:creationId xmlns:p14="http://schemas.microsoft.com/office/powerpoint/2010/main" val="21247056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17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517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51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5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85750"/>
            <a:ext cx="7467600" cy="742950"/>
          </a:xfrm>
        </p:spPr>
        <p:txBody>
          <a:bodyPr/>
          <a:lstStyle/>
          <a:p>
            <a:r>
              <a:rPr lang="en-US" dirty="0" smtClean="0"/>
              <a:t>Intuition of Perplexity</a:t>
            </a:r>
            <a:endParaRPr lang="en-US" dirty="0"/>
          </a:p>
        </p:txBody>
      </p:sp>
      <p:sp>
        <p:nvSpPr>
          <p:cNvPr id="3" name="Content Placeholder 2"/>
          <p:cNvSpPr>
            <a:spLocks noGrp="1"/>
          </p:cNvSpPr>
          <p:nvPr>
            <p:ph idx="1"/>
          </p:nvPr>
        </p:nvSpPr>
        <p:spPr/>
        <p:txBody>
          <a:bodyPr/>
          <a:lstStyle/>
          <a:p>
            <a:pPr>
              <a:lnSpc>
                <a:spcPct val="90000"/>
              </a:lnSpc>
            </a:pPr>
            <a:r>
              <a:rPr lang="en-US" sz="2200" dirty="0">
                <a:latin typeface="Calibri"/>
                <a:ea typeface="ＭＳ Ｐゴシック" charset="0"/>
                <a:cs typeface="Calibri"/>
              </a:rPr>
              <a:t>The Shannon Game:</a:t>
            </a:r>
          </a:p>
          <a:p>
            <a:pPr lvl="1">
              <a:lnSpc>
                <a:spcPct val="90000"/>
              </a:lnSpc>
            </a:pPr>
            <a:r>
              <a:rPr lang="en-US" dirty="0">
                <a:latin typeface="Calibri"/>
                <a:ea typeface="ＭＳ Ｐゴシック" charset="0"/>
                <a:cs typeface="Calibri"/>
              </a:rPr>
              <a:t>How well can we predict the next word?</a:t>
            </a:r>
          </a:p>
          <a:p>
            <a:pPr lvl="1">
              <a:lnSpc>
                <a:spcPct val="90000"/>
              </a:lnSpc>
            </a:pPr>
            <a:endParaRPr lang="en-US" dirty="0">
              <a:latin typeface="Calibri"/>
              <a:ea typeface="ＭＳ Ｐゴシック" charset="0"/>
              <a:cs typeface="Calibri"/>
            </a:endParaRPr>
          </a:p>
          <a:p>
            <a:pPr lvl="1">
              <a:lnSpc>
                <a:spcPct val="90000"/>
              </a:lnSpc>
            </a:pPr>
            <a:endParaRPr lang="en-US" dirty="0">
              <a:latin typeface="Calibri"/>
              <a:ea typeface="ＭＳ Ｐゴシック" charset="0"/>
              <a:cs typeface="Calibri"/>
            </a:endParaRPr>
          </a:p>
          <a:p>
            <a:pPr lvl="1">
              <a:lnSpc>
                <a:spcPct val="90000"/>
              </a:lnSpc>
            </a:pPr>
            <a:endParaRPr lang="en-US" dirty="0">
              <a:latin typeface="Calibri"/>
              <a:ea typeface="ＭＳ Ｐゴシック" charset="0"/>
              <a:cs typeface="Calibri"/>
            </a:endParaRPr>
          </a:p>
          <a:p>
            <a:pPr lvl="1">
              <a:lnSpc>
                <a:spcPct val="90000"/>
              </a:lnSpc>
            </a:pPr>
            <a:endParaRPr lang="en-US" dirty="0">
              <a:latin typeface="Calibri"/>
              <a:ea typeface="ＭＳ Ｐゴシック" charset="0"/>
              <a:cs typeface="Calibri"/>
            </a:endParaRPr>
          </a:p>
          <a:p>
            <a:pPr lvl="1">
              <a:lnSpc>
                <a:spcPct val="90000"/>
              </a:lnSpc>
            </a:pPr>
            <a:r>
              <a:rPr lang="en-US" dirty="0">
                <a:latin typeface="Calibri"/>
                <a:ea typeface="ＭＳ Ｐゴシック" charset="0"/>
                <a:cs typeface="Calibri"/>
              </a:rPr>
              <a:t>Unigrams are terrible at this game.  (Why?</a:t>
            </a:r>
            <a:r>
              <a:rPr lang="en-US" dirty="0" smtClean="0">
                <a:latin typeface="Calibri"/>
                <a:ea typeface="ＭＳ Ｐゴシック" charset="0"/>
                <a:cs typeface="Calibri"/>
              </a:rPr>
              <a:t>)</a:t>
            </a:r>
          </a:p>
          <a:p>
            <a:pPr>
              <a:lnSpc>
                <a:spcPct val="90000"/>
              </a:lnSpc>
            </a:pPr>
            <a:r>
              <a:rPr lang="en-US" dirty="0" smtClean="0">
                <a:latin typeface="Calibri"/>
                <a:ea typeface="ＭＳ Ｐゴシック" charset="0"/>
                <a:cs typeface="Calibri"/>
              </a:rPr>
              <a:t>A better model of a text</a:t>
            </a:r>
          </a:p>
          <a:p>
            <a:pPr lvl="1">
              <a:lnSpc>
                <a:spcPct val="90000"/>
              </a:lnSpc>
            </a:pPr>
            <a:r>
              <a:rPr lang="en-US" dirty="0" smtClean="0">
                <a:latin typeface="Calibri"/>
                <a:ea typeface="ＭＳ Ｐゴシック" charset="0"/>
                <a:cs typeface="Calibri"/>
              </a:rPr>
              <a:t> is one which assigns a higher probability to the word that actually occurs</a:t>
            </a:r>
            <a:endParaRPr lang="en-US" dirty="0">
              <a:latin typeface="Calibri"/>
              <a:ea typeface="ＭＳ Ｐゴシック" charset="0"/>
              <a:cs typeface="Calibri"/>
            </a:endParaRPr>
          </a:p>
          <a:p>
            <a:endParaRPr lang="en-US" dirty="0"/>
          </a:p>
        </p:txBody>
      </p:sp>
      <p:sp>
        <p:nvSpPr>
          <p:cNvPr id="5" name="Text Box 4"/>
          <p:cNvSpPr txBox="1">
            <a:spLocks noChangeArrowheads="1"/>
          </p:cNvSpPr>
          <p:nvPr/>
        </p:nvSpPr>
        <p:spPr bwMode="auto">
          <a:xfrm>
            <a:off x="1346200" y="2190750"/>
            <a:ext cx="45720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dirty="0" smtClean="0">
                <a:solidFill>
                  <a:srgbClr val="FF0000"/>
                </a:solidFill>
                <a:latin typeface="Calibri"/>
                <a:cs typeface="Calibri"/>
              </a:rPr>
              <a:t>I always order pizza with cheese and ____</a:t>
            </a:r>
            <a:endParaRPr lang="en-US" sz="1800" dirty="0">
              <a:solidFill>
                <a:srgbClr val="FF0000"/>
              </a:solidFill>
              <a:latin typeface="Calibri"/>
              <a:cs typeface="Calibri"/>
            </a:endParaRPr>
          </a:p>
          <a:p>
            <a:pPr eaLnBrk="1" hangingPunct="1">
              <a:spcBef>
                <a:spcPct val="50000"/>
              </a:spcBef>
            </a:pPr>
            <a:r>
              <a:rPr lang="en-US" sz="1800" dirty="0" smtClean="0">
                <a:solidFill>
                  <a:srgbClr val="FF0000"/>
                </a:solidFill>
                <a:latin typeface="Calibri"/>
                <a:cs typeface="Calibri"/>
              </a:rPr>
              <a:t>The 33</a:t>
            </a:r>
            <a:r>
              <a:rPr lang="en-US" sz="1800" baseline="30000" dirty="0" smtClean="0">
                <a:solidFill>
                  <a:srgbClr val="FF0000"/>
                </a:solidFill>
                <a:latin typeface="Calibri"/>
                <a:cs typeface="Calibri"/>
              </a:rPr>
              <a:t>rd</a:t>
            </a:r>
            <a:r>
              <a:rPr lang="en-US" sz="1800" dirty="0" smtClean="0">
                <a:solidFill>
                  <a:srgbClr val="FF0000"/>
                </a:solidFill>
                <a:latin typeface="Calibri"/>
                <a:cs typeface="Calibri"/>
              </a:rPr>
              <a:t> President of the US was ____</a:t>
            </a:r>
            <a:endParaRPr lang="en-US" sz="1800" dirty="0">
              <a:solidFill>
                <a:srgbClr val="FF0000"/>
              </a:solidFill>
              <a:latin typeface="Calibri"/>
              <a:cs typeface="Calibri"/>
            </a:endParaRPr>
          </a:p>
          <a:p>
            <a:pPr eaLnBrk="1" hangingPunct="1">
              <a:spcBef>
                <a:spcPct val="50000"/>
              </a:spcBef>
            </a:pPr>
            <a:r>
              <a:rPr lang="en-US" sz="1800" dirty="0">
                <a:solidFill>
                  <a:srgbClr val="FF0000"/>
                </a:solidFill>
                <a:latin typeface="Calibri"/>
                <a:cs typeface="Calibri"/>
              </a:rPr>
              <a:t>I saw a ____</a:t>
            </a:r>
          </a:p>
        </p:txBody>
      </p:sp>
      <p:sp>
        <p:nvSpPr>
          <p:cNvPr id="7" name="Text Box 6"/>
          <p:cNvSpPr txBox="1">
            <a:spLocks noChangeArrowheads="1"/>
          </p:cNvSpPr>
          <p:nvPr/>
        </p:nvSpPr>
        <p:spPr bwMode="auto">
          <a:xfrm>
            <a:off x="6096000" y="1276350"/>
            <a:ext cx="1828800" cy="255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dirty="0" smtClean="0"/>
              <a:t>mushrooms 0.1</a:t>
            </a:r>
            <a:endParaRPr lang="en-US" sz="1600" dirty="0"/>
          </a:p>
          <a:p>
            <a:pPr eaLnBrk="1" hangingPunct="1">
              <a:spcBef>
                <a:spcPct val="50000"/>
              </a:spcBef>
            </a:pPr>
            <a:r>
              <a:rPr lang="en-US" sz="1600" dirty="0"/>
              <a:t>p</a:t>
            </a:r>
            <a:r>
              <a:rPr lang="en-US" sz="1600" dirty="0" smtClean="0"/>
              <a:t>epperoni 0.1</a:t>
            </a:r>
            <a:endParaRPr lang="en-US" sz="1600" dirty="0"/>
          </a:p>
          <a:p>
            <a:pPr eaLnBrk="1" hangingPunct="1">
              <a:spcBef>
                <a:spcPct val="50000"/>
              </a:spcBef>
            </a:pPr>
            <a:r>
              <a:rPr lang="en-US" sz="1600" dirty="0"/>
              <a:t>a</a:t>
            </a:r>
            <a:r>
              <a:rPr lang="en-US" sz="1600" dirty="0" smtClean="0"/>
              <a:t>nchovies 0.01</a:t>
            </a:r>
            <a:endParaRPr lang="en-US" sz="1600" dirty="0"/>
          </a:p>
          <a:p>
            <a:pPr eaLnBrk="1" hangingPunct="1">
              <a:spcBef>
                <a:spcPct val="50000"/>
              </a:spcBef>
            </a:pPr>
            <a:r>
              <a:rPr lang="en-US" sz="1600" dirty="0"/>
              <a:t>….</a:t>
            </a:r>
          </a:p>
          <a:p>
            <a:pPr eaLnBrk="1" hangingPunct="1">
              <a:spcBef>
                <a:spcPct val="50000"/>
              </a:spcBef>
            </a:pPr>
            <a:r>
              <a:rPr lang="en-US" sz="1600" dirty="0"/>
              <a:t>f</a:t>
            </a:r>
            <a:r>
              <a:rPr lang="en-US" sz="1600" dirty="0" smtClean="0"/>
              <a:t>ried rice 0.0001</a:t>
            </a:r>
            <a:endParaRPr lang="en-US" sz="1600" dirty="0"/>
          </a:p>
          <a:p>
            <a:pPr eaLnBrk="1" hangingPunct="1">
              <a:spcBef>
                <a:spcPct val="50000"/>
              </a:spcBef>
            </a:pPr>
            <a:r>
              <a:rPr lang="en-US" sz="1600" dirty="0"/>
              <a:t>….</a:t>
            </a:r>
          </a:p>
          <a:p>
            <a:pPr eaLnBrk="1" hangingPunct="1">
              <a:spcBef>
                <a:spcPct val="50000"/>
              </a:spcBef>
            </a:pPr>
            <a:r>
              <a:rPr lang="en-US" sz="1600" dirty="0"/>
              <a:t>a</a:t>
            </a:r>
            <a:r>
              <a:rPr lang="en-US" sz="1600" dirty="0" smtClean="0"/>
              <a:t>nd 1e</a:t>
            </a:r>
            <a:r>
              <a:rPr lang="en-US" sz="1600" dirty="0"/>
              <a:t>-100</a:t>
            </a:r>
          </a:p>
        </p:txBody>
      </p:sp>
      <p:sp>
        <p:nvSpPr>
          <p:cNvPr id="8" name="AutoShape 7"/>
          <p:cNvSpPr>
            <a:spLocks/>
          </p:cNvSpPr>
          <p:nvPr/>
        </p:nvSpPr>
        <p:spPr bwMode="auto">
          <a:xfrm>
            <a:off x="5791200" y="1352550"/>
            <a:ext cx="304800" cy="2362200"/>
          </a:xfrm>
          <a:prstGeom prst="leftBrace">
            <a:avLst>
              <a:gd name="adj1" fmla="val 75000"/>
              <a:gd name="adj2" fmla="val 3935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526706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447800" y="133350"/>
            <a:ext cx="7467600" cy="742950"/>
          </a:xfrm>
        </p:spPr>
        <p:txBody>
          <a:bodyPr/>
          <a:lstStyle/>
          <a:p>
            <a:pPr eaLnBrk="1" hangingPunct="1"/>
            <a:r>
              <a:rPr lang="en-US" dirty="0"/>
              <a:t>Perplexity</a:t>
            </a:r>
          </a:p>
        </p:txBody>
      </p:sp>
      <p:sp>
        <p:nvSpPr>
          <p:cNvPr id="137219" name="Rectangle 3"/>
          <p:cNvSpPr>
            <a:spLocks noGrp="1" noChangeArrowheads="1"/>
          </p:cNvSpPr>
          <p:nvPr>
            <p:ph sz="quarter" idx="1"/>
          </p:nvPr>
        </p:nvSpPr>
        <p:spPr>
          <a:xfrm>
            <a:off x="304800" y="2000256"/>
            <a:ext cx="4267200" cy="3139250"/>
          </a:xfrm>
        </p:spPr>
        <p:txBody>
          <a:bodyPr/>
          <a:lstStyle/>
          <a:p>
            <a:pPr marL="0" indent="0" eaLnBrk="1" hangingPunct="1">
              <a:buNone/>
            </a:pPr>
            <a:r>
              <a:rPr lang="en-US" sz="2000" dirty="0" smtClean="0">
                <a:latin typeface="Calibri" charset="0"/>
              </a:rPr>
              <a:t>Perplexity </a:t>
            </a:r>
            <a:r>
              <a:rPr lang="en-US" sz="2000" dirty="0">
                <a:latin typeface="Calibri" charset="0"/>
              </a:rPr>
              <a:t>is the </a:t>
            </a:r>
            <a:r>
              <a:rPr lang="en-US" sz="2000" dirty="0" smtClean="0">
                <a:latin typeface="Calibri" charset="0"/>
              </a:rPr>
              <a:t>inverse probability </a:t>
            </a:r>
            <a:r>
              <a:rPr lang="en-US" sz="2000" dirty="0">
                <a:latin typeface="Calibri" charset="0"/>
              </a:rPr>
              <a:t>of the test </a:t>
            </a:r>
            <a:r>
              <a:rPr lang="en-US" sz="2000" dirty="0" smtClean="0">
                <a:latin typeface="Calibri" charset="0"/>
              </a:rPr>
              <a:t>set, normalized </a:t>
            </a:r>
            <a:r>
              <a:rPr lang="en-US" sz="2000" dirty="0">
                <a:latin typeface="Calibri" charset="0"/>
              </a:rPr>
              <a:t>by the number of words</a:t>
            </a:r>
            <a:r>
              <a:rPr lang="en-US" sz="2000" dirty="0" smtClean="0">
                <a:latin typeface="Calibri" charset="0"/>
              </a:rPr>
              <a:t>:</a:t>
            </a:r>
            <a:endParaRPr lang="en-US" sz="2000" dirty="0">
              <a:latin typeface="Calibri" charset="0"/>
            </a:endParaRPr>
          </a:p>
          <a:p>
            <a:pPr eaLnBrk="1" hangingPunct="1"/>
            <a:endParaRPr lang="en-US" sz="2000" dirty="0">
              <a:latin typeface="Calibri" charset="0"/>
            </a:endParaRPr>
          </a:p>
          <a:p>
            <a:pPr marL="0" indent="0" eaLnBrk="1" hangingPunct="1">
              <a:buNone/>
            </a:pPr>
            <a:r>
              <a:rPr lang="en-US" sz="2000" dirty="0" smtClean="0">
                <a:latin typeface="Calibri" charset="0"/>
              </a:rPr>
              <a:t>                                               Chain </a:t>
            </a:r>
            <a:r>
              <a:rPr lang="en-US" sz="2000" dirty="0">
                <a:latin typeface="Calibri" charset="0"/>
              </a:rPr>
              <a:t>rule:</a:t>
            </a:r>
          </a:p>
          <a:p>
            <a:pPr marL="0" indent="0">
              <a:buNone/>
            </a:pPr>
            <a:endParaRPr lang="en-US" sz="2000" dirty="0">
              <a:latin typeface="Calibri" charset="0"/>
            </a:endParaRPr>
          </a:p>
          <a:p>
            <a:pPr marL="0" indent="0" eaLnBrk="1" hangingPunct="1">
              <a:buNone/>
            </a:pPr>
            <a:r>
              <a:rPr lang="en-US" sz="2000" dirty="0" smtClean="0">
                <a:latin typeface="Calibri" charset="0"/>
              </a:rPr>
              <a:t>                                              For </a:t>
            </a:r>
            <a:r>
              <a:rPr lang="en-US" sz="2000" dirty="0">
                <a:latin typeface="Calibri" charset="0"/>
              </a:rPr>
              <a:t>bigrams</a:t>
            </a:r>
            <a:r>
              <a:rPr lang="en-US" sz="2000" dirty="0" smtClean="0">
                <a:latin typeface="Calibri" charset="0"/>
              </a:rPr>
              <a:t>:</a:t>
            </a:r>
            <a:endParaRPr lang="en-US" sz="2000" dirty="0">
              <a:latin typeface="Calibri" charset="0"/>
            </a:endParaRPr>
          </a:p>
        </p:txBody>
      </p:sp>
      <p:pic>
        <p:nvPicPr>
          <p:cNvPr id="137221" name="Picture 5" descr="pp2"/>
          <p:cNvPicPr>
            <a:picLocks noChangeAspect="1" noChangeArrowheads="1"/>
          </p:cNvPicPr>
          <p:nvPr/>
        </p:nvPicPr>
        <p:blipFill>
          <a:blip r:embed="rId4"/>
          <a:srcRect/>
          <a:stretch>
            <a:fillRect/>
          </a:stretch>
        </p:blipFill>
        <p:spPr bwMode="auto">
          <a:xfrm>
            <a:off x="5692140" y="3181350"/>
            <a:ext cx="2537460" cy="714375"/>
          </a:xfrm>
          <a:prstGeom prst="rect">
            <a:avLst/>
          </a:prstGeom>
          <a:noFill/>
          <a:ln w="9525">
            <a:noFill/>
            <a:miter lim="800000"/>
            <a:headEnd/>
            <a:tailEnd/>
          </a:ln>
        </p:spPr>
      </p:pic>
      <p:pic>
        <p:nvPicPr>
          <p:cNvPr id="137222" name="Picture 6" descr="pp3"/>
          <p:cNvPicPr>
            <a:picLocks noChangeAspect="1" noChangeArrowheads="1"/>
          </p:cNvPicPr>
          <p:nvPr/>
        </p:nvPicPr>
        <p:blipFill>
          <a:blip r:embed="rId5"/>
          <a:srcRect/>
          <a:stretch>
            <a:fillRect/>
          </a:stretch>
        </p:blipFill>
        <p:spPr bwMode="auto">
          <a:xfrm>
            <a:off x="5703186" y="4095750"/>
            <a:ext cx="2249424" cy="725424"/>
          </a:xfrm>
          <a:prstGeom prst="rect">
            <a:avLst/>
          </a:prstGeom>
          <a:noFill/>
          <a:ln w="9525">
            <a:noFill/>
            <a:miter lim="800000"/>
            <a:headEnd/>
            <a:tailEnd/>
          </a:ln>
        </p:spPr>
      </p:pic>
      <p:sp>
        <p:nvSpPr>
          <p:cNvPr id="2" name="TextBox 1"/>
          <p:cNvSpPr txBox="1"/>
          <p:nvPr/>
        </p:nvSpPr>
        <p:spPr>
          <a:xfrm>
            <a:off x="304800" y="4769220"/>
            <a:ext cx="6970051" cy="369332"/>
          </a:xfrm>
          <a:prstGeom prst="rect">
            <a:avLst/>
          </a:prstGeom>
          <a:noFill/>
        </p:spPr>
        <p:txBody>
          <a:bodyPr wrap="square" rtlCol="0">
            <a:spAutoFit/>
          </a:bodyPr>
          <a:lstStyle/>
          <a:p>
            <a:r>
              <a:rPr lang="en-US" sz="1800" b="1" dirty="0">
                <a:latin typeface="Calibri"/>
                <a:cs typeface="Calibri"/>
              </a:rPr>
              <a:t>Minimizing perplexity is the same as maximizing </a:t>
            </a:r>
            <a:r>
              <a:rPr lang="en-US" sz="1800" b="1" dirty="0" smtClean="0">
                <a:latin typeface="Calibri"/>
                <a:cs typeface="Calibri"/>
              </a:rPr>
              <a:t>probability</a:t>
            </a:r>
            <a:endParaRPr lang="en-US" sz="1800" b="1" dirty="0">
              <a:latin typeface="Calibri"/>
              <a:cs typeface="Calibri"/>
            </a:endParaRPr>
          </a:p>
        </p:txBody>
      </p:sp>
      <p:sp>
        <p:nvSpPr>
          <p:cNvPr id="8" name="Rectangle 3"/>
          <p:cNvSpPr txBox="1">
            <a:spLocks noChangeArrowheads="1"/>
          </p:cNvSpPr>
          <p:nvPr/>
        </p:nvSpPr>
        <p:spPr bwMode="auto">
          <a:xfrm>
            <a:off x="381000" y="1200150"/>
            <a:ext cx="784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buNone/>
            </a:pPr>
            <a:r>
              <a:rPr lang="en-US" sz="2000" dirty="0" smtClean="0">
                <a:latin typeface="Calibri" charset="0"/>
              </a:rPr>
              <a:t>The best language model is one that best predicts an unseen test set</a:t>
            </a:r>
          </a:p>
          <a:p>
            <a:pPr lvl="1"/>
            <a:r>
              <a:rPr lang="en-US" dirty="0" smtClean="0">
                <a:latin typeface="Calibri" charset="0"/>
              </a:rPr>
              <a:t>Gives the highest P(sentence)</a:t>
            </a:r>
          </a:p>
        </p:txBody>
      </p:sp>
      <p:graphicFrame>
        <p:nvGraphicFramePr>
          <p:cNvPr id="3" name="Object 2"/>
          <p:cNvGraphicFramePr>
            <a:graphicFrameLocks noChangeAspect="1"/>
          </p:cNvGraphicFramePr>
          <p:nvPr>
            <p:extLst>
              <p:ext uri="{D42A27DB-BD31-4B8C-83A1-F6EECF244321}">
                <p14:modId xmlns:p14="http://schemas.microsoft.com/office/powerpoint/2010/main" val="2099116515"/>
              </p:ext>
            </p:extLst>
          </p:nvPr>
        </p:nvGraphicFramePr>
        <p:xfrm>
          <a:off x="5361810" y="1581150"/>
          <a:ext cx="2740269" cy="1676400"/>
        </p:xfrm>
        <a:graphic>
          <a:graphicData uri="http://schemas.openxmlformats.org/presentationml/2006/ole">
            <mc:AlternateContent xmlns:mc="http://schemas.openxmlformats.org/markup-compatibility/2006">
              <mc:Choice xmlns:v="urn:schemas-microsoft-com:vml" Requires="v">
                <p:oleObj spid="_x0000_s68781" name="Equation" r:id="rId6" imgW="2159000" imgH="1320800" progId="Equation.3">
                  <p:embed/>
                </p:oleObj>
              </mc:Choice>
              <mc:Fallback>
                <p:oleObj name="Equation" r:id="rId6" imgW="2159000" imgH="1320800" progId="Equation.3">
                  <p:embed/>
                  <p:pic>
                    <p:nvPicPr>
                      <p:cNvPr id="0" name=""/>
                      <p:cNvPicPr/>
                      <p:nvPr/>
                    </p:nvPicPr>
                    <p:blipFill>
                      <a:blip r:embed="rId7"/>
                      <a:stretch>
                        <a:fillRect/>
                      </a:stretch>
                    </p:blipFill>
                    <p:spPr>
                      <a:xfrm>
                        <a:off x="5361810" y="1581150"/>
                        <a:ext cx="2740269" cy="1676400"/>
                      </a:xfrm>
                      <a:prstGeom prst="rect">
                        <a:avLst/>
                      </a:prstGeom>
                    </p:spPr>
                  </p:pic>
                </p:oleObj>
              </mc:Fallback>
            </mc:AlternateContent>
          </a:graphicData>
        </a:graphic>
      </p:graphicFrame>
    </p:spTree>
    <p:extLst>
      <p:ext uri="{BB962C8B-B14F-4D97-AF65-F5344CB8AC3E}">
        <p14:creationId xmlns:p14="http://schemas.microsoft.com/office/powerpoint/2010/main" val="12119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72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72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a:t>Perplexity as branching factor</a:t>
            </a:r>
          </a:p>
        </p:txBody>
      </p:sp>
      <p:sp>
        <p:nvSpPr>
          <p:cNvPr id="141315" name="Rectangle 3"/>
          <p:cNvSpPr>
            <a:spLocks noGrp="1" noChangeArrowheads="1"/>
          </p:cNvSpPr>
          <p:nvPr>
            <p:ph sz="quarter" idx="1"/>
          </p:nvPr>
        </p:nvSpPr>
        <p:spPr/>
        <p:txBody>
          <a:bodyPr/>
          <a:lstStyle/>
          <a:p>
            <a:pPr eaLnBrk="1" hangingPunct="1"/>
            <a:r>
              <a:rPr lang="en-US" dirty="0" smtClean="0">
                <a:latin typeface="Calibri" charset="0"/>
              </a:rPr>
              <a:t>Let’s suppose a sentence consisting of N random digits</a:t>
            </a:r>
          </a:p>
          <a:p>
            <a:pPr eaLnBrk="1" hangingPunct="1"/>
            <a:r>
              <a:rPr lang="en-US" dirty="0" smtClean="0">
                <a:latin typeface="Calibri" charset="0"/>
              </a:rPr>
              <a:t>What is the perplexity of this sentence according to a model that assign P=1/10 to each digit?</a:t>
            </a:r>
          </a:p>
        </p:txBody>
      </p:sp>
      <p:pic>
        <p:nvPicPr>
          <p:cNvPr id="141316" name="Picture 4" descr="perp"/>
          <p:cNvPicPr>
            <a:picLocks noChangeAspect="1" noChangeArrowheads="1"/>
          </p:cNvPicPr>
          <p:nvPr/>
        </p:nvPicPr>
        <p:blipFill rotWithShape="1">
          <a:blip r:embed="rId3"/>
          <a:srcRect t="10413" b="9779"/>
          <a:stretch/>
        </p:blipFill>
        <p:spPr bwMode="auto">
          <a:xfrm>
            <a:off x="2743200" y="2679700"/>
            <a:ext cx="3938149" cy="2254250"/>
          </a:xfrm>
          <a:prstGeom prst="rect">
            <a:avLst/>
          </a:prstGeom>
          <a:noFill/>
          <a:ln w="9525">
            <a:noFill/>
            <a:miter lim="800000"/>
            <a:headEnd/>
            <a:tailEnd/>
          </a:ln>
        </p:spPr>
      </p:pic>
    </p:spTree>
    <p:extLst>
      <p:ext uri="{BB962C8B-B14F-4D97-AF65-F5344CB8AC3E}">
        <p14:creationId xmlns:p14="http://schemas.microsoft.com/office/powerpoint/2010/main" val="2197415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a:t>Lower perplexity = better model</a:t>
            </a:r>
          </a:p>
        </p:txBody>
      </p:sp>
      <p:sp>
        <p:nvSpPr>
          <p:cNvPr id="143363" name="Rectangle 3"/>
          <p:cNvSpPr>
            <a:spLocks noGrp="1" noChangeArrowheads="1"/>
          </p:cNvSpPr>
          <p:nvPr>
            <p:ph sz="quarter" idx="1"/>
          </p:nvPr>
        </p:nvSpPr>
        <p:spPr/>
        <p:txBody>
          <a:bodyPr/>
          <a:lstStyle/>
          <a:p>
            <a:pPr lvl="3" eaLnBrk="1" hangingPunct="1">
              <a:buFont typeface="Wingdings" charset="2"/>
              <a:buNone/>
            </a:pPr>
            <a:endParaRPr lang="en-US" dirty="0">
              <a:latin typeface="Calibri" charset="0"/>
            </a:endParaRPr>
          </a:p>
          <a:p>
            <a:pPr eaLnBrk="1" hangingPunct="1"/>
            <a:r>
              <a:rPr lang="en-US" sz="2800" dirty="0">
                <a:latin typeface="Calibri" charset="0"/>
              </a:rPr>
              <a:t>Training 38 million words, test 1.5 million words, WSJ</a:t>
            </a:r>
          </a:p>
        </p:txBody>
      </p:sp>
      <p:graphicFrame>
        <p:nvGraphicFramePr>
          <p:cNvPr id="2" name="Table 1"/>
          <p:cNvGraphicFramePr>
            <a:graphicFrameLocks noGrp="1"/>
          </p:cNvGraphicFramePr>
          <p:nvPr>
            <p:extLst>
              <p:ext uri="{D42A27DB-BD31-4B8C-83A1-F6EECF244321}">
                <p14:modId xmlns:p14="http://schemas.microsoft.com/office/powerpoint/2010/main" val="1031344635"/>
              </p:ext>
            </p:extLst>
          </p:nvPr>
        </p:nvGraphicFramePr>
        <p:xfrm>
          <a:off x="685800" y="2647950"/>
          <a:ext cx="7391400" cy="2057400"/>
        </p:xfrm>
        <a:graphic>
          <a:graphicData uri="http://schemas.openxmlformats.org/drawingml/2006/table">
            <a:tbl>
              <a:tblPr firstRow="1" bandRow="1">
                <a:tableStyleId>{5C22544A-7EE6-4342-B048-85BDC9FD1C3A}</a:tableStyleId>
              </a:tblPr>
              <a:tblGrid>
                <a:gridCol w="1847850"/>
                <a:gridCol w="1847850"/>
                <a:gridCol w="1847850"/>
                <a:gridCol w="1847850"/>
              </a:tblGrid>
              <a:tr h="990600">
                <a:tc>
                  <a:txBody>
                    <a:bodyPr/>
                    <a:lstStyle/>
                    <a:p>
                      <a:r>
                        <a:rPr lang="en-US" sz="3200" dirty="0" smtClean="0"/>
                        <a:t>N-gram Order</a:t>
                      </a:r>
                      <a:endParaRPr lang="en-US" sz="3200" dirty="0"/>
                    </a:p>
                  </a:txBody>
                  <a:tcPr/>
                </a:tc>
                <a:tc>
                  <a:txBody>
                    <a:bodyPr/>
                    <a:lstStyle/>
                    <a:p>
                      <a:r>
                        <a:rPr lang="en-US" sz="3200" dirty="0" smtClean="0"/>
                        <a:t>Unigram</a:t>
                      </a:r>
                      <a:endParaRPr lang="en-US" sz="3200" dirty="0"/>
                    </a:p>
                  </a:txBody>
                  <a:tcPr/>
                </a:tc>
                <a:tc>
                  <a:txBody>
                    <a:bodyPr/>
                    <a:lstStyle/>
                    <a:p>
                      <a:r>
                        <a:rPr lang="en-US" sz="3200" dirty="0" smtClean="0"/>
                        <a:t>Bigram</a:t>
                      </a:r>
                      <a:endParaRPr lang="en-US" sz="3200" dirty="0"/>
                    </a:p>
                  </a:txBody>
                  <a:tcPr/>
                </a:tc>
                <a:tc>
                  <a:txBody>
                    <a:bodyPr/>
                    <a:lstStyle/>
                    <a:p>
                      <a:r>
                        <a:rPr lang="en-US" sz="3200" dirty="0" smtClean="0"/>
                        <a:t>Trigram</a:t>
                      </a:r>
                      <a:endParaRPr lang="en-US" sz="3200" dirty="0"/>
                    </a:p>
                  </a:txBody>
                  <a:tcPr/>
                </a:tc>
              </a:tr>
              <a:tr h="990600">
                <a:tc>
                  <a:txBody>
                    <a:bodyPr/>
                    <a:lstStyle/>
                    <a:p>
                      <a:r>
                        <a:rPr lang="en-US" sz="3200" dirty="0" smtClean="0"/>
                        <a:t>Perplexity</a:t>
                      </a:r>
                      <a:endParaRPr lang="en-US" sz="3200" dirty="0"/>
                    </a:p>
                  </a:txBody>
                  <a:tcPr/>
                </a:tc>
                <a:tc>
                  <a:txBody>
                    <a:bodyPr/>
                    <a:lstStyle/>
                    <a:p>
                      <a:r>
                        <a:rPr lang="en-US" sz="3200" dirty="0" smtClean="0"/>
                        <a:t>962</a:t>
                      </a:r>
                      <a:endParaRPr lang="en-US" sz="3200" dirty="0"/>
                    </a:p>
                  </a:txBody>
                  <a:tcPr/>
                </a:tc>
                <a:tc>
                  <a:txBody>
                    <a:bodyPr/>
                    <a:lstStyle/>
                    <a:p>
                      <a:r>
                        <a:rPr lang="en-US" sz="3200" dirty="0" smtClean="0"/>
                        <a:t>170</a:t>
                      </a:r>
                      <a:endParaRPr lang="en-US" sz="3200" dirty="0"/>
                    </a:p>
                  </a:txBody>
                  <a:tcPr/>
                </a:tc>
                <a:tc>
                  <a:txBody>
                    <a:bodyPr/>
                    <a:lstStyle/>
                    <a:p>
                      <a:r>
                        <a:rPr lang="en-US" sz="3200" dirty="0" smtClean="0"/>
                        <a:t>109</a:t>
                      </a:r>
                      <a:endParaRPr lang="en-US" sz="3200" dirty="0"/>
                    </a:p>
                  </a:txBody>
                  <a:tcPr/>
                </a:tc>
              </a:tr>
            </a:tbl>
          </a:graphicData>
        </a:graphic>
      </p:graphicFrame>
    </p:spTree>
    <p:extLst>
      <p:ext uri="{BB962C8B-B14F-4D97-AF65-F5344CB8AC3E}">
        <p14:creationId xmlns:p14="http://schemas.microsoft.com/office/powerpoint/2010/main" val="368444477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smtClean="0">
                <a:solidFill>
                  <a:srgbClr val="A50021"/>
                </a:solidFill>
                <a:latin typeface="Calibri" charset="0"/>
              </a:rPr>
              <a:t>Generalization and zeros</a:t>
            </a:r>
            <a:endParaRPr lang="en-US" sz="3200" dirty="0">
              <a:latin typeface="Calibri" charset="0"/>
            </a:endParaRPr>
          </a:p>
          <a:p>
            <a:pPr eaLnBrk="1" hangingPunct="1"/>
            <a:endParaRPr lang="en-US" dirty="0">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a:t/>
            </a:r>
            <a:br>
              <a:rPr sz="4400"/>
            </a:br>
            <a:r>
              <a:rPr lang="en-US" sz="4400"/>
              <a:t>Language Modeling</a:t>
            </a:r>
            <a:endParaRPr sz="4400"/>
          </a:p>
        </p:txBody>
      </p:sp>
    </p:spTree>
    <p:extLst>
      <p:ext uri="{BB962C8B-B14F-4D97-AF65-F5344CB8AC3E}">
        <p14:creationId xmlns:p14="http://schemas.microsoft.com/office/powerpoint/2010/main" val="1676805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dirty="0" smtClean="0"/>
              <a:t>N-Gram Dependence </a:t>
            </a:r>
            <a:r>
              <a:rPr lang="en-US" dirty="0"/>
              <a:t>O</a:t>
            </a:r>
            <a:r>
              <a:rPr lang="en-US" dirty="0" smtClean="0"/>
              <a:t>ver Training Corpus</a:t>
            </a:r>
            <a:endParaRPr lang="en-US" dirty="0"/>
          </a:p>
        </p:txBody>
      </p:sp>
      <p:sp>
        <p:nvSpPr>
          <p:cNvPr id="96259" name="Rectangle 3"/>
          <p:cNvSpPr>
            <a:spLocks noGrp="1" noChangeArrowheads="1"/>
          </p:cNvSpPr>
          <p:nvPr>
            <p:ph sz="quarter" idx="1"/>
          </p:nvPr>
        </p:nvSpPr>
        <p:spPr>
          <a:xfrm>
            <a:off x="304800" y="1352550"/>
            <a:ext cx="8534400" cy="3505200"/>
          </a:xfrm>
        </p:spPr>
        <p:txBody>
          <a:bodyPr/>
          <a:lstStyle/>
          <a:p>
            <a:r>
              <a:rPr lang="en-US" dirty="0" smtClean="0"/>
              <a:t>Probabilities </a:t>
            </a:r>
            <a:r>
              <a:rPr lang="en-US" dirty="0"/>
              <a:t>often encode </a:t>
            </a:r>
            <a:r>
              <a:rPr lang="en-US" b="1" dirty="0"/>
              <a:t>specific facts </a:t>
            </a:r>
            <a:r>
              <a:rPr lang="en-US" dirty="0"/>
              <a:t>about a given training corpus. </a:t>
            </a:r>
            <a:endParaRPr lang="en-US" dirty="0" smtClean="0"/>
          </a:p>
          <a:p>
            <a:r>
              <a:rPr lang="en-US" dirty="0" smtClean="0"/>
              <a:t>N-</a:t>
            </a:r>
            <a:r>
              <a:rPr lang="en-US" dirty="0"/>
              <a:t>grams do a better and </a:t>
            </a:r>
            <a:r>
              <a:rPr lang="en-US" b="1" dirty="0"/>
              <a:t>better job</a:t>
            </a:r>
            <a:r>
              <a:rPr lang="en-US" dirty="0"/>
              <a:t> of modeling the training corpus as we </a:t>
            </a:r>
            <a:r>
              <a:rPr lang="en-US" b="1" dirty="0"/>
              <a:t>increase the value of </a:t>
            </a:r>
            <a:r>
              <a:rPr lang="en-US" b="1" i="1" dirty="0"/>
              <a:t>N</a:t>
            </a:r>
            <a:r>
              <a:rPr lang="en-US" dirty="0"/>
              <a:t>. </a:t>
            </a:r>
          </a:p>
          <a:p>
            <a:pPr eaLnBrk="1" hangingPunct="1"/>
            <a:endParaRPr lang="en-US" dirty="0">
              <a:solidFill>
                <a:srgbClr val="A50021"/>
              </a:solidFill>
              <a:latin typeface="Calibri" charset="0"/>
            </a:endParaRPr>
          </a:p>
        </p:txBody>
      </p:sp>
    </p:spTree>
    <p:extLst>
      <p:ext uri="{BB962C8B-B14F-4D97-AF65-F5344CB8AC3E}">
        <p14:creationId xmlns:p14="http://schemas.microsoft.com/office/powerpoint/2010/main" val="354676009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t>What kinds of knowledge?</a:t>
            </a:r>
          </a:p>
        </p:txBody>
      </p:sp>
      <p:sp>
        <p:nvSpPr>
          <p:cNvPr id="94211" name="Rectangle 3"/>
          <p:cNvSpPr>
            <a:spLocks noGrp="1" noChangeArrowheads="1"/>
          </p:cNvSpPr>
          <p:nvPr>
            <p:ph sz="quarter" idx="1"/>
          </p:nvPr>
        </p:nvSpPr>
        <p:spPr/>
        <p:txBody>
          <a:bodyPr/>
          <a:lstStyle/>
          <a:p>
            <a:pPr eaLnBrk="1" hangingPunct="1"/>
            <a:r>
              <a:rPr lang="en-US" sz="2800" dirty="0">
                <a:latin typeface="Calibri" charset="0"/>
              </a:rPr>
              <a:t>P(</a:t>
            </a:r>
            <a:r>
              <a:rPr lang="en-US" sz="2800" dirty="0" err="1">
                <a:latin typeface="Calibri" charset="0"/>
              </a:rPr>
              <a:t>english|want</a:t>
            </a:r>
            <a:r>
              <a:rPr lang="en-US" sz="2800" dirty="0">
                <a:latin typeface="Calibri" charset="0"/>
              </a:rPr>
              <a:t>)  = .0011</a:t>
            </a:r>
          </a:p>
          <a:p>
            <a:pPr eaLnBrk="1" hangingPunct="1"/>
            <a:r>
              <a:rPr lang="en-US" sz="2800" dirty="0">
                <a:latin typeface="Calibri" charset="0"/>
              </a:rPr>
              <a:t>P(</a:t>
            </a:r>
            <a:r>
              <a:rPr lang="en-US" sz="2800" dirty="0" err="1">
                <a:latin typeface="Calibri" charset="0"/>
              </a:rPr>
              <a:t>chinese|want</a:t>
            </a:r>
            <a:r>
              <a:rPr lang="en-US" sz="2800" dirty="0">
                <a:latin typeface="Calibri" charset="0"/>
              </a:rPr>
              <a:t>) =  .0065</a:t>
            </a:r>
          </a:p>
          <a:p>
            <a:pPr eaLnBrk="1" hangingPunct="1"/>
            <a:r>
              <a:rPr lang="en-US" sz="2800" dirty="0">
                <a:latin typeface="Calibri" charset="0"/>
              </a:rPr>
              <a:t>P(</a:t>
            </a:r>
            <a:r>
              <a:rPr lang="en-US" sz="2800" dirty="0" err="1">
                <a:latin typeface="Calibri" charset="0"/>
              </a:rPr>
              <a:t>to|want</a:t>
            </a:r>
            <a:r>
              <a:rPr lang="en-US" sz="2800" dirty="0">
                <a:latin typeface="Calibri" charset="0"/>
              </a:rPr>
              <a:t>) = .66</a:t>
            </a:r>
          </a:p>
          <a:p>
            <a:pPr eaLnBrk="1" hangingPunct="1"/>
            <a:r>
              <a:rPr lang="en-US" sz="2800" dirty="0">
                <a:latin typeface="Calibri" charset="0"/>
              </a:rPr>
              <a:t>P(eat | to) = .28</a:t>
            </a:r>
          </a:p>
          <a:p>
            <a:pPr eaLnBrk="1" hangingPunct="1"/>
            <a:r>
              <a:rPr lang="en-US" sz="2800" dirty="0">
                <a:latin typeface="Calibri" charset="0"/>
              </a:rPr>
              <a:t>P(food | to) = 0</a:t>
            </a:r>
          </a:p>
          <a:p>
            <a:pPr eaLnBrk="1" hangingPunct="1"/>
            <a:r>
              <a:rPr lang="en-US" sz="2800" dirty="0">
                <a:latin typeface="Calibri" charset="0"/>
              </a:rPr>
              <a:t>P(want | spend) = 0</a:t>
            </a:r>
          </a:p>
          <a:p>
            <a:pPr eaLnBrk="1" hangingPunct="1"/>
            <a:r>
              <a:rPr lang="en-US" sz="2800" dirty="0">
                <a:latin typeface="Calibri" charset="0"/>
              </a:rPr>
              <a:t>P (</a:t>
            </a:r>
            <a:r>
              <a:rPr lang="en-US" sz="2800" dirty="0" err="1">
                <a:latin typeface="Calibri" charset="0"/>
              </a:rPr>
              <a:t>i</a:t>
            </a:r>
            <a:r>
              <a:rPr lang="en-US" sz="2800" dirty="0">
                <a:latin typeface="Calibri" charset="0"/>
              </a:rPr>
              <a:t> | &lt;s&gt;) = .25</a:t>
            </a:r>
          </a:p>
        </p:txBody>
      </p:sp>
    </p:spTree>
    <p:extLst>
      <p:ext uri="{BB962C8B-B14F-4D97-AF65-F5344CB8AC3E}">
        <p14:creationId xmlns:p14="http://schemas.microsoft.com/office/powerpoint/2010/main" val="22812511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dirty="0"/>
              <a:t>The Shannon Visualization Method</a:t>
            </a:r>
          </a:p>
        </p:txBody>
      </p:sp>
      <p:sp>
        <p:nvSpPr>
          <p:cNvPr id="96259" name="Rectangle 3"/>
          <p:cNvSpPr>
            <a:spLocks noGrp="1" noChangeArrowheads="1"/>
          </p:cNvSpPr>
          <p:nvPr>
            <p:ph sz="quarter" idx="1"/>
          </p:nvPr>
        </p:nvSpPr>
        <p:spPr>
          <a:xfrm>
            <a:off x="304800" y="1352550"/>
            <a:ext cx="3962400" cy="3200400"/>
          </a:xfrm>
        </p:spPr>
        <p:txBody>
          <a:bodyPr/>
          <a:lstStyle/>
          <a:p>
            <a:r>
              <a:rPr lang="en-US" sz="1600" dirty="0"/>
              <a:t>Shannon’s game gives us an </a:t>
            </a:r>
            <a:r>
              <a:rPr lang="en-US" sz="1600" dirty="0" smtClean="0"/>
              <a:t>intuition: The </a:t>
            </a:r>
            <a:r>
              <a:rPr lang="en-US" sz="1600" dirty="0"/>
              <a:t>generated texts from the higher order models sure look better. That is, they look more </a:t>
            </a:r>
            <a:r>
              <a:rPr lang="en-US" sz="1600" b="1" dirty="0"/>
              <a:t>like the text the model was obtained from</a:t>
            </a:r>
            <a:r>
              <a:rPr lang="en-US" sz="1600" dirty="0"/>
              <a:t>. </a:t>
            </a:r>
          </a:p>
          <a:p>
            <a:pPr eaLnBrk="1" hangingPunct="1"/>
            <a:r>
              <a:rPr lang="en-US" sz="1600" dirty="0" smtClean="0">
                <a:latin typeface="Calibri" charset="0"/>
              </a:rPr>
              <a:t>Choose </a:t>
            </a:r>
            <a:r>
              <a:rPr lang="en-US" sz="1600" dirty="0">
                <a:latin typeface="Calibri" charset="0"/>
              </a:rPr>
              <a:t>a random </a:t>
            </a:r>
            <a:r>
              <a:rPr lang="en-US" sz="1600" dirty="0" smtClean="0">
                <a:latin typeface="Calibri" charset="0"/>
              </a:rPr>
              <a:t>bigram </a:t>
            </a:r>
          </a:p>
          <a:p>
            <a:pPr marL="0" indent="0" eaLnBrk="1" hangingPunct="1">
              <a:buNone/>
            </a:pPr>
            <a:r>
              <a:rPr lang="en-US" sz="1600" dirty="0" smtClean="0">
                <a:latin typeface="Calibri" charset="0"/>
              </a:rPr>
              <a:t>     (&lt;</a:t>
            </a:r>
            <a:r>
              <a:rPr lang="en-US" sz="1600" dirty="0">
                <a:latin typeface="Calibri" charset="0"/>
              </a:rPr>
              <a:t>s&gt;, </a:t>
            </a:r>
            <a:r>
              <a:rPr lang="en-US" sz="1600" dirty="0" smtClean="0">
                <a:latin typeface="Calibri" charset="0"/>
              </a:rPr>
              <a:t>w) with </a:t>
            </a:r>
            <a:r>
              <a:rPr lang="en-US" sz="1600" dirty="0">
                <a:latin typeface="Calibri" charset="0"/>
              </a:rPr>
              <a:t>its </a:t>
            </a:r>
            <a:r>
              <a:rPr lang="en-US" sz="1600" dirty="0" smtClean="0">
                <a:latin typeface="Calibri" charset="0"/>
              </a:rPr>
              <a:t>probability.</a:t>
            </a:r>
            <a:endParaRPr lang="en-US" sz="1600" dirty="0">
              <a:latin typeface="Calibri" charset="0"/>
            </a:endParaRPr>
          </a:p>
          <a:p>
            <a:pPr eaLnBrk="1" hangingPunct="1"/>
            <a:r>
              <a:rPr lang="en-US" sz="1600" dirty="0">
                <a:latin typeface="Calibri" charset="0"/>
              </a:rPr>
              <a:t>Now choose a </a:t>
            </a:r>
            <a:r>
              <a:rPr lang="en-US" sz="1600" dirty="0" smtClean="0">
                <a:latin typeface="Calibri" charset="0"/>
              </a:rPr>
              <a:t>bigram (</a:t>
            </a:r>
            <a:r>
              <a:rPr lang="en-US" sz="1600" dirty="0">
                <a:latin typeface="Calibri" charset="0"/>
              </a:rPr>
              <a:t>w, x) according to its probability</a:t>
            </a:r>
          </a:p>
          <a:p>
            <a:pPr eaLnBrk="1" hangingPunct="1"/>
            <a:r>
              <a:rPr lang="en-US" sz="1600" dirty="0">
                <a:latin typeface="Calibri" charset="0"/>
              </a:rPr>
              <a:t>And so on until we choose &lt;/s&gt;</a:t>
            </a:r>
          </a:p>
          <a:p>
            <a:pPr eaLnBrk="1" hangingPunct="1">
              <a:lnSpc>
                <a:spcPct val="90000"/>
              </a:lnSpc>
            </a:pPr>
            <a:r>
              <a:rPr lang="en-US" sz="1600" dirty="0">
                <a:latin typeface="Calibri" charset="0"/>
              </a:rPr>
              <a:t>Then string the words </a:t>
            </a:r>
            <a:r>
              <a:rPr lang="en-US" sz="1600" dirty="0" smtClean="0">
                <a:latin typeface="Calibri" charset="0"/>
              </a:rPr>
              <a:t>together</a:t>
            </a:r>
            <a:endParaRPr lang="en-US" sz="1600" dirty="0">
              <a:solidFill>
                <a:srgbClr val="A50021"/>
              </a:solidFill>
              <a:latin typeface="Calibri" charset="0"/>
            </a:endParaRPr>
          </a:p>
        </p:txBody>
      </p:sp>
      <p:sp>
        <p:nvSpPr>
          <p:cNvPr id="4" name="Rectangle 3"/>
          <p:cNvSpPr txBox="1">
            <a:spLocks noChangeArrowheads="1"/>
          </p:cNvSpPr>
          <p:nvPr/>
        </p:nvSpPr>
        <p:spPr bwMode="auto">
          <a:xfrm>
            <a:off x="4038600" y="1504950"/>
            <a:ext cx="52578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marL="0" indent="0">
              <a:lnSpc>
                <a:spcPct val="90000"/>
              </a:lnSpc>
              <a:buNone/>
            </a:pPr>
            <a:r>
              <a:rPr lang="en-US" sz="1800" dirty="0" smtClean="0">
                <a:solidFill>
                  <a:srgbClr val="A50021"/>
                </a:solidFill>
                <a:latin typeface="Courier"/>
                <a:cs typeface="Courier"/>
              </a:rPr>
              <a:t>&lt;s&gt; I</a:t>
            </a:r>
          </a:p>
          <a:p>
            <a:pPr>
              <a:lnSpc>
                <a:spcPct val="90000"/>
              </a:lnSpc>
              <a:buFont typeface="Wingdings" charset="2"/>
              <a:buNone/>
            </a:pPr>
            <a:r>
              <a:rPr lang="en-US" sz="1800" dirty="0" smtClean="0">
                <a:solidFill>
                  <a:srgbClr val="A50021"/>
                </a:solidFill>
                <a:latin typeface="Courier"/>
                <a:cs typeface="Courier"/>
              </a:rPr>
              <a:t>    I</a:t>
            </a:r>
            <a:r>
              <a:rPr lang="en-US" sz="1800" dirty="0" smtClean="0">
                <a:latin typeface="Courier"/>
                <a:cs typeface="Courier"/>
              </a:rPr>
              <a:t> want</a:t>
            </a:r>
          </a:p>
          <a:p>
            <a:pPr>
              <a:lnSpc>
                <a:spcPct val="90000"/>
              </a:lnSpc>
              <a:buFont typeface="Wingdings" charset="2"/>
              <a:buNone/>
            </a:pPr>
            <a:r>
              <a:rPr lang="en-US" sz="1800" dirty="0">
                <a:solidFill>
                  <a:srgbClr val="A50021"/>
                </a:solidFill>
                <a:latin typeface="Courier"/>
                <a:cs typeface="Courier"/>
              </a:rPr>
              <a:t> </a:t>
            </a:r>
            <a:r>
              <a:rPr lang="en-US" sz="1800" dirty="0" smtClean="0">
                <a:solidFill>
                  <a:srgbClr val="A50021"/>
                </a:solidFill>
                <a:latin typeface="Courier"/>
                <a:cs typeface="Courier"/>
              </a:rPr>
              <a:t>     want</a:t>
            </a:r>
            <a:r>
              <a:rPr lang="en-US" sz="1800" dirty="0" smtClean="0">
                <a:latin typeface="Courier"/>
                <a:cs typeface="Courier"/>
              </a:rPr>
              <a:t> to</a:t>
            </a:r>
          </a:p>
          <a:p>
            <a:pPr>
              <a:lnSpc>
                <a:spcPct val="90000"/>
              </a:lnSpc>
              <a:buFont typeface="Wingdings" charset="2"/>
              <a:buNone/>
            </a:pPr>
            <a:r>
              <a:rPr lang="en-US" sz="1800" dirty="0">
                <a:solidFill>
                  <a:srgbClr val="A50021"/>
                </a:solidFill>
                <a:latin typeface="Courier"/>
                <a:cs typeface="Courier"/>
              </a:rPr>
              <a:t> </a:t>
            </a:r>
            <a:r>
              <a:rPr lang="en-US" sz="1800" dirty="0" smtClean="0">
                <a:solidFill>
                  <a:srgbClr val="A50021"/>
                </a:solidFill>
                <a:latin typeface="Courier"/>
                <a:cs typeface="Courier"/>
              </a:rPr>
              <a:t>          to</a:t>
            </a:r>
            <a:r>
              <a:rPr lang="en-US" sz="1800" dirty="0" smtClean="0">
                <a:latin typeface="Courier"/>
                <a:cs typeface="Courier"/>
              </a:rPr>
              <a:t> eat</a:t>
            </a:r>
          </a:p>
          <a:p>
            <a:pPr>
              <a:lnSpc>
                <a:spcPct val="90000"/>
              </a:lnSpc>
              <a:buFont typeface="Wingdings" charset="2"/>
              <a:buNone/>
            </a:pPr>
            <a:r>
              <a:rPr lang="en-US" sz="1800" dirty="0">
                <a:solidFill>
                  <a:srgbClr val="A50021"/>
                </a:solidFill>
                <a:latin typeface="Courier"/>
                <a:cs typeface="Courier"/>
              </a:rPr>
              <a:t> </a:t>
            </a:r>
            <a:r>
              <a:rPr lang="en-US" sz="1800" dirty="0" smtClean="0">
                <a:solidFill>
                  <a:srgbClr val="A50021"/>
                </a:solidFill>
                <a:latin typeface="Courier"/>
                <a:cs typeface="Courier"/>
              </a:rPr>
              <a:t>             eat</a:t>
            </a:r>
            <a:r>
              <a:rPr lang="en-US" sz="1800" dirty="0" smtClean="0">
                <a:latin typeface="Courier"/>
                <a:cs typeface="Courier"/>
              </a:rPr>
              <a:t> Chinese</a:t>
            </a:r>
          </a:p>
          <a:p>
            <a:pPr>
              <a:lnSpc>
                <a:spcPct val="90000"/>
              </a:lnSpc>
              <a:buFont typeface="Wingdings" charset="2"/>
              <a:buNone/>
            </a:pPr>
            <a:r>
              <a:rPr lang="en-US" sz="1800" dirty="0">
                <a:solidFill>
                  <a:srgbClr val="A50021"/>
                </a:solidFill>
                <a:latin typeface="Courier"/>
                <a:cs typeface="Courier"/>
              </a:rPr>
              <a:t> </a:t>
            </a:r>
            <a:r>
              <a:rPr lang="en-US" sz="1800" dirty="0" smtClean="0">
                <a:solidFill>
                  <a:srgbClr val="A50021"/>
                </a:solidFill>
                <a:latin typeface="Courier"/>
                <a:cs typeface="Courier"/>
              </a:rPr>
              <a:t>                 Chinese</a:t>
            </a:r>
            <a:r>
              <a:rPr lang="en-US" sz="1800" dirty="0" smtClean="0">
                <a:latin typeface="Courier"/>
                <a:cs typeface="Courier"/>
              </a:rPr>
              <a:t> food</a:t>
            </a:r>
          </a:p>
          <a:p>
            <a:pPr>
              <a:lnSpc>
                <a:spcPct val="90000"/>
              </a:lnSpc>
              <a:buFont typeface="Wingdings" charset="2"/>
              <a:buNone/>
            </a:pPr>
            <a:r>
              <a:rPr lang="en-US" sz="1800" dirty="0">
                <a:solidFill>
                  <a:srgbClr val="A50021"/>
                </a:solidFill>
                <a:latin typeface="Courier"/>
                <a:cs typeface="Courier"/>
              </a:rPr>
              <a:t> </a:t>
            </a:r>
            <a:r>
              <a:rPr lang="en-US" sz="1800" dirty="0" smtClean="0">
                <a:solidFill>
                  <a:srgbClr val="A50021"/>
                </a:solidFill>
                <a:latin typeface="Courier"/>
                <a:cs typeface="Courier"/>
              </a:rPr>
              <a:t>                         food </a:t>
            </a:r>
            <a:r>
              <a:rPr lang="en-US" sz="1800" dirty="0" smtClean="0">
                <a:latin typeface="Courier"/>
                <a:cs typeface="Courier"/>
              </a:rPr>
              <a:t> &lt;/s&gt;</a:t>
            </a:r>
          </a:p>
          <a:p>
            <a:pPr>
              <a:lnSpc>
                <a:spcPct val="90000"/>
              </a:lnSpc>
              <a:buFont typeface="Wingdings" charset="2"/>
              <a:buNone/>
            </a:pPr>
            <a:r>
              <a:rPr lang="en-US" sz="1800" dirty="0" smtClean="0">
                <a:solidFill>
                  <a:srgbClr val="CC0000"/>
                </a:solidFill>
                <a:latin typeface="Courier"/>
                <a:cs typeface="Courier"/>
              </a:rPr>
              <a:t>I want to eat Chinese food</a:t>
            </a:r>
          </a:p>
          <a:p>
            <a:endParaRPr lang="en-US" sz="1800" dirty="0">
              <a:latin typeface="Calibri" charset="0"/>
            </a:endParaRPr>
          </a:p>
        </p:txBody>
      </p:sp>
    </p:spTree>
    <p:extLst>
      <p:ext uri="{BB962C8B-B14F-4D97-AF65-F5344CB8AC3E}">
        <p14:creationId xmlns:p14="http://schemas.microsoft.com/office/powerpoint/2010/main" val="15762167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6259">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How to compute P(W)</a:t>
            </a:r>
          </a:p>
        </p:txBody>
      </p:sp>
      <p:sp>
        <p:nvSpPr>
          <p:cNvPr id="65539" name="Rectangle 3"/>
          <p:cNvSpPr>
            <a:spLocks noGrp="1" noChangeArrowheads="1"/>
          </p:cNvSpPr>
          <p:nvPr>
            <p:ph idx="1"/>
          </p:nvPr>
        </p:nvSpPr>
        <p:spPr/>
        <p:txBody>
          <a:bodyPr/>
          <a:lstStyle/>
          <a:p>
            <a:pPr eaLnBrk="1" hangingPunct="1"/>
            <a:r>
              <a:rPr lang="en-US">
                <a:latin typeface="Calibri" charset="0"/>
              </a:rPr>
              <a:t>How to compute this joint probability:</a:t>
            </a:r>
          </a:p>
          <a:p>
            <a:pPr eaLnBrk="1" hangingPunct="1"/>
            <a:endParaRPr lang="en-US">
              <a:latin typeface="Calibri" charset="0"/>
            </a:endParaRPr>
          </a:p>
          <a:p>
            <a:pPr lvl="1" eaLnBrk="1" hangingPunct="1"/>
            <a:r>
              <a:rPr lang="en-US" sz="2800">
                <a:latin typeface="Calibri" charset="0"/>
              </a:rPr>
              <a:t>P(its, water, is, so, transparent, that)</a:t>
            </a:r>
          </a:p>
          <a:p>
            <a:pPr lvl="1" eaLnBrk="1" hangingPunct="1"/>
            <a:endParaRPr lang="en-US">
              <a:latin typeface="Calibri" charset="0"/>
            </a:endParaRPr>
          </a:p>
          <a:p>
            <a:pPr eaLnBrk="1" hangingPunct="1"/>
            <a:r>
              <a:rPr lang="en-US">
                <a:latin typeface="Calibri" charset="0"/>
              </a:rPr>
              <a:t>Intuition: let’s rely on the Chain Rule of Probability</a:t>
            </a:r>
          </a:p>
        </p:txBody>
      </p:sp>
    </p:spTree>
    <p:extLst>
      <p:ext uri="{BB962C8B-B14F-4D97-AF65-F5344CB8AC3E}">
        <p14:creationId xmlns:p14="http://schemas.microsoft.com/office/powerpoint/2010/main" val="390625330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371600" y="133350"/>
            <a:ext cx="7467600" cy="742950"/>
          </a:xfrm>
        </p:spPr>
        <p:txBody>
          <a:bodyPr/>
          <a:lstStyle/>
          <a:p>
            <a:pPr eaLnBrk="1" hangingPunct="1"/>
            <a:r>
              <a:rPr lang="en-US" dirty="0"/>
              <a:t>Approximating Shakespeare</a:t>
            </a:r>
          </a:p>
        </p:txBody>
      </p:sp>
      <p:sp>
        <p:nvSpPr>
          <p:cNvPr id="98307" name="Content Placeholder 7"/>
          <p:cNvSpPr>
            <a:spLocks noGrp="1"/>
          </p:cNvSpPr>
          <p:nvPr>
            <p:ph sz="quarter" idx="1"/>
          </p:nvPr>
        </p:nvSpPr>
        <p:spPr/>
        <p:txBody>
          <a:bodyPr/>
          <a:lstStyle/>
          <a:p>
            <a:pPr marL="0" indent="0" eaLnBrk="1" hangingPunct="1">
              <a:buNone/>
            </a:pPr>
            <a:r>
              <a:rPr lang="en-US" dirty="0" smtClean="0">
                <a:latin typeface="Calibri" charset="0"/>
              </a:rPr>
              <a:t> </a:t>
            </a:r>
          </a:p>
        </p:txBody>
      </p:sp>
      <p:pic>
        <p:nvPicPr>
          <p:cNvPr id="5"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604478" y="1584989"/>
            <a:ext cx="7463322" cy="3015107"/>
          </a:xfrm>
          <a:prstGeom prst="rect">
            <a:avLst/>
          </a:prstGeom>
          <a:noFill/>
          <a:ln w="9525">
            <a:noFill/>
            <a:miter lim="800000"/>
            <a:headEnd/>
            <a:tailEnd/>
          </a:ln>
        </p:spPr>
      </p:pic>
      <p:sp>
        <p:nvSpPr>
          <p:cNvPr id="3" name="TextBox 2"/>
          <p:cNvSpPr txBox="1"/>
          <p:nvPr/>
        </p:nvSpPr>
        <p:spPr>
          <a:xfrm>
            <a:off x="609600" y="1733550"/>
            <a:ext cx="1524000" cy="2708434"/>
          </a:xfrm>
          <a:prstGeom prst="rect">
            <a:avLst/>
          </a:prstGeom>
          <a:noFill/>
        </p:spPr>
        <p:txBody>
          <a:bodyPr wrap="square" rtlCol="0">
            <a:spAutoFit/>
          </a:bodyPr>
          <a:lstStyle/>
          <a:p>
            <a:r>
              <a:rPr lang="en-US" sz="1000" b="1" dirty="0" smtClean="0">
                <a:solidFill>
                  <a:srgbClr val="A4001D"/>
                </a:solidFill>
              </a:rPr>
              <a:t>No Coherence</a:t>
            </a:r>
          </a:p>
          <a:p>
            <a:endParaRPr lang="en-US" sz="1000" b="1" dirty="0">
              <a:solidFill>
                <a:srgbClr val="A4001D"/>
              </a:solidFill>
            </a:endParaRPr>
          </a:p>
          <a:p>
            <a:endParaRPr lang="en-US" sz="1000" b="1" dirty="0" smtClean="0">
              <a:solidFill>
                <a:srgbClr val="A4001D"/>
              </a:solidFill>
            </a:endParaRPr>
          </a:p>
          <a:p>
            <a:endParaRPr lang="en-US" sz="1000" b="1" dirty="0">
              <a:solidFill>
                <a:srgbClr val="A4001D"/>
              </a:solidFill>
            </a:endParaRPr>
          </a:p>
          <a:p>
            <a:endParaRPr lang="en-US" sz="1000" b="1" dirty="0" smtClean="0">
              <a:solidFill>
                <a:srgbClr val="A4001D"/>
              </a:solidFill>
            </a:endParaRPr>
          </a:p>
          <a:p>
            <a:r>
              <a:rPr lang="en-US" sz="1000" b="1" dirty="0" smtClean="0">
                <a:solidFill>
                  <a:srgbClr val="A4001D"/>
                </a:solidFill>
              </a:rPr>
              <a:t>Word to word coherence</a:t>
            </a:r>
          </a:p>
          <a:p>
            <a:endParaRPr lang="en-US" sz="1000" b="1" dirty="0">
              <a:solidFill>
                <a:srgbClr val="A4001D"/>
              </a:solidFill>
            </a:endParaRPr>
          </a:p>
          <a:p>
            <a:endParaRPr lang="en-US" sz="1000" b="1" dirty="0" smtClean="0">
              <a:solidFill>
                <a:srgbClr val="A4001D"/>
              </a:solidFill>
            </a:endParaRPr>
          </a:p>
          <a:p>
            <a:endParaRPr lang="en-US" sz="1000" b="1" dirty="0">
              <a:solidFill>
                <a:srgbClr val="A4001D"/>
              </a:solidFill>
            </a:endParaRPr>
          </a:p>
          <a:p>
            <a:r>
              <a:rPr lang="en-US" sz="1000" b="1" dirty="0" smtClean="0">
                <a:solidFill>
                  <a:srgbClr val="A4001D"/>
                </a:solidFill>
              </a:rPr>
              <a:t>Look like Shakespeare</a:t>
            </a:r>
            <a:endParaRPr lang="en-US" sz="1000" b="1" dirty="0">
              <a:solidFill>
                <a:srgbClr val="A4001D"/>
              </a:solidFill>
            </a:endParaRPr>
          </a:p>
          <a:p>
            <a:endParaRPr lang="en-US" sz="1000" b="1" dirty="0" smtClean="0">
              <a:solidFill>
                <a:srgbClr val="A4001D"/>
              </a:solidFill>
            </a:endParaRPr>
          </a:p>
          <a:p>
            <a:endParaRPr lang="en-US" sz="1000" b="1" dirty="0" smtClean="0">
              <a:solidFill>
                <a:srgbClr val="A4001D"/>
              </a:solidFill>
            </a:endParaRPr>
          </a:p>
          <a:p>
            <a:r>
              <a:rPr lang="en-US" sz="1000" b="1" dirty="0" smtClean="0">
                <a:solidFill>
                  <a:srgbClr val="A4001D"/>
                </a:solidFill>
              </a:rPr>
              <a:t>Look </a:t>
            </a:r>
            <a:r>
              <a:rPr lang="en-US" sz="1000" b="1" dirty="0">
                <a:solidFill>
                  <a:srgbClr val="A4001D"/>
                </a:solidFill>
              </a:rPr>
              <a:t>like Shakespeare</a:t>
            </a:r>
          </a:p>
          <a:p>
            <a:endParaRPr lang="en-US" sz="1000" b="1" dirty="0">
              <a:solidFill>
                <a:srgbClr val="A4001D"/>
              </a:solidFill>
            </a:endParaRPr>
          </a:p>
        </p:txBody>
      </p:sp>
    </p:spTree>
    <p:extLst>
      <p:ext uri="{BB962C8B-B14F-4D97-AF65-F5344CB8AC3E}">
        <p14:creationId xmlns:p14="http://schemas.microsoft.com/office/powerpoint/2010/main" val="12815537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t>Shakespeare as corpus</a:t>
            </a:r>
          </a:p>
        </p:txBody>
      </p:sp>
      <p:sp>
        <p:nvSpPr>
          <p:cNvPr id="100355" name="Rectangle 3"/>
          <p:cNvSpPr>
            <a:spLocks noGrp="1" noChangeArrowheads="1"/>
          </p:cNvSpPr>
          <p:nvPr>
            <p:ph sz="quarter" idx="1"/>
          </p:nvPr>
        </p:nvSpPr>
        <p:spPr>
          <a:xfrm>
            <a:off x="304800" y="1352550"/>
            <a:ext cx="8534400" cy="3657600"/>
          </a:xfrm>
        </p:spPr>
        <p:txBody>
          <a:bodyPr/>
          <a:lstStyle/>
          <a:p>
            <a:pPr eaLnBrk="1" hangingPunct="1"/>
            <a:r>
              <a:rPr lang="en-US" dirty="0">
                <a:latin typeface="Calibri" charset="0"/>
              </a:rPr>
              <a:t>N=884,647 tokens, V=29,066</a:t>
            </a:r>
          </a:p>
          <a:p>
            <a:pPr eaLnBrk="1" hangingPunct="1"/>
            <a:r>
              <a:rPr lang="en-US" dirty="0">
                <a:latin typeface="Calibri" charset="0"/>
              </a:rPr>
              <a:t>Shakespeare produced 300,000 bigram types out of V</a:t>
            </a:r>
            <a:r>
              <a:rPr lang="en-US" baseline="30000" dirty="0">
                <a:latin typeface="Calibri" charset="0"/>
              </a:rPr>
              <a:t>2</a:t>
            </a:r>
            <a:r>
              <a:rPr lang="en-US" dirty="0">
                <a:latin typeface="Calibri" charset="0"/>
              </a:rPr>
              <a:t>= 844 million possible </a:t>
            </a:r>
            <a:r>
              <a:rPr lang="en-US" dirty="0" smtClean="0">
                <a:latin typeface="Calibri" charset="0"/>
              </a:rPr>
              <a:t>bigrams.</a:t>
            </a:r>
          </a:p>
          <a:p>
            <a:pPr lvl="1"/>
            <a:r>
              <a:rPr lang="en-US" sz="2400" dirty="0" smtClean="0">
                <a:latin typeface="Calibri" charset="0"/>
              </a:rPr>
              <a:t>Test result was quite bad and 99.96</a:t>
            </a:r>
            <a:r>
              <a:rPr lang="en-US" sz="2400" dirty="0">
                <a:latin typeface="Calibri" charset="0"/>
              </a:rPr>
              <a:t>% of the possible </a:t>
            </a:r>
            <a:r>
              <a:rPr lang="en-US" sz="2400" b="1" dirty="0">
                <a:latin typeface="Calibri" charset="0"/>
              </a:rPr>
              <a:t>bigrams</a:t>
            </a:r>
            <a:r>
              <a:rPr lang="en-US" sz="2400" dirty="0">
                <a:latin typeface="Calibri" charset="0"/>
              </a:rPr>
              <a:t> were never seen (have </a:t>
            </a:r>
            <a:r>
              <a:rPr lang="en-US" sz="2400" b="1" dirty="0">
                <a:latin typeface="Calibri" charset="0"/>
              </a:rPr>
              <a:t>zero entries</a:t>
            </a:r>
            <a:r>
              <a:rPr lang="en-US" sz="2400" dirty="0">
                <a:latin typeface="Calibri" charset="0"/>
              </a:rPr>
              <a:t> in the table)</a:t>
            </a:r>
          </a:p>
          <a:p>
            <a:pPr eaLnBrk="1" hangingPunct="1"/>
            <a:r>
              <a:rPr lang="en-US" b="1" dirty="0" err="1" smtClean="0">
                <a:latin typeface="Calibri" charset="0"/>
              </a:rPr>
              <a:t>Quadrigrams</a:t>
            </a:r>
            <a:r>
              <a:rPr lang="en-US" dirty="0" smtClean="0">
                <a:latin typeface="Calibri" charset="0"/>
              </a:rPr>
              <a:t>:   </a:t>
            </a:r>
            <a:r>
              <a:rPr lang="en-US" dirty="0">
                <a:latin typeface="Calibri" charset="0"/>
              </a:rPr>
              <a:t>What's coming out looks like Shakespeare because it </a:t>
            </a:r>
            <a:r>
              <a:rPr lang="en-US" b="1" i="1" dirty="0">
                <a:latin typeface="Calibri" charset="0"/>
              </a:rPr>
              <a:t>is</a:t>
            </a:r>
            <a:r>
              <a:rPr lang="en-US" dirty="0">
                <a:latin typeface="Calibri" charset="0"/>
              </a:rPr>
              <a:t> Shakespeare</a:t>
            </a:r>
          </a:p>
          <a:p>
            <a:pPr eaLnBrk="1" hangingPunct="1"/>
            <a:endParaRPr lang="en-US" dirty="0">
              <a:latin typeface="Calibri" charset="0"/>
            </a:endParaRPr>
          </a:p>
        </p:txBody>
      </p:sp>
    </p:spTree>
    <p:extLst>
      <p:ext uri="{BB962C8B-B14F-4D97-AF65-F5344CB8AC3E}">
        <p14:creationId xmlns:p14="http://schemas.microsoft.com/office/powerpoint/2010/main" val="2839584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dirty="0" smtClean="0"/>
              <a:t>Dependence of Grammar on Training Set</a:t>
            </a:r>
            <a:endParaRPr lang="en-US" dirty="0"/>
          </a:p>
        </p:txBody>
      </p:sp>
      <p:sp>
        <p:nvSpPr>
          <p:cNvPr id="100355" name="Rectangle 3"/>
          <p:cNvSpPr>
            <a:spLocks noGrp="1" noChangeArrowheads="1"/>
          </p:cNvSpPr>
          <p:nvPr>
            <p:ph sz="quarter" idx="1"/>
          </p:nvPr>
        </p:nvSpPr>
        <p:spPr>
          <a:xfrm>
            <a:off x="304800" y="1352550"/>
            <a:ext cx="8534400" cy="3657600"/>
          </a:xfrm>
        </p:spPr>
        <p:txBody>
          <a:bodyPr/>
          <a:lstStyle/>
          <a:p>
            <a:r>
              <a:rPr lang="en-US" sz="2200" dirty="0" smtClean="0"/>
              <a:t>WSJ to get an idea of the dependence of a grammar on its training set.  </a:t>
            </a:r>
          </a:p>
          <a:p>
            <a:r>
              <a:rPr lang="en-US" sz="2200" b="1" dirty="0" smtClean="0"/>
              <a:t>Shakespeare</a:t>
            </a:r>
            <a:r>
              <a:rPr lang="en-US" sz="2200" dirty="0" smtClean="0"/>
              <a:t> </a:t>
            </a:r>
            <a:r>
              <a:rPr lang="en-US" sz="2200" dirty="0"/>
              <a:t>and the </a:t>
            </a:r>
            <a:r>
              <a:rPr lang="en-US" sz="2200" b="1" i="1" dirty="0"/>
              <a:t>Wall Street Journal </a:t>
            </a:r>
            <a:r>
              <a:rPr lang="en-US" sz="2200" dirty="0"/>
              <a:t>are both English, so we might expect some </a:t>
            </a:r>
            <a:r>
              <a:rPr lang="en-US" sz="2200" b="1" dirty="0"/>
              <a:t>overlap</a:t>
            </a:r>
            <a:r>
              <a:rPr lang="en-US" sz="2200" dirty="0"/>
              <a:t> between our n-grams for the two </a:t>
            </a:r>
            <a:r>
              <a:rPr lang="en-US" sz="2200" dirty="0" smtClean="0"/>
              <a:t>genres. </a:t>
            </a:r>
            <a:endParaRPr lang="en-US" sz="2200" dirty="0"/>
          </a:p>
          <a:p>
            <a:r>
              <a:rPr lang="en-US" sz="2200" dirty="0"/>
              <a:t>there is clearly </a:t>
            </a:r>
            <a:r>
              <a:rPr lang="en-US" sz="2200" b="1" dirty="0"/>
              <a:t>no overlap </a:t>
            </a:r>
            <a:r>
              <a:rPr lang="en-US" sz="2200" dirty="0"/>
              <a:t>in generated sentences, and little overlap even in small phrases. </a:t>
            </a:r>
            <a:endParaRPr lang="en-US" sz="2200" dirty="0" smtClean="0"/>
          </a:p>
          <a:p>
            <a:r>
              <a:rPr lang="en-US" sz="2200" dirty="0" smtClean="0"/>
              <a:t>Statistical </a:t>
            </a:r>
            <a:r>
              <a:rPr lang="en-US" sz="2200" dirty="0"/>
              <a:t>models are likely to be pretty </a:t>
            </a:r>
            <a:r>
              <a:rPr lang="en-US" sz="2200" b="1" dirty="0" smtClean="0"/>
              <a:t>useless </a:t>
            </a:r>
            <a:r>
              <a:rPr lang="en-US" sz="2200" b="1" dirty="0"/>
              <a:t>as predictors </a:t>
            </a:r>
            <a:r>
              <a:rPr lang="en-US" sz="2200" dirty="0"/>
              <a:t>if the training sets and the test sets are as </a:t>
            </a:r>
            <a:r>
              <a:rPr lang="en-US" sz="2200" b="1" dirty="0"/>
              <a:t>different</a:t>
            </a:r>
            <a:r>
              <a:rPr lang="en-US" sz="2200" dirty="0"/>
              <a:t> as Shakespeare and WSJ. </a:t>
            </a:r>
          </a:p>
          <a:p>
            <a:endParaRPr lang="en-US" sz="2200" dirty="0"/>
          </a:p>
        </p:txBody>
      </p:sp>
    </p:spTree>
    <p:extLst>
      <p:ext uri="{BB962C8B-B14F-4D97-AF65-F5344CB8AC3E}">
        <p14:creationId xmlns:p14="http://schemas.microsoft.com/office/powerpoint/2010/main" val="186409760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dirty="0"/>
              <a:t>The </a:t>
            </a:r>
            <a:r>
              <a:rPr lang="en-US" dirty="0" smtClean="0"/>
              <a:t>Wall </a:t>
            </a:r>
            <a:r>
              <a:rPr lang="en-US" dirty="0"/>
              <a:t>S</a:t>
            </a:r>
            <a:r>
              <a:rPr lang="en-US" dirty="0" smtClean="0"/>
              <a:t>treet </a:t>
            </a:r>
            <a:r>
              <a:rPr lang="en-US" dirty="0"/>
              <a:t>J</a:t>
            </a:r>
            <a:r>
              <a:rPr lang="en-US" dirty="0" smtClean="0"/>
              <a:t>ournal </a:t>
            </a:r>
            <a:r>
              <a:rPr lang="en-US" dirty="0"/>
              <a:t>is not S</a:t>
            </a:r>
            <a:r>
              <a:rPr lang="en-US" dirty="0" smtClean="0"/>
              <a:t>hakespeare</a:t>
            </a:r>
            <a:endParaRPr lang="en-US" dirty="0"/>
          </a:p>
        </p:txBody>
      </p:sp>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69225" y="1504950"/>
            <a:ext cx="8150351" cy="2992517"/>
          </a:xfrm>
          <a:prstGeom prst="rect">
            <a:avLst/>
          </a:prstGeom>
          <a:noFill/>
          <a:ln w="9525">
            <a:noFill/>
            <a:miter lim="800000"/>
            <a:headEnd/>
            <a:tailEnd/>
          </a:ln>
        </p:spPr>
      </p:pic>
    </p:spTree>
    <p:extLst>
      <p:ext uri="{BB962C8B-B14F-4D97-AF65-F5344CB8AC3E}">
        <p14:creationId xmlns:p14="http://schemas.microsoft.com/office/powerpoint/2010/main" val="3090611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dirty="0" smtClean="0"/>
              <a:t>The perils (serious danger) of </a:t>
            </a:r>
            <a:r>
              <a:rPr lang="en-US" dirty="0"/>
              <a:t>overfitting</a:t>
            </a:r>
          </a:p>
        </p:txBody>
      </p:sp>
      <p:sp>
        <p:nvSpPr>
          <p:cNvPr id="104451" name="Rectangle 3"/>
          <p:cNvSpPr>
            <a:spLocks noGrp="1" noChangeArrowheads="1"/>
          </p:cNvSpPr>
          <p:nvPr>
            <p:ph sz="quarter" idx="1"/>
          </p:nvPr>
        </p:nvSpPr>
        <p:spPr/>
        <p:txBody>
          <a:bodyPr/>
          <a:lstStyle/>
          <a:p>
            <a:pPr eaLnBrk="1" hangingPunct="1"/>
            <a:r>
              <a:rPr lang="en-US" sz="2800" dirty="0">
                <a:latin typeface="Calibri" charset="0"/>
              </a:rPr>
              <a:t>N-grams only work well for word prediction if the </a:t>
            </a:r>
            <a:r>
              <a:rPr lang="en-US" sz="2800" b="1" dirty="0">
                <a:latin typeface="Calibri" charset="0"/>
              </a:rPr>
              <a:t>test corpus looks like the training corpus</a:t>
            </a:r>
          </a:p>
          <a:p>
            <a:pPr lvl="1" eaLnBrk="1" hangingPunct="1"/>
            <a:r>
              <a:rPr lang="en-US" sz="2800" dirty="0">
                <a:latin typeface="Calibri" charset="0"/>
              </a:rPr>
              <a:t>In real life, </a:t>
            </a:r>
            <a:r>
              <a:rPr lang="en-US" sz="2800" b="1" dirty="0">
                <a:latin typeface="Calibri" charset="0"/>
              </a:rPr>
              <a:t>it often doesn’t</a:t>
            </a:r>
          </a:p>
          <a:p>
            <a:pPr lvl="1" eaLnBrk="1" hangingPunct="1"/>
            <a:r>
              <a:rPr lang="en-US" sz="2800" dirty="0">
                <a:latin typeface="Calibri" charset="0"/>
              </a:rPr>
              <a:t>We need to train robust </a:t>
            </a:r>
            <a:r>
              <a:rPr lang="en-US" sz="2800" dirty="0" smtClean="0">
                <a:latin typeface="Calibri" charset="0"/>
              </a:rPr>
              <a:t>models</a:t>
            </a:r>
            <a:r>
              <a:rPr lang="en-US" sz="2800" dirty="0">
                <a:latin typeface="Calibri" charset="0"/>
              </a:rPr>
              <a:t> </a:t>
            </a:r>
            <a:r>
              <a:rPr lang="en-US" sz="2800" dirty="0" smtClean="0">
                <a:latin typeface="Calibri" charset="0"/>
              </a:rPr>
              <a:t>that </a:t>
            </a:r>
            <a:r>
              <a:rPr lang="en-US" sz="2800" b="1" dirty="0" smtClean="0">
                <a:latin typeface="Calibri" charset="0"/>
              </a:rPr>
              <a:t>generalize</a:t>
            </a:r>
            <a:r>
              <a:rPr lang="en-US" sz="2800" dirty="0" smtClean="0">
                <a:latin typeface="Calibri" charset="0"/>
              </a:rPr>
              <a:t>!</a:t>
            </a:r>
          </a:p>
          <a:p>
            <a:pPr lvl="1" eaLnBrk="1" hangingPunct="1"/>
            <a:r>
              <a:rPr lang="en-US" sz="2800" dirty="0" smtClean="0">
                <a:latin typeface="Calibri" charset="0"/>
              </a:rPr>
              <a:t>One kind of generalization: </a:t>
            </a:r>
            <a:r>
              <a:rPr lang="en-US" sz="2800" b="1" dirty="0" smtClean="0">
                <a:latin typeface="Calibri" charset="0"/>
              </a:rPr>
              <a:t>Zeros</a:t>
            </a:r>
            <a:r>
              <a:rPr lang="en-US" sz="2800" dirty="0" smtClean="0">
                <a:latin typeface="Calibri" charset="0"/>
              </a:rPr>
              <a:t>!</a:t>
            </a:r>
          </a:p>
          <a:p>
            <a:pPr lvl="2"/>
            <a:r>
              <a:rPr lang="en-US" sz="2800" dirty="0" smtClean="0">
                <a:latin typeface="Calibri" charset="0"/>
              </a:rPr>
              <a:t>Things that don’t ever occur in the training set but occur in the test set</a:t>
            </a:r>
            <a:endParaRPr lang="en-US" sz="2800" dirty="0">
              <a:latin typeface="Calibri" charset="0"/>
            </a:endParaRPr>
          </a:p>
        </p:txBody>
      </p:sp>
    </p:spTree>
    <p:extLst>
      <p:ext uri="{BB962C8B-B14F-4D97-AF65-F5344CB8AC3E}">
        <p14:creationId xmlns:p14="http://schemas.microsoft.com/office/powerpoint/2010/main" val="3810274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dirty="0" smtClean="0"/>
              <a:t>N-Gram Precautions</a:t>
            </a:r>
            <a:endParaRPr lang="en-US" dirty="0"/>
          </a:p>
        </p:txBody>
      </p:sp>
      <p:sp>
        <p:nvSpPr>
          <p:cNvPr id="104451" name="Rectangle 3"/>
          <p:cNvSpPr>
            <a:spLocks noGrp="1" noChangeArrowheads="1"/>
          </p:cNvSpPr>
          <p:nvPr>
            <p:ph sz="quarter" idx="1"/>
          </p:nvPr>
        </p:nvSpPr>
        <p:spPr/>
        <p:txBody>
          <a:bodyPr/>
          <a:lstStyle/>
          <a:p>
            <a:pPr eaLnBrk="1" hangingPunct="1"/>
            <a:r>
              <a:rPr lang="en-US" sz="2800" b="1" dirty="0" smtClean="0">
                <a:latin typeface="Calibri" charset="0"/>
              </a:rPr>
              <a:t>Training and Test set </a:t>
            </a:r>
          </a:p>
          <a:p>
            <a:pPr lvl="1"/>
            <a:r>
              <a:rPr lang="en-US" dirty="0" smtClean="0">
                <a:latin typeface="Calibri" charset="0"/>
              </a:rPr>
              <a:t>Should be from </a:t>
            </a:r>
            <a:r>
              <a:rPr lang="en-US" b="1" dirty="0" smtClean="0">
                <a:latin typeface="Calibri" charset="0"/>
              </a:rPr>
              <a:t>same genre</a:t>
            </a:r>
            <a:r>
              <a:rPr lang="en-US" dirty="0" smtClean="0">
                <a:latin typeface="Calibri" charset="0"/>
              </a:rPr>
              <a:t> e.g. translating legal documents, question-answering system, etc. </a:t>
            </a:r>
          </a:p>
          <a:p>
            <a:pPr lvl="1"/>
            <a:r>
              <a:rPr lang="en-US" dirty="0" smtClean="0">
                <a:latin typeface="Calibri" charset="0"/>
              </a:rPr>
              <a:t>Should be of </a:t>
            </a:r>
            <a:r>
              <a:rPr lang="en-US" b="1" dirty="0" smtClean="0">
                <a:latin typeface="Calibri" charset="0"/>
              </a:rPr>
              <a:t>same dialect</a:t>
            </a:r>
            <a:r>
              <a:rPr lang="en-US" dirty="0" smtClean="0">
                <a:latin typeface="Calibri" charset="0"/>
              </a:rPr>
              <a:t> e.g. social media posts, spoken transcripts, etc.</a:t>
            </a:r>
          </a:p>
          <a:p>
            <a:pPr lvl="1"/>
            <a:r>
              <a:rPr lang="en-US" dirty="0" smtClean="0">
                <a:latin typeface="Calibri" charset="0"/>
              </a:rPr>
              <a:t>Genre and dialect is </a:t>
            </a:r>
            <a:r>
              <a:rPr lang="en-US" b="1" dirty="0" smtClean="0">
                <a:latin typeface="Calibri" charset="0"/>
              </a:rPr>
              <a:t>still not sufficient</a:t>
            </a:r>
            <a:r>
              <a:rPr lang="en-US" dirty="0" smtClean="0">
                <a:latin typeface="Calibri" charset="0"/>
              </a:rPr>
              <a:t> and our models are subject to problem of </a:t>
            </a:r>
            <a:r>
              <a:rPr lang="en-US" b="1" dirty="0" smtClean="0">
                <a:latin typeface="Calibri" charset="0"/>
              </a:rPr>
              <a:t>sparsity</a:t>
            </a:r>
            <a:r>
              <a:rPr lang="en-US" dirty="0" smtClean="0">
                <a:latin typeface="Calibri" charset="0"/>
              </a:rPr>
              <a:t> (Zero probability). </a:t>
            </a:r>
          </a:p>
          <a:p>
            <a:pPr eaLnBrk="1" hangingPunct="1"/>
            <a:endParaRPr lang="en-US" sz="2800" dirty="0">
              <a:latin typeface="Calibri" charset="0"/>
            </a:endParaRPr>
          </a:p>
        </p:txBody>
      </p:sp>
    </p:spTree>
    <p:extLst>
      <p:ext uri="{BB962C8B-B14F-4D97-AF65-F5344CB8AC3E}">
        <p14:creationId xmlns:p14="http://schemas.microsoft.com/office/powerpoint/2010/main" val="97142974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371600" y="133350"/>
            <a:ext cx="7467600" cy="742950"/>
          </a:xfrm>
        </p:spPr>
        <p:txBody>
          <a:bodyPr/>
          <a:lstStyle/>
          <a:p>
            <a:pPr eaLnBrk="1" hangingPunct="1"/>
            <a:r>
              <a:rPr lang="en-US" sz="3600" dirty="0" smtClean="0">
                <a:latin typeface="Arial" charset="0"/>
                <a:ea typeface="ＭＳ Ｐゴシック" charset="0"/>
                <a:cs typeface="ＭＳ Ｐゴシック" charset="0"/>
              </a:rPr>
              <a:t>Zeros</a:t>
            </a:r>
            <a:endParaRPr lang="en-US" sz="3600" dirty="0">
              <a:latin typeface="Arial" charset="0"/>
              <a:ea typeface="ＭＳ Ｐゴシック" charset="0"/>
              <a:cs typeface="ＭＳ Ｐゴシック" charset="0"/>
            </a:endParaRPr>
          </a:p>
        </p:txBody>
      </p:sp>
      <p:sp>
        <p:nvSpPr>
          <p:cNvPr id="64514" name="Rectangle 3"/>
          <p:cNvSpPr>
            <a:spLocks noGrp="1" noChangeArrowheads="1"/>
          </p:cNvSpPr>
          <p:nvPr>
            <p:ph type="body" idx="1"/>
          </p:nvPr>
        </p:nvSpPr>
        <p:spPr>
          <a:xfrm>
            <a:off x="76200" y="1139890"/>
            <a:ext cx="5105400" cy="4038600"/>
          </a:xfrm>
        </p:spPr>
        <p:txBody>
          <a:bodyPr/>
          <a:lstStyle/>
          <a:p>
            <a:pPr eaLnBrk="1" hangingPunct="1">
              <a:lnSpc>
                <a:spcPct val="70000"/>
              </a:lnSpc>
            </a:pPr>
            <a:r>
              <a:rPr lang="en-US" sz="3200" b="1" dirty="0" smtClean="0">
                <a:latin typeface="Calibri"/>
                <a:ea typeface="ＭＳ Ｐゴシック" charset="0"/>
                <a:cs typeface="Calibri"/>
              </a:rPr>
              <a:t>Training set:</a:t>
            </a:r>
          </a:p>
          <a:p>
            <a:pPr marL="457200" lvl="1" indent="0">
              <a:lnSpc>
                <a:spcPct val="70000"/>
              </a:lnSpc>
              <a:buNone/>
            </a:pPr>
            <a:r>
              <a:rPr lang="en-US" sz="3200" dirty="0" smtClean="0">
                <a:latin typeface="Calibri"/>
                <a:ea typeface="ＭＳ Ｐゴシック" charset="0"/>
                <a:cs typeface="Calibri"/>
              </a:rPr>
              <a:t>… denied the allegations</a:t>
            </a:r>
          </a:p>
          <a:p>
            <a:pPr marL="457200" lvl="1" indent="0">
              <a:lnSpc>
                <a:spcPct val="70000"/>
              </a:lnSpc>
              <a:buNone/>
            </a:pPr>
            <a:r>
              <a:rPr lang="en-US" sz="3200" dirty="0" smtClean="0">
                <a:latin typeface="Calibri"/>
                <a:ea typeface="ＭＳ Ｐゴシック" charset="0"/>
                <a:cs typeface="Calibri"/>
              </a:rPr>
              <a:t>… denied the reports</a:t>
            </a:r>
          </a:p>
          <a:p>
            <a:pPr marL="457200" lvl="1" indent="0">
              <a:lnSpc>
                <a:spcPct val="70000"/>
              </a:lnSpc>
              <a:buNone/>
            </a:pPr>
            <a:r>
              <a:rPr lang="en-US" sz="3200" dirty="0" smtClean="0">
                <a:latin typeface="Calibri"/>
                <a:ea typeface="ＭＳ Ｐゴシック" charset="0"/>
                <a:cs typeface="Calibri"/>
              </a:rPr>
              <a:t>… denied the claims</a:t>
            </a:r>
          </a:p>
          <a:p>
            <a:pPr marL="457200" lvl="1" indent="0">
              <a:lnSpc>
                <a:spcPct val="70000"/>
              </a:lnSpc>
              <a:buNone/>
            </a:pPr>
            <a:r>
              <a:rPr lang="en-US" sz="3200" dirty="0" smtClean="0">
                <a:latin typeface="Calibri"/>
                <a:ea typeface="ＭＳ Ｐゴシック" charset="0"/>
                <a:cs typeface="Calibri"/>
              </a:rPr>
              <a:t>… denied the request</a:t>
            </a:r>
          </a:p>
          <a:p>
            <a:pPr marL="457200" lvl="1" indent="0">
              <a:lnSpc>
                <a:spcPct val="70000"/>
              </a:lnSpc>
              <a:buNone/>
            </a:pPr>
            <a:endParaRPr lang="en-US" sz="3200" dirty="0">
              <a:latin typeface="Calibri"/>
              <a:ea typeface="ＭＳ Ｐゴシック" charset="0"/>
              <a:cs typeface="Calibri"/>
            </a:endParaRPr>
          </a:p>
          <a:p>
            <a:pPr marL="457200" lvl="1" indent="0">
              <a:lnSpc>
                <a:spcPct val="70000"/>
              </a:lnSpc>
              <a:buNone/>
            </a:pPr>
            <a:r>
              <a:rPr lang="en-US" sz="3200" b="1" dirty="0" smtClean="0">
                <a:latin typeface="Calibri"/>
                <a:ea typeface="ＭＳ Ｐゴシック" charset="0"/>
                <a:cs typeface="Calibri"/>
              </a:rPr>
              <a:t>P(“offer” | denied the) = 0</a:t>
            </a:r>
            <a:endParaRPr lang="en-US" sz="1800" b="1"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buFont typeface="Wingdings" charset="0"/>
              <a:buNone/>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eaLnBrk="1" hangingPunct="1">
              <a:lnSpc>
                <a:spcPct val="70000"/>
              </a:lnSpc>
            </a:pPr>
            <a:endParaRPr lang="en-US" sz="1400" dirty="0">
              <a:latin typeface="Arial" charset="0"/>
              <a:ea typeface="ＭＳ Ｐゴシック" charset="0"/>
              <a:cs typeface="ＭＳ Ｐゴシック" charset="0"/>
            </a:endParaRPr>
          </a:p>
          <a:p>
            <a:pPr marL="0" indent="0" eaLnBrk="1" hangingPunct="1">
              <a:lnSpc>
                <a:spcPct val="70000"/>
              </a:lnSpc>
              <a:buNone/>
            </a:pPr>
            <a:endParaRPr lang="en-US" sz="1400" dirty="0">
              <a:latin typeface="Arial" charset="0"/>
              <a:ea typeface="ＭＳ Ｐゴシック" charset="0"/>
              <a:cs typeface="ＭＳ Ｐゴシック" charset="0"/>
            </a:endParaRPr>
          </a:p>
        </p:txBody>
      </p:sp>
      <p:sp>
        <p:nvSpPr>
          <p:cNvPr id="4" name="Rectangle 3"/>
          <p:cNvSpPr txBox="1">
            <a:spLocks noChangeArrowheads="1"/>
          </p:cNvSpPr>
          <p:nvPr/>
        </p:nvSpPr>
        <p:spPr bwMode="auto">
          <a:xfrm>
            <a:off x="4758267" y="1123950"/>
            <a:ext cx="441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a:lstStyle>
          <a:p>
            <a:pPr>
              <a:lnSpc>
                <a:spcPct val="70000"/>
              </a:lnSpc>
            </a:pPr>
            <a:r>
              <a:rPr lang="en-US" sz="3200" b="1" dirty="0" smtClean="0">
                <a:latin typeface="Calibri"/>
                <a:ea typeface="ＭＳ Ｐゴシック" charset="0"/>
                <a:cs typeface="Calibri"/>
              </a:rPr>
              <a:t>Test set:</a:t>
            </a:r>
          </a:p>
          <a:p>
            <a:pPr marL="457200" lvl="1" indent="0">
              <a:lnSpc>
                <a:spcPct val="70000"/>
              </a:lnSpc>
              <a:buFont typeface="Times" charset="0"/>
              <a:buNone/>
            </a:pPr>
            <a:r>
              <a:rPr lang="en-US" sz="3200" dirty="0" smtClean="0">
                <a:latin typeface="Calibri"/>
                <a:ea typeface="ＭＳ Ｐゴシック" charset="0"/>
                <a:cs typeface="Calibri"/>
              </a:rPr>
              <a:t>… denied the offer</a:t>
            </a:r>
          </a:p>
          <a:p>
            <a:pPr marL="457200" lvl="1" indent="0">
              <a:lnSpc>
                <a:spcPct val="70000"/>
              </a:lnSpc>
              <a:buFont typeface="Times" charset="0"/>
              <a:buNone/>
            </a:pPr>
            <a:r>
              <a:rPr lang="en-US" sz="3200" dirty="0" smtClean="0">
                <a:latin typeface="Calibri"/>
                <a:ea typeface="ＭＳ Ｐゴシック" charset="0"/>
                <a:cs typeface="Calibri"/>
              </a:rPr>
              <a:t>… denied the loan</a:t>
            </a:r>
          </a:p>
        </p:txBody>
      </p:sp>
    </p:spTree>
    <p:extLst>
      <p:ext uri="{BB962C8B-B14F-4D97-AF65-F5344CB8AC3E}">
        <p14:creationId xmlns:p14="http://schemas.microsoft.com/office/powerpoint/2010/main" val="1575743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probability bigrams</a:t>
            </a:r>
            <a:endParaRPr lang="en-US" dirty="0"/>
          </a:p>
        </p:txBody>
      </p:sp>
      <p:sp>
        <p:nvSpPr>
          <p:cNvPr id="3" name="Content Placeholder 2"/>
          <p:cNvSpPr>
            <a:spLocks noGrp="1"/>
          </p:cNvSpPr>
          <p:nvPr>
            <p:ph idx="1"/>
          </p:nvPr>
        </p:nvSpPr>
        <p:spPr/>
        <p:txBody>
          <a:bodyPr/>
          <a:lstStyle/>
          <a:p>
            <a:r>
              <a:rPr lang="en-US" dirty="0" smtClean="0"/>
              <a:t>Bigrams with zero probability</a:t>
            </a:r>
          </a:p>
          <a:p>
            <a:pPr lvl="1"/>
            <a:r>
              <a:rPr lang="en-US" dirty="0" smtClean="0"/>
              <a:t>mean that we will assign</a:t>
            </a:r>
            <a:r>
              <a:rPr lang="en-US" b="1" dirty="0" smtClean="0"/>
              <a:t> 0 probability to the test set</a:t>
            </a:r>
            <a:r>
              <a:rPr lang="en-US" dirty="0" smtClean="0"/>
              <a:t>!</a:t>
            </a:r>
          </a:p>
          <a:p>
            <a:pPr lvl="1"/>
            <a:r>
              <a:rPr lang="en-US" dirty="0" smtClean="0"/>
              <a:t>And we cannot compute </a:t>
            </a:r>
            <a:r>
              <a:rPr lang="en-US" b="1" dirty="0" smtClean="0"/>
              <a:t>perplexity</a:t>
            </a:r>
            <a:r>
              <a:rPr lang="en-US" dirty="0" smtClean="0"/>
              <a:t> (can’t divide by 0)!</a:t>
            </a:r>
            <a:endParaRPr lang="en-US" dirty="0"/>
          </a:p>
        </p:txBody>
      </p:sp>
    </p:spTree>
    <p:extLst>
      <p:ext uri="{BB962C8B-B14F-4D97-AF65-F5344CB8AC3E}">
        <p14:creationId xmlns:p14="http://schemas.microsoft.com/office/powerpoint/2010/main" val="381991169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smtClean="0">
                <a:solidFill>
                  <a:srgbClr val="A50021"/>
                </a:solidFill>
                <a:latin typeface="Calibri" charset="0"/>
              </a:rPr>
              <a:t>Smoothing: Add-one (Laplace) smoothing</a:t>
            </a:r>
            <a:endParaRPr lang="en-US" sz="3200" dirty="0">
              <a:latin typeface="Calibri" charset="0"/>
            </a:endParaRPr>
          </a:p>
          <a:p>
            <a:pPr eaLnBrk="1" hangingPunct="1"/>
            <a:endParaRPr lang="en-US" dirty="0">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a:t/>
            </a:r>
            <a:br>
              <a:rPr sz="4400"/>
            </a:br>
            <a:r>
              <a:rPr lang="en-US" sz="4400"/>
              <a:t>Language Modeling</a:t>
            </a:r>
            <a:endParaRPr sz="4400"/>
          </a:p>
        </p:txBody>
      </p:sp>
    </p:spTree>
    <p:extLst>
      <p:ext uri="{BB962C8B-B14F-4D97-AF65-F5344CB8AC3E}">
        <p14:creationId xmlns:p14="http://schemas.microsoft.com/office/powerpoint/2010/main" val="8775248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371600" y="133350"/>
            <a:ext cx="7467600" cy="742950"/>
          </a:xfrm>
        </p:spPr>
        <p:txBody>
          <a:bodyPr/>
          <a:lstStyle/>
          <a:p>
            <a:pPr eaLnBrk="1" hangingPunct="1"/>
            <a:r>
              <a:rPr lang="en-US" sz="2400" dirty="0" smtClean="0">
                <a:latin typeface="Arial" charset="0"/>
                <a:ea typeface="ＭＳ Ｐゴシック" charset="0"/>
                <a:cs typeface="ＭＳ Ｐゴシック" charset="0"/>
              </a:rPr>
              <a:t>The intuition of smoothing (from Dan Klein)</a:t>
            </a:r>
            <a:endParaRPr lang="en-US" sz="2400" dirty="0">
              <a:latin typeface="Arial" charset="0"/>
              <a:ea typeface="ＭＳ Ｐゴシック" charset="0"/>
              <a:cs typeface="ＭＳ Ｐゴシック" charset="0"/>
            </a:endParaRPr>
          </a:p>
        </p:txBody>
      </p:sp>
      <p:sp>
        <p:nvSpPr>
          <p:cNvPr id="64514" name="Rectangle 3"/>
          <p:cNvSpPr>
            <a:spLocks noGrp="1" noChangeArrowheads="1"/>
          </p:cNvSpPr>
          <p:nvPr>
            <p:ph type="body" idx="1"/>
          </p:nvPr>
        </p:nvSpPr>
        <p:spPr>
          <a:xfrm>
            <a:off x="76200" y="1139890"/>
            <a:ext cx="8229600" cy="4038600"/>
          </a:xfrm>
        </p:spPr>
        <p:txBody>
          <a:bodyPr/>
          <a:lstStyle/>
          <a:p>
            <a:pPr eaLnBrk="1" hangingPunct="1">
              <a:lnSpc>
                <a:spcPct val="70000"/>
              </a:lnSpc>
            </a:pPr>
            <a:r>
              <a:rPr lang="en-US" sz="1800" dirty="0" smtClean="0">
                <a:latin typeface="Calibri"/>
                <a:ea typeface="ＭＳ Ｐゴシック" charset="0"/>
                <a:cs typeface="Calibri"/>
              </a:rPr>
              <a:t>When we have sparse statistics:</a:t>
            </a:r>
            <a:endParaRPr lang="en-US" sz="18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buFont typeface="Wingdings" charset="0"/>
              <a:buNone/>
            </a:pPr>
            <a:endParaRPr lang="en-US" sz="1400" dirty="0">
              <a:latin typeface="Calibri"/>
              <a:ea typeface="ＭＳ Ｐゴシック" charset="0"/>
              <a:cs typeface="Calibri"/>
            </a:endParaRPr>
          </a:p>
          <a:p>
            <a:pPr eaLnBrk="1" hangingPunct="1">
              <a:lnSpc>
                <a:spcPct val="70000"/>
              </a:lnSpc>
            </a:pPr>
            <a:r>
              <a:rPr lang="en-US" sz="1800" dirty="0" smtClean="0">
                <a:latin typeface="Calibri"/>
                <a:ea typeface="ＭＳ Ｐゴシック" charset="0"/>
                <a:cs typeface="Calibri"/>
              </a:rPr>
              <a:t>Steal probability mass to generalize better</a:t>
            </a:r>
            <a:endParaRPr lang="en-US" sz="18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eaLnBrk="1" hangingPunct="1">
              <a:lnSpc>
                <a:spcPct val="70000"/>
              </a:lnSpc>
            </a:pPr>
            <a:endParaRPr lang="en-US" sz="1400" dirty="0">
              <a:latin typeface="Calibri"/>
              <a:ea typeface="ＭＳ Ｐゴシック" charset="0"/>
              <a:cs typeface="Calibri"/>
            </a:endParaRPr>
          </a:p>
          <a:p>
            <a:pPr marL="0" indent="0" eaLnBrk="1" hangingPunct="1">
              <a:lnSpc>
                <a:spcPct val="70000"/>
              </a:lnSpc>
              <a:buNone/>
            </a:pPr>
            <a:endParaRPr lang="en-US" sz="1400" dirty="0">
              <a:latin typeface="Calibri"/>
              <a:ea typeface="ＭＳ Ｐゴシック" charset="0"/>
              <a:cs typeface="Calibri"/>
            </a:endParaRPr>
          </a:p>
        </p:txBody>
      </p:sp>
      <p:sp>
        <p:nvSpPr>
          <p:cNvPr id="64515" name="Text Box 4"/>
          <p:cNvSpPr txBox="1">
            <a:spLocks noChangeArrowheads="1"/>
          </p:cNvSpPr>
          <p:nvPr/>
        </p:nvSpPr>
        <p:spPr bwMode="auto">
          <a:xfrm>
            <a:off x="1447800" y="1428750"/>
            <a:ext cx="2438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Calibri"/>
                <a:cs typeface="Calibri"/>
              </a:rPr>
              <a:t>P(w | denied the)</a:t>
            </a:r>
          </a:p>
          <a:p>
            <a:pPr eaLnBrk="1" hangingPunct="1"/>
            <a:r>
              <a:rPr lang="en-US" sz="1600" dirty="0">
                <a:latin typeface="Calibri"/>
                <a:cs typeface="Calibri"/>
              </a:rPr>
              <a:t>  3 allegations</a:t>
            </a:r>
          </a:p>
          <a:p>
            <a:pPr eaLnBrk="1" hangingPunct="1"/>
            <a:r>
              <a:rPr lang="en-US" sz="1600" dirty="0">
                <a:latin typeface="Calibri"/>
                <a:cs typeface="Calibri"/>
              </a:rPr>
              <a:t>  2 reports</a:t>
            </a:r>
          </a:p>
          <a:p>
            <a:pPr eaLnBrk="1" hangingPunct="1"/>
            <a:r>
              <a:rPr lang="en-US" sz="1600" dirty="0">
                <a:latin typeface="Calibri"/>
                <a:cs typeface="Calibri"/>
              </a:rPr>
              <a:t>  1 claims</a:t>
            </a:r>
          </a:p>
          <a:p>
            <a:pPr eaLnBrk="1" hangingPunct="1"/>
            <a:r>
              <a:rPr lang="en-US" sz="1600" dirty="0">
                <a:latin typeface="Calibri"/>
                <a:cs typeface="Calibri"/>
              </a:rPr>
              <a:t>  1 request</a:t>
            </a:r>
          </a:p>
          <a:p>
            <a:pPr eaLnBrk="1" hangingPunct="1"/>
            <a:endParaRPr lang="en-US" sz="400" dirty="0">
              <a:latin typeface="Calibri"/>
              <a:cs typeface="Calibri"/>
            </a:endParaRPr>
          </a:p>
          <a:p>
            <a:pPr eaLnBrk="1" hangingPunct="1"/>
            <a:r>
              <a:rPr lang="en-US" sz="1600" dirty="0">
                <a:latin typeface="Calibri"/>
                <a:cs typeface="Calibri"/>
              </a:rPr>
              <a:t>  7 total</a:t>
            </a:r>
          </a:p>
        </p:txBody>
      </p:sp>
      <p:sp>
        <p:nvSpPr>
          <p:cNvPr id="64541" name="Text Box 30"/>
          <p:cNvSpPr txBox="1">
            <a:spLocks noChangeArrowheads="1"/>
          </p:cNvSpPr>
          <p:nvPr/>
        </p:nvSpPr>
        <p:spPr bwMode="auto">
          <a:xfrm>
            <a:off x="1524000" y="3333750"/>
            <a:ext cx="24384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latin typeface="Calibri"/>
                <a:cs typeface="Calibri"/>
              </a:rPr>
              <a:t>P(w | denied the)</a:t>
            </a:r>
          </a:p>
          <a:p>
            <a:pPr eaLnBrk="1" hangingPunct="1"/>
            <a:r>
              <a:rPr lang="en-US" sz="1600" dirty="0">
                <a:latin typeface="Calibri"/>
                <a:cs typeface="Calibri"/>
              </a:rPr>
              <a:t>  2.5 allegations</a:t>
            </a:r>
          </a:p>
          <a:p>
            <a:pPr eaLnBrk="1" hangingPunct="1"/>
            <a:r>
              <a:rPr lang="en-US" sz="1600" dirty="0">
                <a:latin typeface="Calibri"/>
                <a:cs typeface="Calibri"/>
              </a:rPr>
              <a:t>  1.5 reports</a:t>
            </a:r>
          </a:p>
          <a:p>
            <a:pPr eaLnBrk="1" hangingPunct="1"/>
            <a:r>
              <a:rPr lang="en-US" sz="1600" dirty="0">
                <a:latin typeface="Calibri"/>
                <a:cs typeface="Calibri"/>
              </a:rPr>
              <a:t>  0.5 claims</a:t>
            </a:r>
          </a:p>
          <a:p>
            <a:pPr eaLnBrk="1" hangingPunct="1"/>
            <a:r>
              <a:rPr lang="en-US" sz="1600" dirty="0">
                <a:latin typeface="Calibri"/>
                <a:cs typeface="Calibri"/>
              </a:rPr>
              <a:t>  0.5 request</a:t>
            </a:r>
          </a:p>
          <a:p>
            <a:pPr eaLnBrk="1" hangingPunct="1"/>
            <a:r>
              <a:rPr lang="en-US" sz="1600" dirty="0">
                <a:latin typeface="Calibri"/>
                <a:cs typeface="Calibri"/>
              </a:rPr>
              <a:t>  </a:t>
            </a:r>
            <a:r>
              <a:rPr lang="en-US" sz="1600" dirty="0">
                <a:solidFill>
                  <a:srgbClr val="CC0000"/>
                </a:solidFill>
                <a:latin typeface="Calibri"/>
                <a:cs typeface="Calibri"/>
              </a:rPr>
              <a:t>2 other</a:t>
            </a:r>
          </a:p>
          <a:p>
            <a:pPr eaLnBrk="1" hangingPunct="1"/>
            <a:endParaRPr lang="en-US" sz="400" dirty="0">
              <a:latin typeface="Calibri"/>
              <a:cs typeface="Calibri"/>
            </a:endParaRPr>
          </a:p>
          <a:p>
            <a:pPr eaLnBrk="1" hangingPunct="1"/>
            <a:r>
              <a:rPr lang="en-US" sz="1600" dirty="0">
                <a:latin typeface="Calibri"/>
                <a:cs typeface="Calibri"/>
              </a:rPr>
              <a:t>  7 total</a:t>
            </a:r>
          </a:p>
        </p:txBody>
      </p:sp>
      <p:sp>
        <p:nvSpPr>
          <p:cNvPr id="41" name="Rectangle 14"/>
          <p:cNvSpPr>
            <a:spLocks noChangeArrowheads="1"/>
          </p:cNvSpPr>
          <p:nvPr/>
        </p:nvSpPr>
        <p:spPr bwMode="auto">
          <a:xfrm>
            <a:off x="4724400" y="1123950"/>
            <a:ext cx="39624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Rectangle 15"/>
          <p:cNvSpPr>
            <a:spLocks noChangeArrowheads="1"/>
          </p:cNvSpPr>
          <p:nvPr/>
        </p:nvSpPr>
        <p:spPr bwMode="auto">
          <a:xfrm rot="16200000">
            <a:off x="4305300" y="1847850"/>
            <a:ext cx="1524000" cy="381000"/>
          </a:xfrm>
          <a:prstGeom prst="rect">
            <a:avLst/>
          </a:prstGeom>
          <a:solidFill>
            <a:schemeClr val="accent1"/>
          </a:solidFill>
          <a:ln w="9525">
            <a:solidFill>
              <a:schemeClr val="tx1"/>
            </a:solidFill>
            <a:miter lim="800000"/>
            <a:headEnd/>
            <a:tailEnd/>
          </a:ln>
        </p:spPr>
        <p:txBody>
          <a:bodyPr wrap="none" anchor="ctr"/>
          <a:lstStyle/>
          <a:p>
            <a:pPr algn="ctr"/>
            <a:r>
              <a:rPr lang="en-US" sz="1400"/>
              <a:t>allegations</a:t>
            </a:r>
          </a:p>
        </p:txBody>
      </p:sp>
      <p:sp>
        <p:nvSpPr>
          <p:cNvPr id="43" name="Rectangle 16"/>
          <p:cNvSpPr>
            <a:spLocks noChangeArrowheads="1"/>
          </p:cNvSpPr>
          <p:nvPr/>
        </p:nvSpPr>
        <p:spPr bwMode="auto">
          <a:xfrm rot="16200000">
            <a:off x="4991100" y="2076450"/>
            <a:ext cx="1066800" cy="381000"/>
          </a:xfrm>
          <a:prstGeom prst="rect">
            <a:avLst/>
          </a:prstGeom>
          <a:solidFill>
            <a:schemeClr val="accent1"/>
          </a:solidFill>
          <a:ln w="9525">
            <a:solidFill>
              <a:schemeClr val="tx1"/>
            </a:solidFill>
            <a:miter lim="800000"/>
            <a:headEnd/>
            <a:tailEnd/>
          </a:ln>
        </p:spPr>
        <p:txBody>
          <a:bodyPr wrap="none" anchor="ctr"/>
          <a:lstStyle/>
          <a:p>
            <a:pPr algn="ctr"/>
            <a:r>
              <a:rPr lang="en-US" sz="1400"/>
              <a:t>reports</a:t>
            </a:r>
          </a:p>
        </p:txBody>
      </p:sp>
      <p:sp>
        <p:nvSpPr>
          <p:cNvPr id="44" name="Rectangle 17"/>
          <p:cNvSpPr>
            <a:spLocks noChangeArrowheads="1"/>
          </p:cNvSpPr>
          <p:nvPr/>
        </p:nvSpPr>
        <p:spPr bwMode="auto">
          <a:xfrm rot="16200000">
            <a:off x="5676900" y="2305050"/>
            <a:ext cx="609600" cy="381000"/>
          </a:xfrm>
          <a:prstGeom prst="rect">
            <a:avLst/>
          </a:prstGeom>
          <a:solidFill>
            <a:schemeClr val="accent1"/>
          </a:solidFill>
          <a:ln w="9525">
            <a:solidFill>
              <a:schemeClr val="tx1"/>
            </a:solidFill>
            <a:miter lim="800000"/>
            <a:headEnd/>
            <a:tailEnd/>
          </a:ln>
        </p:spPr>
        <p:txBody>
          <a:bodyPr wrap="none" anchor="ctr"/>
          <a:lstStyle/>
          <a:p>
            <a:pPr algn="ctr"/>
            <a:r>
              <a:rPr lang="en-US" sz="1400"/>
              <a:t>claims</a:t>
            </a:r>
          </a:p>
        </p:txBody>
      </p:sp>
      <p:sp>
        <p:nvSpPr>
          <p:cNvPr id="45" name="Text Box 18"/>
          <p:cNvSpPr txBox="1">
            <a:spLocks noChangeArrowheads="1"/>
          </p:cNvSpPr>
          <p:nvPr/>
        </p:nvSpPr>
        <p:spPr bwMode="auto">
          <a:xfrm rot="16200000">
            <a:off x="6423025" y="2052638"/>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attack</a:t>
            </a:r>
          </a:p>
        </p:txBody>
      </p:sp>
      <p:sp>
        <p:nvSpPr>
          <p:cNvPr id="46" name="Rectangle 19"/>
          <p:cNvSpPr>
            <a:spLocks noChangeArrowheads="1"/>
          </p:cNvSpPr>
          <p:nvPr/>
        </p:nvSpPr>
        <p:spPr bwMode="auto">
          <a:xfrm rot="16200000">
            <a:off x="6134100" y="2305050"/>
            <a:ext cx="609600" cy="381000"/>
          </a:xfrm>
          <a:prstGeom prst="rect">
            <a:avLst/>
          </a:prstGeom>
          <a:solidFill>
            <a:schemeClr val="accent1"/>
          </a:solidFill>
          <a:ln w="9525">
            <a:solidFill>
              <a:schemeClr val="tx1"/>
            </a:solidFill>
            <a:miter lim="800000"/>
            <a:headEnd/>
            <a:tailEnd/>
          </a:ln>
        </p:spPr>
        <p:txBody>
          <a:bodyPr wrap="none" anchor="ctr"/>
          <a:lstStyle/>
          <a:p>
            <a:pPr algn="ctr"/>
            <a:r>
              <a:rPr lang="en-US" sz="1200"/>
              <a:t>request</a:t>
            </a:r>
          </a:p>
        </p:txBody>
      </p:sp>
      <p:sp>
        <p:nvSpPr>
          <p:cNvPr id="47" name="Text Box 20"/>
          <p:cNvSpPr txBox="1">
            <a:spLocks noChangeArrowheads="1"/>
          </p:cNvSpPr>
          <p:nvPr/>
        </p:nvSpPr>
        <p:spPr bwMode="auto">
          <a:xfrm rot="16200000">
            <a:off x="6804025" y="20605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man</a:t>
            </a:r>
          </a:p>
        </p:txBody>
      </p:sp>
      <p:sp>
        <p:nvSpPr>
          <p:cNvPr id="48" name="Text Box 21"/>
          <p:cNvSpPr txBox="1">
            <a:spLocks noChangeArrowheads="1"/>
          </p:cNvSpPr>
          <p:nvPr/>
        </p:nvSpPr>
        <p:spPr bwMode="auto">
          <a:xfrm rot="16200000">
            <a:off x="7185025" y="20605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outcome</a:t>
            </a:r>
          </a:p>
        </p:txBody>
      </p:sp>
      <p:sp>
        <p:nvSpPr>
          <p:cNvPr id="49" name="Text Box 22"/>
          <p:cNvSpPr txBox="1">
            <a:spLocks noChangeArrowheads="1"/>
          </p:cNvSpPr>
          <p:nvPr/>
        </p:nvSpPr>
        <p:spPr bwMode="auto">
          <a:xfrm>
            <a:off x="8001000" y="211455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a:t>…</a:t>
            </a:r>
          </a:p>
        </p:txBody>
      </p:sp>
      <p:sp>
        <p:nvSpPr>
          <p:cNvPr id="50" name="Rectangle 5"/>
          <p:cNvSpPr>
            <a:spLocks noChangeArrowheads="1"/>
          </p:cNvSpPr>
          <p:nvPr/>
        </p:nvSpPr>
        <p:spPr bwMode="auto">
          <a:xfrm>
            <a:off x="4724400" y="3333750"/>
            <a:ext cx="39624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Rectangle 6"/>
          <p:cNvSpPr>
            <a:spLocks noChangeArrowheads="1"/>
          </p:cNvSpPr>
          <p:nvPr/>
        </p:nvSpPr>
        <p:spPr bwMode="auto">
          <a:xfrm rot="16200000">
            <a:off x="4305300" y="4057650"/>
            <a:ext cx="1524000" cy="381000"/>
          </a:xfrm>
          <a:prstGeom prst="rect">
            <a:avLst/>
          </a:prstGeom>
          <a:solidFill>
            <a:schemeClr val="accent1"/>
          </a:solidFill>
          <a:ln w="9525">
            <a:solidFill>
              <a:schemeClr val="tx1"/>
            </a:solidFill>
            <a:miter lim="800000"/>
            <a:headEnd/>
            <a:tailEnd/>
          </a:ln>
        </p:spPr>
        <p:txBody>
          <a:bodyPr wrap="none" anchor="ctr"/>
          <a:lstStyle/>
          <a:p>
            <a:pPr algn="ctr"/>
            <a:r>
              <a:rPr lang="en-US" sz="1400"/>
              <a:t>allegations</a:t>
            </a:r>
          </a:p>
        </p:txBody>
      </p:sp>
      <p:sp>
        <p:nvSpPr>
          <p:cNvPr id="52" name="Rectangle 7"/>
          <p:cNvSpPr>
            <a:spLocks noChangeArrowheads="1"/>
          </p:cNvSpPr>
          <p:nvPr/>
        </p:nvSpPr>
        <p:spPr bwMode="auto">
          <a:xfrm rot="16200000">
            <a:off x="4991100" y="4286250"/>
            <a:ext cx="1066800" cy="381000"/>
          </a:xfrm>
          <a:prstGeom prst="rect">
            <a:avLst/>
          </a:prstGeom>
          <a:solidFill>
            <a:schemeClr val="accent1"/>
          </a:solidFill>
          <a:ln w="9525">
            <a:solidFill>
              <a:schemeClr val="tx1"/>
            </a:solidFill>
            <a:miter lim="800000"/>
            <a:headEnd/>
            <a:tailEnd/>
          </a:ln>
        </p:spPr>
        <p:txBody>
          <a:bodyPr vert="eaVert" wrap="none" anchor="ctr"/>
          <a:lstStyle/>
          <a:p>
            <a:pPr algn="ctr"/>
            <a:endParaRPr lang="en-US" sz="1400"/>
          </a:p>
        </p:txBody>
      </p:sp>
      <p:sp>
        <p:nvSpPr>
          <p:cNvPr id="53" name="Rectangle 8"/>
          <p:cNvSpPr>
            <a:spLocks noChangeArrowheads="1"/>
          </p:cNvSpPr>
          <p:nvPr/>
        </p:nvSpPr>
        <p:spPr bwMode="auto">
          <a:xfrm rot="16200000">
            <a:off x="5676900" y="4514850"/>
            <a:ext cx="609600" cy="381000"/>
          </a:xfrm>
          <a:prstGeom prst="rect">
            <a:avLst/>
          </a:prstGeom>
          <a:solidFill>
            <a:schemeClr val="accent1"/>
          </a:solidFill>
          <a:ln w="9525">
            <a:solidFill>
              <a:schemeClr val="tx1"/>
            </a:solidFill>
            <a:miter lim="800000"/>
            <a:headEnd/>
            <a:tailEnd/>
          </a:ln>
        </p:spPr>
        <p:txBody>
          <a:bodyPr vert="eaVert" wrap="none" anchor="ctr"/>
          <a:lstStyle/>
          <a:p>
            <a:pPr algn="ctr"/>
            <a:endParaRPr lang="en-US" sz="1400"/>
          </a:p>
        </p:txBody>
      </p:sp>
      <p:sp>
        <p:nvSpPr>
          <p:cNvPr id="54" name="Text Box 9"/>
          <p:cNvSpPr txBox="1">
            <a:spLocks noChangeArrowheads="1"/>
          </p:cNvSpPr>
          <p:nvPr/>
        </p:nvSpPr>
        <p:spPr bwMode="auto">
          <a:xfrm rot="16200000">
            <a:off x="6346825" y="41941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attack</a:t>
            </a:r>
          </a:p>
        </p:txBody>
      </p:sp>
      <p:sp>
        <p:nvSpPr>
          <p:cNvPr id="55" name="Rectangle 10"/>
          <p:cNvSpPr>
            <a:spLocks noChangeArrowheads="1"/>
          </p:cNvSpPr>
          <p:nvPr/>
        </p:nvSpPr>
        <p:spPr bwMode="auto">
          <a:xfrm rot="16200000">
            <a:off x="6134100" y="4514850"/>
            <a:ext cx="609600" cy="381000"/>
          </a:xfrm>
          <a:prstGeom prst="rect">
            <a:avLst/>
          </a:prstGeom>
          <a:solidFill>
            <a:schemeClr val="accent1"/>
          </a:solidFill>
          <a:ln w="9525">
            <a:solidFill>
              <a:schemeClr val="tx1"/>
            </a:solidFill>
            <a:miter lim="800000"/>
            <a:headEnd/>
            <a:tailEnd/>
          </a:ln>
        </p:spPr>
        <p:txBody>
          <a:bodyPr vert="eaVert" wrap="none" anchor="ctr"/>
          <a:lstStyle/>
          <a:p>
            <a:pPr algn="ctr"/>
            <a:endParaRPr lang="en-US" sz="1200"/>
          </a:p>
        </p:txBody>
      </p:sp>
      <p:sp>
        <p:nvSpPr>
          <p:cNvPr id="56" name="Text Box 11"/>
          <p:cNvSpPr txBox="1">
            <a:spLocks noChangeArrowheads="1"/>
          </p:cNvSpPr>
          <p:nvPr/>
        </p:nvSpPr>
        <p:spPr bwMode="auto">
          <a:xfrm rot="16200000">
            <a:off x="6759575" y="41941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man</a:t>
            </a:r>
          </a:p>
        </p:txBody>
      </p:sp>
      <p:sp>
        <p:nvSpPr>
          <p:cNvPr id="57" name="Text Box 12"/>
          <p:cNvSpPr txBox="1">
            <a:spLocks noChangeArrowheads="1"/>
          </p:cNvSpPr>
          <p:nvPr/>
        </p:nvSpPr>
        <p:spPr bwMode="auto">
          <a:xfrm rot="16200000">
            <a:off x="7216775" y="4194175"/>
            <a:ext cx="114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a:t>outcome</a:t>
            </a:r>
          </a:p>
        </p:txBody>
      </p:sp>
      <p:sp>
        <p:nvSpPr>
          <p:cNvPr id="58" name="Text Box 13"/>
          <p:cNvSpPr txBox="1">
            <a:spLocks noChangeArrowheads="1"/>
          </p:cNvSpPr>
          <p:nvPr/>
        </p:nvSpPr>
        <p:spPr bwMode="auto">
          <a:xfrm>
            <a:off x="8001000" y="432435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a:t>…</a:t>
            </a:r>
          </a:p>
        </p:txBody>
      </p:sp>
      <p:sp>
        <p:nvSpPr>
          <p:cNvPr id="59" name="Rectangle 23"/>
          <p:cNvSpPr>
            <a:spLocks noChangeArrowheads="1"/>
          </p:cNvSpPr>
          <p:nvPr/>
        </p:nvSpPr>
        <p:spPr bwMode="auto">
          <a:xfrm rot="16200000">
            <a:off x="4419600" y="4171950"/>
            <a:ext cx="1295400" cy="381000"/>
          </a:xfrm>
          <a:prstGeom prst="rect">
            <a:avLst/>
          </a:prstGeom>
          <a:solidFill>
            <a:srgbClr val="FF9999"/>
          </a:solidFill>
          <a:ln w="9525">
            <a:solidFill>
              <a:schemeClr val="tx1"/>
            </a:solidFill>
            <a:miter lim="800000"/>
            <a:headEnd/>
            <a:tailEnd/>
          </a:ln>
        </p:spPr>
        <p:txBody>
          <a:bodyPr wrap="none" anchor="ctr"/>
          <a:lstStyle/>
          <a:p>
            <a:pPr algn="ctr"/>
            <a:r>
              <a:rPr lang="en-US" sz="1400"/>
              <a:t>allegations</a:t>
            </a:r>
          </a:p>
        </p:txBody>
      </p:sp>
      <p:sp>
        <p:nvSpPr>
          <p:cNvPr id="60" name="Rectangle 24"/>
          <p:cNvSpPr>
            <a:spLocks noChangeArrowheads="1"/>
          </p:cNvSpPr>
          <p:nvPr/>
        </p:nvSpPr>
        <p:spPr bwMode="auto">
          <a:xfrm rot="16200000">
            <a:off x="5105400" y="4400550"/>
            <a:ext cx="838200" cy="381000"/>
          </a:xfrm>
          <a:prstGeom prst="rect">
            <a:avLst/>
          </a:prstGeom>
          <a:solidFill>
            <a:srgbClr val="FF9999"/>
          </a:solidFill>
          <a:ln w="9525">
            <a:solidFill>
              <a:schemeClr val="tx1"/>
            </a:solidFill>
            <a:miter lim="800000"/>
            <a:headEnd/>
            <a:tailEnd/>
          </a:ln>
        </p:spPr>
        <p:txBody>
          <a:bodyPr wrap="none" anchor="ctr"/>
          <a:lstStyle/>
          <a:p>
            <a:pPr algn="ctr"/>
            <a:r>
              <a:rPr lang="en-US" sz="1400"/>
              <a:t>reports</a:t>
            </a:r>
          </a:p>
        </p:txBody>
      </p:sp>
      <p:sp>
        <p:nvSpPr>
          <p:cNvPr id="61" name="Rectangle 25"/>
          <p:cNvSpPr>
            <a:spLocks noChangeArrowheads="1"/>
          </p:cNvSpPr>
          <p:nvPr/>
        </p:nvSpPr>
        <p:spPr bwMode="auto">
          <a:xfrm rot="16200000">
            <a:off x="5753100" y="4591050"/>
            <a:ext cx="457200" cy="381000"/>
          </a:xfrm>
          <a:prstGeom prst="rect">
            <a:avLst/>
          </a:prstGeom>
          <a:solidFill>
            <a:srgbClr val="FF9999"/>
          </a:solidFill>
          <a:ln w="9525">
            <a:solidFill>
              <a:schemeClr val="tx1"/>
            </a:solidFill>
            <a:miter lim="800000"/>
            <a:headEnd/>
            <a:tailEnd/>
          </a:ln>
        </p:spPr>
        <p:txBody>
          <a:bodyPr wrap="none" anchor="ctr"/>
          <a:lstStyle/>
          <a:p>
            <a:pPr algn="ctr"/>
            <a:r>
              <a:rPr lang="en-US" sz="1200"/>
              <a:t>claims</a:t>
            </a:r>
          </a:p>
        </p:txBody>
      </p:sp>
      <p:sp>
        <p:nvSpPr>
          <p:cNvPr id="62" name="Rectangle 26"/>
          <p:cNvSpPr>
            <a:spLocks noChangeArrowheads="1"/>
          </p:cNvSpPr>
          <p:nvPr/>
        </p:nvSpPr>
        <p:spPr bwMode="auto">
          <a:xfrm rot="16200000">
            <a:off x="6210300" y="4591050"/>
            <a:ext cx="457200" cy="381000"/>
          </a:xfrm>
          <a:prstGeom prst="rect">
            <a:avLst/>
          </a:prstGeom>
          <a:solidFill>
            <a:srgbClr val="FF9999"/>
          </a:solidFill>
          <a:ln w="9525">
            <a:solidFill>
              <a:schemeClr val="tx1"/>
            </a:solidFill>
            <a:miter lim="800000"/>
            <a:headEnd/>
            <a:tailEnd/>
          </a:ln>
        </p:spPr>
        <p:txBody>
          <a:bodyPr wrap="none" anchor="ctr"/>
          <a:lstStyle/>
          <a:p>
            <a:pPr algn="ctr"/>
            <a:r>
              <a:rPr lang="en-US" sz="1000"/>
              <a:t>request</a:t>
            </a:r>
          </a:p>
        </p:txBody>
      </p:sp>
      <p:sp>
        <p:nvSpPr>
          <p:cNvPr id="63" name="Rectangle 27"/>
          <p:cNvSpPr>
            <a:spLocks noChangeArrowheads="1"/>
          </p:cNvSpPr>
          <p:nvPr/>
        </p:nvSpPr>
        <p:spPr bwMode="auto">
          <a:xfrm rot="16200000">
            <a:off x="6858000" y="4781550"/>
            <a:ext cx="76200" cy="381000"/>
          </a:xfrm>
          <a:prstGeom prst="rect">
            <a:avLst/>
          </a:prstGeom>
          <a:solidFill>
            <a:srgbClr val="FF9999"/>
          </a:solidFill>
          <a:ln w="9525">
            <a:solidFill>
              <a:schemeClr val="tx1"/>
            </a:solidFill>
            <a:miter lim="800000"/>
            <a:headEnd/>
            <a:tailEnd/>
          </a:ln>
        </p:spPr>
        <p:txBody>
          <a:bodyPr vert="eaVert" wrap="none" anchor="ctr"/>
          <a:lstStyle/>
          <a:p>
            <a:pPr algn="ctr"/>
            <a:endParaRPr lang="en-US" sz="1000"/>
          </a:p>
        </p:txBody>
      </p:sp>
      <p:sp>
        <p:nvSpPr>
          <p:cNvPr id="64" name="Rectangle 28"/>
          <p:cNvSpPr>
            <a:spLocks noChangeArrowheads="1"/>
          </p:cNvSpPr>
          <p:nvPr/>
        </p:nvSpPr>
        <p:spPr bwMode="auto">
          <a:xfrm rot="16200000">
            <a:off x="7315200" y="4781550"/>
            <a:ext cx="76200" cy="381000"/>
          </a:xfrm>
          <a:prstGeom prst="rect">
            <a:avLst/>
          </a:prstGeom>
          <a:solidFill>
            <a:srgbClr val="FF9999"/>
          </a:solidFill>
          <a:ln w="9525">
            <a:solidFill>
              <a:schemeClr val="tx1"/>
            </a:solidFill>
            <a:miter lim="800000"/>
            <a:headEnd/>
            <a:tailEnd/>
          </a:ln>
        </p:spPr>
        <p:txBody>
          <a:bodyPr vert="eaVert" wrap="none" anchor="ctr"/>
          <a:lstStyle/>
          <a:p>
            <a:pPr algn="ctr"/>
            <a:endParaRPr lang="en-US" sz="1000"/>
          </a:p>
        </p:txBody>
      </p:sp>
      <p:sp>
        <p:nvSpPr>
          <p:cNvPr id="65" name="Rectangle 29"/>
          <p:cNvSpPr>
            <a:spLocks noChangeArrowheads="1"/>
          </p:cNvSpPr>
          <p:nvPr/>
        </p:nvSpPr>
        <p:spPr bwMode="auto">
          <a:xfrm rot="16200000">
            <a:off x="7772400" y="4781550"/>
            <a:ext cx="76200" cy="381000"/>
          </a:xfrm>
          <a:prstGeom prst="rect">
            <a:avLst/>
          </a:prstGeom>
          <a:solidFill>
            <a:srgbClr val="FF9999"/>
          </a:solidFill>
          <a:ln w="9525">
            <a:solidFill>
              <a:schemeClr val="tx1"/>
            </a:solidFill>
            <a:miter lim="800000"/>
            <a:headEnd/>
            <a:tailEnd/>
          </a:ln>
        </p:spPr>
        <p:txBody>
          <a:bodyPr vert="eaVert" wrap="none" anchor="ctr"/>
          <a:lstStyle/>
          <a:p>
            <a:pPr algn="ctr"/>
            <a:endParaRPr lang="en-US" sz="1000"/>
          </a:p>
        </p:txBody>
      </p:sp>
    </p:spTree>
    <p:extLst>
      <p:ext uri="{BB962C8B-B14F-4D97-AF65-F5344CB8AC3E}">
        <p14:creationId xmlns:p14="http://schemas.microsoft.com/office/powerpoint/2010/main" val="9640728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dirty="0"/>
              <a:t>Reminder: The Chain Rule</a:t>
            </a:r>
          </a:p>
        </p:txBody>
      </p:sp>
      <p:sp>
        <p:nvSpPr>
          <p:cNvPr id="67589" name="Rectangle 3"/>
          <p:cNvSpPr>
            <a:spLocks noGrp="1" noChangeArrowheads="1"/>
          </p:cNvSpPr>
          <p:nvPr>
            <p:ph idx="1"/>
          </p:nvPr>
        </p:nvSpPr>
        <p:spPr>
          <a:xfrm>
            <a:off x="304800" y="1352550"/>
            <a:ext cx="8534400" cy="3657600"/>
          </a:xfrm>
        </p:spPr>
        <p:txBody>
          <a:bodyPr/>
          <a:lstStyle/>
          <a:p>
            <a:pPr eaLnBrk="1" hangingPunct="1"/>
            <a:r>
              <a:rPr lang="en-US" sz="2800" dirty="0">
                <a:latin typeface="Calibri" charset="0"/>
              </a:rPr>
              <a:t>Recall the definition of conditional </a:t>
            </a:r>
            <a:r>
              <a:rPr lang="en-US" sz="2800" dirty="0" smtClean="0">
                <a:latin typeface="Calibri" charset="0"/>
              </a:rPr>
              <a:t>probabilities</a:t>
            </a:r>
            <a:endParaRPr lang="en-US" sz="3600" dirty="0">
              <a:latin typeface="Calibri" charset="0"/>
            </a:endParaRPr>
          </a:p>
          <a:p>
            <a:pPr marL="457200" lvl="1" indent="0">
              <a:buNone/>
            </a:pPr>
            <a:r>
              <a:rPr lang="en-US" sz="2400" b="1" dirty="0">
                <a:latin typeface="Calibri" charset="0"/>
              </a:rPr>
              <a:t>P</a:t>
            </a:r>
            <a:r>
              <a:rPr lang="en-US" sz="2400" b="1" dirty="0" smtClean="0">
                <a:latin typeface="Calibri" charset="0"/>
              </a:rPr>
              <a:t>(B|A) = P(A,B)/P(A)</a:t>
            </a:r>
            <a:r>
              <a:rPr lang="en-US" sz="3600" dirty="0" smtClean="0">
                <a:latin typeface="Calibri" charset="0"/>
              </a:rPr>
              <a:t>	</a:t>
            </a:r>
            <a:r>
              <a:rPr lang="en-US" dirty="0" smtClean="0">
                <a:latin typeface="Calibri" charset="0"/>
              </a:rPr>
              <a:t>Rewriting:   </a:t>
            </a:r>
            <a:r>
              <a:rPr lang="en-US" sz="2400" b="1" dirty="0">
                <a:latin typeface="Calibri" charset="0"/>
              </a:rPr>
              <a:t>P</a:t>
            </a:r>
            <a:r>
              <a:rPr lang="en-US" sz="2400" b="1" dirty="0" smtClean="0">
                <a:latin typeface="Calibri" charset="0"/>
              </a:rPr>
              <a:t>(A,B) = P(A)P(B|A)</a:t>
            </a:r>
          </a:p>
          <a:p>
            <a:pPr marL="457200" lvl="1" indent="0">
              <a:buNone/>
            </a:pPr>
            <a:endParaRPr lang="en-US" dirty="0" smtClean="0">
              <a:latin typeface="Calibri" charset="0"/>
            </a:endParaRPr>
          </a:p>
          <a:p>
            <a:r>
              <a:rPr lang="en-US" sz="2800" dirty="0" smtClean="0">
                <a:latin typeface="Calibri" charset="0"/>
              </a:rPr>
              <a:t>More variables:</a:t>
            </a:r>
          </a:p>
          <a:p>
            <a:pPr marL="457200" lvl="1" indent="0">
              <a:buNone/>
            </a:pPr>
            <a:r>
              <a:rPr lang="en-US" sz="2400" dirty="0" smtClean="0">
                <a:latin typeface="Calibri" charset="0"/>
              </a:rPr>
              <a:t> P</a:t>
            </a:r>
            <a:r>
              <a:rPr lang="en-US" sz="2400" dirty="0">
                <a:latin typeface="Calibri" charset="0"/>
              </a:rPr>
              <a:t>(A,B,C,D) = P(A)P(B|A)P(C|A,B)P(D|A,B,C)</a:t>
            </a:r>
            <a:endParaRPr lang="en-US" sz="3200" dirty="0">
              <a:latin typeface="Calibri" charset="0"/>
            </a:endParaRPr>
          </a:p>
          <a:p>
            <a:pPr eaLnBrk="1" hangingPunct="1"/>
            <a:r>
              <a:rPr lang="en-US" sz="2800" dirty="0">
                <a:latin typeface="Calibri" charset="0"/>
              </a:rPr>
              <a:t>The Chain Rule in General</a:t>
            </a:r>
          </a:p>
          <a:p>
            <a:pPr eaLnBrk="1" hangingPunct="1">
              <a:buNone/>
            </a:pPr>
            <a:r>
              <a:rPr lang="en-US" sz="2800" dirty="0">
                <a:latin typeface="Calibri" charset="0"/>
              </a:rPr>
              <a:t>  P(x</a:t>
            </a:r>
            <a:r>
              <a:rPr lang="en-US" sz="2800" baseline="-25000" dirty="0">
                <a:latin typeface="Calibri" charset="0"/>
              </a:rPr>
              <a:t>1</a:t>
            </a:r>
            <a:r>
              <a:rPr lang="en-US" sz="2800" dirty="0">
                <a:latin typeface="Calibri" charset="0"/>
              </a:rPr>
              <a:t>,x</a:t>
            </a:r>
            <a:r>
              <a:rPr lang="en-US" sz="2800" baseline="-25000" dirty="0">
                <a:latin typeface="Calibri" charset="0"/>
              </a:rPr>
              <a:t>2</a:t>
            </a:r>
            <a:r>
              <a:rPr lang="en-US" sz="2800" dirty="0">
                <a:latin typeface="Calibri" charset="0"/>
              </a:rPr>
              <a:t>,x</a:t>
            </a:r>
            <a:r>
              <a:rPr lang="en-US" sz="2800" baseline="-25000" dirty="0">
                <a:latin typeface="Calibri" charset="0"/>
              </a:rPr>
              <a:t>3</a:t>
            </a:r>
            <a:r>
              <a:rPr lang="en-US" sz="2800" dirty="0">
                <a:latin typeface="Calibri" charset="0"/>
              </a:rPr>
              <a:t>,…,</a:t>
            </a:r>
            <a:r>
              <a:rPr lang="en-US" sz="2800" dirty="0" err="1">
                <a:latin typeface="Calibri" charset="0"/>
              </a:rPr>
              <a:t>x</a:t>
            </a:r>
            <a:r>
              <a:rPr lang="en-US" sz="2800" baseline="-25000" dirty="0" err="1">
                <a:latin typeface="Calibri" charset="0"/>
              </a:rPr>
              <a:t>n</a:t>
            </a:r>
            <a:r>
              <a:rPr lang="en-US" sz="2800" dirty="0">
                <a:latin typeface="Calibri" charset="0"/>
              </a:rPr>
              <a:t>) = P(x</a:t>
            </a:r>
            <a:r>
              <a:rPr lang="en-US" sz="2800" baseline="-25000" dirty="0">
                <a:latin typeface="Calibri" charset="0"/>
              </a:rPr>
              <a:t>1</a:t>
            </a:r>
            <a:r>
              <a:rPr lang="en-US" sz="2800" dirty="0">
                <a:latin typeface="Calibri" charset="0"/>
              </a:rPr>
              <a:t>)P(x</a:t>
            </a:r>
            <a:r>
              <a:rPr lang="en-US" sz="2800" baseline="-25000" dirty="0">
                <a:latin typeface="Calibri" charset="0"/>
              </a:rPr>
              <a:t>2</a:t>
            </a:r>
            <a:r>
              <a:rPr lang="en-US" sz="2800" dirty="0">
                <a:latin typeface="Calibri" charset="0"/>
              </a:rPr>
              <a:t>|x</a:t>
            </a:r>
            <a:r>
              <a:rPr lang="en-US" sz="2800" baseline="-25000" dirty="0">
                <a:latin typeface="Calibri" charset="0"/>
              </a:rPr>
              <a:t>1</a:t>
            </a:r>
            <a:r>
              <a:rPr lang="en-US" sz="2800" dirty="0">
                <a:latin typeface="Calibri" charset="0"/>
              </a:rPr>
              <a:t>)P(x</a:t>
            </a:r>
            <a:r>
              <a:rPr lang="en-US" sz="2800" baseline="-25000" dirty="0">
                <a:latin typeface="Calibri" charset="0"/>
              </a:rPr>
              <a:t>3</a:t>
            </a:r>
            <a:r>
              <a:rPr lang="en-US" sz="2800" dirty="0">
                <a:latin typeface="Calibri" charset="0"/>
              </a:rPr>
              <a:t>|x</a:t>
            </a:r>
            <a:r>
              <a:rPr lang="en-US" sz="2800" baseline="-25000" dirty="0">
                <a:latin typeface="Calibri" charset="0"/>
              </a:rPr>
              <a:t>1</a:t>
            </a:r>
            <a:r>
              <a:rPr lang="en-US" sz="2800" dirty="0">
                <a:latin typeface="Calibri" charset="0"/>
              </a:rPr>
              <a:t>,x</a:t>
            </a:r>
            <a:r>
              <a:rPr lang="en-US" sz="2800" baseline="-25000" dirty="0">
                <a:latin typeface="Calibri" charset="0"/>
              </a:rPr>
              <a:t>2</a:t>
            </a:r>
            <a:r>
              <a:rPr lang="en-US" sz="2800" dirty="0">
                <a:latin typeface="Calibri" charset="0"/>
              </a:rPr>
              <a:t>)…P(x</a:t>
            </a:r>
            <a:r>
              <a:rPr lang="en-US" sz="2800" baseline="-25000" dirty="0">
                <a:latin typeface="Calibri" charset="0"/>
              </a:rPr>
              <a:t>n</a:t>
            </a:r>
            <a:r>
              <a:rPr lang="en-US" sz="2800" dirty="0">
                <a:latin typeface="Calibri" charset="0"/>
              </a:rPr>
              <a:t>|x</a:t>
            </a:r>
            <a:r>
              <a:rPr lang="en-US" sz="2800" baseline="-25000" dirty="0">
                <a:latin typeface="Calibri" charset="0"/>
              </a:rPr>
              <a:t>1</a:t>
            </a:r>
            <a:r>
              <a:rPr lang="en-US" sz="2800" dirty="0">
                <a:latin typeface="Calibri" charset="0"/>
              </a:rPr>
              <a:t>,…,x</a:t>
            </a:r>
            <a:r>
              <a:rPr lang="en-US" sz="2800" baseline="-25000" dirty="0">
                <a:latin typeface="Calibri" charset="0"/>
              </a:rPr>
              <a:t>n-1</a:t>
            </a:r>
            <a:r>
              <a:rPr lang="en-US" sz="2800" dirty="0">
                <a:latin typeface="Calibri" charset="0"/>
              </a:rPr>
              <a:t>)</a:t>
            </a:r>
          </a:p>
          <a:p>
            <a:pPr eaLnBrk="1" hangingPunct="1">
              <a:buFont typeface="Wingdings" charset="2"/>
              <a:buNone/>
            </a:pPr>
            <a:endParaRPr lang="en-US" dirty="0">
              <a:latin typeface="Calibri" charset="0"/>
              <a:sym typeface="Symbol" charset="2"/>
            </a:endParaRPr>
          </a:p>
        </p:txBody>
      </p:sp>
    </p:spTree>
    <p:extLst>
      <p:ext uri="{BB962C8B-B14F-4D97-AF65-F5344CB8AC3E}">
        <p14:creationId xmlns:p14="http://schemas.microsoft.com/office/powerpoint/2010/main" val="921140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758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5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1828800" y="3110"/>
            <a:ext cx="7162800" cy="968440"/>
          </a:xfrm>
        </p:spPr>
        <p:txBody>
          <a:bodyPr/>
          <a:lstStyle/>
          <a:p>
            <a:pPr eaLnBrk="1" hangingPunct="1"/>
            <a:r>
              <a:rPr lang="en-US" dirty="0" smtClean="0"/>
              <a:t>Add-one estimation</a:t>
            </a:r>
            <a:endParaRPr lang="en-US" dirty="0"/>
          </a:p>
        </p:txBody>
      </p:sp>
      <p:sp>
        <p:nvSpPr>
          <p:cNvPr id="110595" name="Rectangle 3"/>
          <p:cNvSpPr>
            <a:spLocks noGrp="1" noChangeArrowheads="1"/>
          </p:cNvSpPr>
          <p:nvPr>
            <p:ph sz="quarter" idx="1"/>
          </p:nvPr>
        </p:nvSpPr>
        <p:spPr/>
        <p:txBody>
          <a:bodyPr/>
          <a:lstStyle/>
          <a:p>
            <a:pPr eaLnBrk="1" hangingPunct="1"/>
            <a:r>
              <a:rPr lang="en-US" sz="2800" dirty="0">
                <a:latin typeface="Calibri" charset="0"/>
              </a:rPr>
              <a:t>Also called </a:t>
            </a:r>
            <a:r>
              <a:rPr lang="en-US" sz="2800" dirty="0" smtClean="0">
                <a:latin typeface="Calibri" charset="0"/>
              </a:rPr>
              <a:t>Laplace smoothing</a:t>
            </a:r>
          </a:p>
          <a:p>
            <a:pPr eaLnBrk="1" hangingPunct="1"/>
            <a:r>
              <a:rPr lang="en-US" sz="2800" dirty="0" smtClean="0">
                <a:latin typeface="Calibri" charset="0"/>
              </a:rPr>
              <a:t>Pretend we saw each word one more time than we did</a:t>
            </a:r>
            <a:endParaRPr lang="en-US" sz="2800" dirty="0">
              <a:latin typeface="Calibri" charset="0"/>
            </a:endParaRPr>
          </a:p>
          <a:p>
            <a:pPr eaLnBrk="1" hangingPunct="1"/>
            <a:r>
              <a:rPr lang="en-US" sz="2800" dirty="0">
                <a:latin typeface="Calibri" charset="0"/>
              </a:rPr>
              <a:t>Just add one to all the counts!</a:t>
            </a:r>
          </a:p>
          <a:p>
            <a:pPr eaLnBrk="1" hangingPunct="1"/>
            <a:endParaRPr lang="en-US" sz="2800" dirty="0">
              <a:latin typeface="Calibri" charset="0"/>
            </a:endParaRPr>
          </a:p>
          <a:p>
            <a:pPr eaLnBrk="1" hangingPunct="1"/>
            <a:r>
              <a:rPr lang="en-US" sz="2800" dirty="0">
                <a:latin typeface="Calibri" charset="0"/>
              </a:rPr>
              <a:t>MLE estimate:</a:t>
            </a:r>
          </a:p>
          <a:p>
            <a:pPr eaLnBrk="1" hangingPunct="1"/>
            <a:endParaRPr lang="en-US" sz="2800" dirty="0">
              <a:latin typeface="Calibri" charset="0"/>
            </a:endParaRPr>
          </a:p>
          <a:p>
            <a:pPr eaLnBrk="1" hangingPunct="1"/>
            <a:r>
              <a:rPr lang="en-US" sz="2800" dirty="0" smtClean="0">
                <a:latin typeface="Calibri" charset="0"/>
              </a:rPr>
              <a:t>Add-1 estimate</a:t>
            </a:r>
            <a:r>
              <a:rPr lang="en-US" sz="2800" dirty="0">
                <a:latin typeface="Calibri" charset="0"/>
              </a:rPr>
              <a:t>:</a:t>
            </a:r>
          </a:p>
          <a:p>
            <a:pPr eaLnBrk="1" hangingPunct="1"/>
            <a:endParaRPr lang="en-US" sz="2800" dirty="0">
              <a:latin typeface="Calibri" charset="0"/>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090706786"/>
              </p:ext>
            </p:extLst>
          </p:nvPr>
        </p:nvGraphicFramePr>
        <p:xfrm>
          <a:off x="4038600" y="2871787"/>
          <a:ext cx="3721100" cy="995363"/>
        </p:xfrm>
        <a:graphic>
          <a:graphicData uri="http://schemas.openxmlformats.org/presentationml/2006/ole">
            <mc:AlternateContent xmlns:mc="http://schemas.openxmlformats.org/markup-compatibility/2006">
              <mc:Choice xmlns:v="urn:schemas-microsoft-com:vml" Requires="v">
                <p:oleObj spid="_x0000_s1512" name="Equation" r:id="rId4" imgW="1612900" imgH="431800" progId="Equation.3">
                  <p:embed/>
                </p:oleObj>
              </mc:Choice>
              <mc:Fallback>
                <p:oleObj name="Equation" r:id="rId4" imgW="1612900" imgH="431800" progId="Equation.3">
                  <p:embed/>
                  <p:pic>
                    <p:nvPicPr>
                      <p:cNvPr id="0" name=""/>
                      <p:cNvPicPr>
                        <a:picLocks noChangeAspect="1" noChangeArrowheads="1"/>
                      </p:cNvPicPr>
                      <p:nvPr/>
                    </p:nvPicPr>
                    <p:blipFill>
                      <a:blip r:embed="rId5"/>
                      <a:srcRect/>
                      <a:stretch>
                        <a:fillRect/>
                      </a:stretch>
                    </p:blipFill>
                    <p:spPr bwMode="auto">
                      <a:xfrm>
                        <a:off x="4038600" y="2871787"/>
                        <a:ext cx="3721100" cy="995363"/>
                      </a:xfrm>
                      <a:prstGeom prst="rect">
                        <a:avLst/>
                      </a:prstGeom>
                      <a:noFill/>
                      <a:ln>
                        <a:noFill/>
                      </a:ln>
                      <a:effec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3565020588"/>
              </p:ext>
            </p:extLst>
          </p:nvPr>
        </p:nvGraphicFramePr>
        <p:xfrm>
          <a:off x="3921125" y="4090988"/>
          <a:ext cx="4249738" cy="995362"/>
        </p:xfrm>
        <a:graphic>
          <a:graphicData uri="http://schemas.openxmlformats.org/presentationml/2006/ole">
            <mc:AlternateContent xmlns:mc="http://schemas.openxmlformats.org/markup-compatibility/2006">
              <mc:Choice xmlns:v="urn:schemas-microsoft-com:vml" Requires="v">
                <p:oleObj spid="_x0000_s1513" name="Equation" r:id="rId6" imgW="1841500" imgH="431800" progId="Equation.3">
                  <p:embed/>
                </p:oleObj>
              </mc:Choice>
              <mc:Fallback>
                <p:oleObj name="Equation" r:id="rId6" imgW="1841500" imgH="431800" progId="Equation.3">
                  <p:embed/>
                  <p:pic>
                    <p:nvPicPr>
                      <p:cNvPr id="0" name=""/>
                      <p:cNvPicPr>
                        <a:picLocks noChangeAspect="1" noChangeArrowheads="1"/>
                      </p:cNvPicPr>
                      <p:nvPr/>
                    </p:nvPicPr>
                    <p:blipFill>
                      <a:blip r:embed="rId7"/>
                      <a:srcRect/>
                      <a:stretch>
                        <a:fillRect/>
                      </a:stretch>
                    </p:blipFill>
                    <p:spPr bwMode="auto">
                      <a:xfrm>
                        <a:off x="3921125" y="4090988"/>
                        <a:ext cx="4249738" cy="9953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62371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t>Maximum Likelihood Estimates</a:t>
            </a:r>
          </a:p>
        </p:txBody>
      </p:sp>
      <p:sp>
        <p:nvSpPr>
          <p:cNvPr id="83971" name="Rectangle 3"/>
          <p:cNvSpPr>
            <a:spLocks noGrp="1" noChangeArrowheads="1"/>
          </p:cNvSpPr>
          <p:nvPr>
            <p:ph sz="quarter" idx="1"/>
          </p:nvPr>
        </p:nvSpPr>
        <p:spPr>
          <a:xfrm>
            <a:off x="304800" y="1276350"/>
            <a:ext cx="8534400" cy="3657600"/>
          </a:xfrm>
        </p:spPr>
        <p:txBody>
          <a:bodyPr/>
          <a:lstStyle/>
          <a:p>
            <a:pPr eaLnBrk="1" hangingPunct="1"/>
            <a:r>
              <a:rPr lang="en-US" sz="2000" dirty="0">
                <a:latin typeface="Calibri" charset="0"/>
              </a:rPr>
              <a:t>The maximum likelihood </a:t>
            </a:r>
            <a:r>
              <a:rPr lang="en-US" sz="2000" dirty="0" smtClean="0">
                <a:latin typeface="Calibri" charset="0"/>
              </a:rPr>
              <a:t>estimate</a:t>
            </a:r>
          </a:p>
          <a:p>
            <a:pPr lvl="1" eaLnBrk="1" hangingPunct="1"/>
            <a:r>
              <a:rPr lang="en-US" sz="1800" dirty="0" smtClean="0">
                <a:latin typeface="Calibri" charset="0"/>
              </a:rPr>
              <a:t>maximizes </a:t>
            </a:r>
            <a:r>
              <a:rPr lang="en-US" sz="1800" dirty="0">
                <a:latin typeface="Calibri" charset="0"/>
              </a:rPr>
              <a:t>the likelihood of the training set T given the model M</a:t>
            </a:r>
          </a:p>
          <a:p>
            <a:pPr eaLnBrk="1" hangingPunct="1"/>
            <a:r>
              <a:rPr lang="en-US" sz="2000" dirty="0">
                <a:latin typeface="Calibri" charset="0"/>
              </a:rPr>
              <a:t>Suppose the word </a:t>
            </a:r>
            <a:r>
              <a:rPr lang="en-US" sz="2000" dirty="0" smtClean="0">
                <a:latin typeface="Calibri" charset="0"/>
              </a:rPr>
              <a:t>“bagel” occurs </a:t>
            </a:r>
            <a:r>
              <a:rPr lang="en-US" sz="2000" dirty="0">
                <a:latin typeface="Calibri" charset="0"/>
              </a:rPr>
              <a:t>400 times in a corpus of a million </a:t>
            </a:r>
            <a:r>
              <a:rPr lang="en-US" sz="2000" dirty="0" smtClean="0">
                <a:latin typeface="Calibri" charset="0"/>
              </a:rPr>
              <a:t>words</a:t>
            </a:r>
          </a:p>
          <a:p>
            <a:pPr eaLnBrk="1" hangingPunct="1"/>
            <a:r>
              <a:rPr lang="en-US" sz="2000" dirty="0" smtClean="0">
                <a:latin typeface="Calibri" charset="0"/>
              </a:rPr>
              <a:t>What </a:t>
            </a:r>
            <a:r>
              <a:rPr lang="en-US" sz="2000" dirty="0">
                <a:latin typeface="Calibri" charset="0"/>
              </a:rPr>
              <a:t>is the probability that a random word from some other text will be </a:t>
            </a:r>
            <a:r>
              <a:rPr lang="en-US" sz="2000" dirty="0" smtClean="0">
                <a:latin typeface="Calibri" charset="0"/>
              </a:rPr>
              <a:t>“bagel”?</a:t>
            </a:r>
            <a:endParaRPr lang="en-US" sz="2000" dirty="0">
              <a:latin typeface="Calibri" charset="0"/>
            </a:endParaRPr>
          </a:p>
          <a:p>
            <a:pPr eaLnBrk="1" hangingPunct="1"/>
            <a:r>
              <a:rPr lang="en-US" sz="2000" dirty="0">
                <a:latin typeface="Calibri" charset="0"/>
              </a:rPr>
              <a:t>MLE estimate is 400/</a:t>
            </a:r>
            <a:r>
              <a:rPr lang="en-US" sz="2000" dirty="0" smtClean="0">
                <a:latin typeface="Calibri" charset="0"/>
              </a:rPr>
              <a:t>1,000,000 </a:t>
            </a:r>
            <a:r>
              <a:rPr lang="en-US" sz="2000" dirty="0">
                <a:latin typeface="Calibri" charset="0"/>
              </a:rPr>
              <a:t>= .</a:t>
            </a:r>
            <a:r>
              <a:rPr lang="en-US" sz="2000" dirty="0" smtClean="0">
                <a:latin typeface="Calibri" charset="0"/>
              </a:rPr>
              <a:t>0004</a:t>
            </a:r>
            <a:endParaRPr lang="en-US" sz="2000" dirty="0">
              <a:latin typeface="Calibri" charset="0"/>
            </a:endParaRPr>
          </a:p>
          <a:p>
            <a:r>
              <a:rPr lang="en-US" sz="2200" dirty="0">
                <a:latin typeface="Calibri" charset="0"/>
              </a:rPr>
              <a:t>This may be a bad estimate for some other corpus</a:t>
            </a:r>
          </a:p>
          <a:p>
            <a:pPr lvl="1"/>
            <a:r>
              <a:rPr lang="en-US" sz="1800" dirty="0">
                <a:latin typeface="Calibri" charset="0"/>
              </a:rPr>
              <a:t>But it is the </a:t>
            </a:r>
            <a:r>
              <a:rPr lang="en-US" sz="1800" b="1" dirty="0">
                <a:latin typeface="Calibri" charset="0"/>
              </a:rPr>
              <a:t>estimate</a:t>
            </a:r>
            <a:r>
              <a:rPr lang="en-US" sz="1800" dirty="0">
                <a:latin typeface="Calibri" charset="0"/>
              </a:rPr>
              <a:t> that makes it </a:t>
            </a:r>
            <a:r>
              <a:rPr lang="en-US" sz="1800" b="1" dirty="0">
                <a:latin typeface="Calibri" charset="0"/>
              </a:rPr>
              <a:t>most likely</a:t>
            </a:r>
            <a:r>
              <a:rPr lang="en-US" sz="1800" dirty="0">
                <a:latin typeface="Calibri" charset="0"/>
              </a:rPr>
              <a:t> that </a:t>
            </a:r>
            <a:r>
              <a:rPr lang="en-US" sz="1800" dirty="0" smtClean="0">
                <a:latin typeface="Calibri" charset="0"/>
              </a:rPr>
              <a:t>“bagel” </a:t>
            </a:r>
            <a:r>
              <a:rPr lang="en-US" sz="1800" dirty="0">
                <a:latin typeface="Calibri" charset="0"/>
              </a:rPr>
              <a:t>will occur 400 times in a million word corpus.</a:t>
            </a:r>
            <a:endParaRPr lang="en-US" sz="2400" dirty="0">
              <a:latin typeface="Calibri" charset="0"/>
            </a:endParaRPr>
          </a:p>
        </p:txBody>
      </p:sp>
    </p:spTree>
    <p:extLst>
      <p:ext uri="{BB962C8B-B14F-4D97-AF65-F5344CB8AC3E}">
        <p14:creationId xmlns:p14="http://schemas.microsoft.com/office/powerpoint/2010/main" val="1332936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39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Berkeley Restaurant Corpus: Laplace smoothed bigram counts</a:t>
            </a:r>
          </a:p>
        </p:txBody>
      </p:sp>
      <p:sp>
        <p:nvSpPr>
          <p:cNvPr id="72706" name="Rectangle 3"/>
          <p:cNvSpPr>
            <a:spLocks noGrp="1" noChangeArrowheads="1"/>
          </p:cNvSpPr>
          <p:nvPr>
            <p:ph type="body" idx="1"/>
          </p:nvPr>
        </p:nvSpPr>
        <p:spPr/>
        <p:txBody>
          <a:bodyPr/>
          <a:lstStyle/>
          <a:p>
            <a:pPr eaLnBrk="1" hangingPunct="1"/>
            <a:endParaRPr lang="en-US" dirty="0">
              <a:latin typeface="Arial" charset="0"/>
              <a:ea typeface="ＭＳ Ｐゴシック" charset="0"/>
              <a:cs typeface="ＭＳ Ｐゴシック" charset="0"/>
            </a:endParaRPr>
          </a:p>
        </p:txBody>
      </p:sp>
      <p:pic>
        <p:nvPicPr>
          <p:cNvPr id="5" name="Picture 4" descr="addone4"/>
          <p:cNvPicPr>
            <a:picLocks noChangeAspect="1" noChangeArrowheads="1"/>
          </p:cNvPicPr>
          <p:nvPr/>
        </p:nvPicPr>
        <p:blipFill>
          <a:blip r:embed="rId3"/>
          <a:srcRect/>
          <a:stretch>
            <a:fillRect/>
          </a:stretch>
        </p:blipFill>
        <p:spPr bwMode="auto">
          <a:xfrm>
            <a:off x="228600" y="1276350"/>
            <a:ext cx="8610600" cy="3063387"/>
          </a:xfrm>
          <a:prstGeom prst="rect">
            <a:avLst/>
          </a:prstGeom>
          <a:noFill/>
          <a:ln w="9525">
            <a:noFill/>
            <a:miter lim="800000"/>
            <a:headEnd/>
            <a:tailEnd/>
          </a:ln>
        </p:spPr>
      </p:pic>
    </p:spTree>
    <p:extLst>
      <p:ext uri="{BB962C8B-B14F-4D97-AF65-F5344CB8AC3E}">
        <p14:creationId xmlns:p14="http://schemas.microsoft.com/office/powerpoint/2010/main" val="279871970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dirty="0">
                <a:latin typeface="Arial" charset="0"/>
                <a:ea typeface="ＭＳ Ｐゴシック" charset="0"/>
                <a:cs typeface="ＭＳ Ｐゴシック" charset="0"/>
              </a:rPr>
              <a:t>Laplace-smoothed bigrams</a:t>
            </a:r>
          </a:p>
        </p:txBody>
      </p:sp>
      <p:sp>
        <p:nvSpPr>
          <p:cNvPr id="74754" name="Rectangle 3"/>
          <p:cNvSpPr>
            <a:spLocks noGrp="1" noChangeArrowheads="1"/>
          </p:cNvSpPr>
          <p:nvPr>
            <p:ph type="body" idx="1"/>
          </p:nvPr>
        </p:nvSpPr>
        <p:spPr/>
        <p:txBody>
          <a:bodyPr/>
          <a:lstStyle/>
          <a:p>
            <a:pPr eaLnBrk="1" hangingPunct="1"/>
            <a:endParaRPr lang="en-US" dirty="0">
              <a:latin typeface="Arial" charset="0"/>
              <a:ea typeface="ＭＳ Ｐゴシック" charset="0"/>
              <a:cs typeface="ＭＳ Ｐゴシック" charset="0"/>
            </a:endParaRPr>
          </a:p>
        </p:txBody>
      </p:sp>
      <p:pic>
        <p:nvPicPr>
          <p:cNvPr id="6" name="Picture 4" descr="addone6"/>
          <p:cNvPicPr>
            <a:picLocks noChangeAspect="1" noChangeArrowheads="1"/>
          </p:cNvPicPr>
          <p:nvPr/>
        </p:nvPicPr>
        <p:blipFill>
          <a:blip r:embed="rId3"/>
          <a:srcRect/>
          <a:stretch>
            <a:fillRect/>
          </a:stretch>
        </p:blipFill>
        <p:spPr bwMode="auto">
          <a:xfrm>
            <a:off x="685800" y="1322510"/>
            <a:ext cx="5486400" cy="1173039"/>
          </a:xfrm>
          <a:prstGeom prst="rect">
            <a:avLst/>
          </a:prstGeom>
          <a:noFill/>
          <a:ln w="9525">
            <a:noFill/>
            <a:miter lim="800000"/>
            <a:headEnd/>
            <a:tailEnd/>
          </a:ln>
        </p:spPr>
      </p:pic>
      <p:pic>
        <p:nvPicPr>
          <p:cNvPr id="7" name="Picture 5" descr="laplace2"/>
          <p:cNvPicPr>
            <a:picLocks noChangeAspect="1" noChangeArrowheads="1"/>
          </p:cNvPicPr>
          <p:nvPr/>
        </p:nvPicPr>
        <p:blipFill>
          <a:blip r:embed="rId4"/>
          <a:srcRect/>
          <a:stretch>
            <a:fillRect/>
          </a:stretch>
        </p:blipFill>
        <p:spPr bwMode="auto">
          <a:xfrm>
            <a:off x="304800" y="2647950"/>
            <a:ext cx="8568505" cy="2313199"/>
          </a:xfrm>
          <a:prstGeom prst="rect">
            <a:avLst/>
          </a:prstGeom>
          <a:noFill/>
          <a:ln w="9525">
            <a:noFill/>
            <a:miter lim="800000"/>
            <a:headEnd/>
            <a:tailEnd/>
          </a:ln>
        </p:spPr>
      </p:pic>
      <p:sp>
        <p:nvSpPr>
          <p:cNvPr id="2" name="Rectangle 1"/>
          <p:cNvSpPr/>
          <p:nvPr/>
        </p:nvSpPr>
        <p:spPr bwMode="auto">
          <a:xfrm>
            <a:off x="6400800" y="1428750"/>
            <a:ext cx="2286000" cy="1066800"/>
          </a:xfrm>
          <a:prstGeom prst="rect">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Lucida Sans" pitchFamily="-65" charset="0"/>
              </a:rPr>
              <a:t>=(5+1)/(2533</a:t>
            </a:r>
            <a:r>
              <a:rPr kumimoji="0" lang="en-US" sz="1600" b="0" i="0" u="none" strike="noStrike" cap="none" normalizeH="0" baseline="0" smtClean="0">
                <a:ln>
                  <a:noFill/>
                </a:ln>
                <a:solidFill>
                  <a:schemeClr val="bg1"/>
                </a:solidFill>
                <a:effectLst/>
                <a:latin typeface="Lucida Sans" pitchFamily="-65" charset="0"/>
              </a:rPr>
              <a:t>+1446)</a:t>
            </a:r>
            <a:endParaRPr kumimoji="0" lang="en-US" sz="1600" b="0" i="0" u="none" strike="noStrike" cap="none" normalizeH="0" baseline="0" dirty="0" smtClean="0">
              <a:ln>
                <a:noFill/>
              </a:ln>
              <a:solidFill>
                <a:schemeClr val="bg1"/>
              </a:solidFill>
              <a:effectLst/>
              <a:latin typeface="Lucida Sans" pitchFamily="-65"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Lucida Sans" pitchFamily="-65" charset="0"/>
              </a:rPr>
              <a:t>=0.0015</a:t>
            </a:r>
            <a:endParaRPr kumimoji="0" lang="en-US" sz="1600" b="0" i="0" u="none" strike="noStrike" cap="none" normalizeH="0" baseline="0" dirty="0">
              <a:ln>
                <a:noFill/>
              </a:ln>
              <a:solidFill>
                <a:schemeClr val="bg1"/>
              </a:solidFill>
              <a:effectLst/>
              <a:latin typeface="Lucida Sans" pitchFamily="-65" charset="0"/>
            </a:endParaRPr>
          </a:p>
        </p:txBody>
      </p:sp>
    </p:spTree>
    <p:extLst>
      <p:ext uri="{BB962C8B-B14F-4D97-AF65-F5344CB8AC3E}">
        <p14:creationId xmlns:p14="http://schemas.microsoft.com/office/powerpoint/2010/main" val="15557678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1371600" y="57150"/>
            <a:ext cx="7467600" cy="742950"/>
          </a:xfrm>
        </p:spPr>
        <p:txBody>
          <a:bodyPr/>
          <a:lstStyle/>
          <a:p>
            <a:pPr eaLnBrk="1" hangingPunct="1"/>
            <a:r>
              <a:rPr lang="en-US" dirty="0">
                <a:latin typeface="Arial" charset="0"/>
                <a:ea typeface="ＭＳ Ｐゴシック" charset="0"/>
                <a:cs typeface="ＭＳ Ｐゴシック" charset="0"/>
              </a:rPr>
              <a:t>Reconstituted counts</a:t>
            </a:r>
          </a:p>
        </p:txBody>
      </p:sp>
      <p:sp>
        <p:nvSpPr>
          <p:cNvPr id="76802" name="Rectangle 3"/>
          <p:cNvSpPr>
            <a:spLocks noGrp="1" noChangeArrowheads="1"/>
          </p:cNvSpPr>
          <p:nvPr>
            <p:ph type="body" idx="1"/>
          </p:nvPr>
        </p:nvSpPr>
        <p:spPr/>
        <p:txBody>
          <a:bodyPr/>
          <a:lstStyle/>
          <a:p>
            <a:pPr eaLnBrk="1" hangingPunct="1"/>
            <a:endParaRPr lang="en-US" dirty="0">
              <a:latin typeface="Arial" charset="0"/>
              <a:ea typeface="ＭＳ Ｐゴシック" charset="0"/>
              <a:cs typeface="ＭＳ Ｐゴシック" charset="0"/>
            </a:endParaRPr>
          </a:p>
        </p:txBody>
      </p:sp>
      <p:pic>
        <p:nvPicPr>
          <p:cNvPr id="6" name="Picture 4" descr="addone8"/>
          <p:cNvPicPr>
            <a:picLocks noChangeAspect="1" noChangeArrowheads="1"/>
          </p:cNvPicPr>
          <p:nvPr/>
        </p:nvPicPr>
        <p:blipFill>
          <a:blip r:embed="rId3"/>
          <a:srcRect/>
          <a:stretch>
            <a:fillRect/>
          </a:stretch>
        </p:blipFill>
        <p:spPr bwMode="auto">
          <a:xfrm>
            <a:off x="609600" y="1168736"/>
            <a:ext cx="5715848" cy="1022014"/>
          </a:xfrm>
          <a:prstGeom prst="rect">
            <a:avLst/>
          </a:prstGeom>
          <a:noFill/>
          <a:ln w="9525">
            <a:noFill/>
            <a:miter lim="800000"/>
            <a:headEnd/>
            <a:tailEnd/>
          </a:ln>
        </p:spPr>
      </p:pic>
      <p:pic>
        <p:nvPicPr>
          <p:cNvPr id="7" name="Picture 5" descr="laplace3"/>
          <p:cNvPicPr>
            <a:picLocks noChangeAspect="1" noChangeArrowheads="1"/>
          </p:cNvPicPr>
          <p:nvPr/>
        </p:nvPicPr>
        <p:blipFill>
          <a:blip r:embed="rId4"/>
          <a:srcRect/>
          <a:stretch>
            <a:fillRect/>
          </a:stretch>
        </p:blipFill>
        <p:spPr bwMode="auto">
          <a:xfrm>
            <a:off x="304800" y="2326524"/>
            <a:ext cx="8534400" cy="2847763"/>
          </a:xfrm>
          <a:prstGeom prst="rect">
            <a:avLst/>
          </a:prstGeom>
          <a:noFill/>
          <a:ln w="9525">
            <a:noFill/>
            <a:miter lim="800000"/>
            <a:headEnd/>
            <a:tailEnd/>
          </a:ln>
        </p:spPr>
      </p:pic>
      <p:sp>
        <p:nvSpPr>
          <p:cNvPr id="2" name="Rectangle 1"/>
          <p:cNvSpPr/>
          <p:nvPr/>
        </p:nvSpPr>
        <p:spPr bwMode="auto">
          <a:xfrm>
            <a:off x="6477000" y="1352550"/>
            <a:ext cx="2362200" cy="914400"/>
          </a:xfrm>
          <a:prstGeom prst="rect">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FF"/>
                </a:solidFill>
                <a:effectLst/>
                <a:latin typeface="Lucida Sans" pitchFamily="-65" charset="0"/>
              </a:rPr>
              <a:t>={(5+1)x2533}/</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a:solidFill>
                  <a:srgbClr val="FFFFFF"/>
                </a:solidFill>
                <a:latin typeface="Lucida Sans" pitchFamily="-65" charset="0"/>
              </a:rPr>
              <a:t>	</a:t>
            </a:r>
            <a:r>
              <a:rPr kumimoji="0" lang="en-US" sz="1600" b="0" i="0" u="none" strike="noStrike" cap="none" normalizeH="0" baseline="0" dirty="0" smtClean="0">
                <a:ln>
                  <a:noFill/>
                </a:ln>
                <a:solidFill>
                  <a:srgbClr val="FFFFFF"/>
                </a:solidFill>
                <a:effectLst/>
                <a:latin typeface="Lucida Sans" pitchFamily="-65" charset="0"/>
              </a:rPr>
              <a:t>(2533+1446)</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solidFill>
                  <a:srgbClr val="FFFFFF"/>
                </a:solidFill>
                <a:latin typeface="Lucida Sans" pitchFamily="-65" charset="0"/>
              </a:rPr>
              <a:t>=3.8</a:t>
            </a:r>
            <a:endParaRPr kumimoji="0" lang="en-US" sz="1600" b="0" i="0" u="none" strike="noStrike" cap="none" normalizeH="0" baseline="0" dirty="0">
              <a:ln>
                <a:noFill/>
              </a:ln>
              <a:solidFill>
                <a:srgbClr val="FFFFFF"/>
              </a:solidFill>
              <a:effectLst/>
              <a:latin typeface="Lucida Sans" pitchFamily="-65" charset="0"/>
            </a:endParaRPr>
          </a:p>
        </p:txBody>
      </p:sp>
    </p:spTree>
    <p:extLst>
      <p:ext uri="{BB962C8B-B14F-4D97-AF65-F5344CB8AC3E}">
        <p14:creationId xmlns:p14="http://schemas.microsoft.com/office/powerpoint/2010/main" val="166276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1371600" y="26263"/>
            <a:ext cx="7467600" cy="742950"/>
          </a:xfrm>
        </p:spPr>
        <p:txBody>
          <a:bodyPr/>
          <a:lstStyle/>
          <a:p>
            <a:pPr eaLnBrk="1" hangingPunct="1"/>
            <a:r>
              <a:rPr lang="en-US" dirty="0" smtClean="0">
                <a:latin typeface="Arial" charset="0"/>
                <a:ea typeface="ＭＳ Ｐゴシック" charset="0"/>
                <a:cs typeface="ＭＳ Ｐゴシック" charset="0"/>
              </a:rPr>
              <a:t>Compare with raw </a:t>
            </a:r>
            <a:r>
              <a:rPr lang="en-US" dirty="0">
                <a:latin typeface="Arial" charset="0"/>
                <a:ea typeface="ＭＳ Ｐゴシック" charset="0"/>
                <a:cs typeface="ＭＳ Ｐゴシック" charset="0"/>
              </a:rPr>
              <a:t>bigram counts</a:t>
            </a:r>
          </a:p>
        </p:txBody>
      </p:sp>
      <p:pic>
        <p:nvPicPr>
          <p:cNvPr id="5" name="Picture 4" descr="ber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942" y="819150"/>
            <a:ext cx="5166658" cy="1854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aplace3"/>
          <p:cNvPicPr>
            <a:picLocks noChangeAspect="1" noChangeArrowheads="1"/>
          </p:cNvPicPr>
          <p:nvPr/>
        </p:nvPicPr>
        <p:blipFill>
          <a:blip r:embed="rId4"/>
          <a:srcRect/>
          <a:stretch>
            <a:fillRect/>
          </a:stretch>
        </p:blipFill>
        <p:spPr bwMode="auto">
          <a:xfrm>
            <a:off x="1981200" y="2722325"/>
            <a:ext cx="5257800" cy="1754425"/>
          </a:xfrm>
          <a:prstGeom prst="rect">
            <a:avLst/>
          </a:prstGeom>
          <a:noFill/>
          <a:ln w="9525">
            <a:noFill/>
            <a:miter lim="800000"/>
            <a:headEnd/>
            <a:tailEnd/>
          </a:ln>
        </p:spPr>
      </p:pic>
      <p:sp>
        <p:nvSpPr>
          <p:cNvPr id="3" name="TextBox 2"/>
          <p:cNvSpPr txBox="1"/>
          <p:nvPr/>
        </p:nvSpPr>
        <p:spPr>
          <a:xfrm>
            <a:off x="1295400" y="4437043"/>
            <a:ext cx="7162800" cy="584776"/>
          </a:xfrm>
          <a:prstGeom prst="rect">
            <a:avLst/>
          </a:prstGeom>
          <a:noFill/>
        </p:spPr>
        <p:txBody>
          <a:bodyPr wrap="square" rtlCol="0">
            <a:spAutoFit/>
          </a:bodyPr>
          <a:lstStyle/>
          <a:p>
            <a:pPr eaLnBrk="1" hangingPunct="1"/>
            <a:r>
              <a:rPr lang="en-US" sz="1600" dirty="0">
                <a:latin typeface="Calibri" charset="0"/>
              </a:rPr>
              <a:t>C(want to) went from 608 to 238,  P(</a:t>
            </a:r>
            <a:r>
              <a:rPr lang="en-US" sz="1600" dirty="0" err="1">
                <a:latin typeface="Calibri" charset="0"/>
              </a:rPr>
              <a:t>to|want</a:t>
            </a:r>
            <a:r>
              <a:rPr lang="en-US" sz="1600" dirty="0">
                <a:latin typeface="Calibri" charset="0"/>
              </a:rPr>
              <a:t>) from .66 to .26!</a:t>
            </a:r>
          </a:p>
          <a:p>
            <a:pPr eaLnBrk="1" hangingPunct="1"/>
            <a:r>
              <a:rPr lang="en-US" sz="1600" dirty="0">
                <a:latin typeface="Calibri" charset="0"/>
              </a:rPr>
              <a:t>Discount d= c*/</a:t>
            </a:r>
            <a:r>
              <a:rPr lang="en-US" sz="1600" dirty="0" smtClean="0">
                <a:latin typeface="Calibri" charset="0"/>
              </a:rPr>
              <a:t>c and d </a:t>
            </a:r>
            <a:r>
              <a:rPr lang="en-US" sz="1600" dirty="0">
                <a:latin typeface="Calibri" charset="0"/>
              </a:rPr>
              <a:t>for “</a:t>
            </a:r>
            <a:r>
              <a:rPr lang="en-US" sz="1600" dirty="0" err="1">
                <a:latin typeface="Calibri" charset="0"/>
              </a:rPr>
              <a:t>chinese</a:t>
            </a:r>
            <a:r>
              <a:rPr lang="en-US" sz="1600" dirty="0">
                <a:latin typeface="Calibri" charset="0"/>
              </a:rPr>
              <a:t> food” =.10!!!   A 10x </a:t>
            </a:r>
            <a:r>
              <a:rPr lang="en-US" sz="1600" dirty="0" smtClean="0">
                <a:latin typeface="Calibri" charset="0"/>
              </a:rPr>
              <a:t>reduction</a:t>
            </a:r>
            <a:endParaRPr lang="en-US" sz="1600" dirty="0">
              <a:latin typeface="Calibri" charset="0"/>
            </a:endParaRPr>
          </a:p>
        </p:txBody>
      </p:sp>
    </p:spTree>
    <p:extLst>
      <p:ext uri="{BB962C8B-B14F-4D97-AF65-F5344CB8AC3E}">
        <p14:creationId xmlns:p14="http://schemas.microsoft.com/office/powerpoint/2010/main" val="297631436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dirty="0" smtClean="0"/>
              <a:t>Add-1 estimation is a blunt (less sharp) instrument</a:t>
            </a:r>
            <a:endParaRPr lang="en-US" dirty="0"/>
          </a:p>
        </p:txBody>
      </p:sp>
      <p:sp>
        <p:nvSpPr>
          <p:cNvPr id="118787" name="Rectangle 3"/>
          <p:cNvSpPr>
            <a:spLocks noGrp="1" noChangeArrowheads="1"/>
          </p:cNvSpPr>
          <p:nvPr>
            <p:ph sz="quarter" idx="1"/>
          </p:nvPr>
        </p:nvSpPr>
        <p:spPr/>
        <p:txBody>
          <a:bodyPr/>
          <a:lstStyle/>
          <a:p>
            <a:pPr eaLnBrk="1" hangingPunct="1"/>
            <a:r>
              <a:rPr lang="en-US" sz="2400" dirty="0" smtClean="0">
                <a:latin typeface="Calibri" charset="0"/>
              </a:rPr>
              <a:t>So add-1 isn’t used </a:t>
            </a:r>
            <a:r>
              <a:rPr lang="en-US" sz="2400" dirty="0">
                <a:latin typeface="Calibri" charset="0"/>
              </a:rPr>
              <a:t>for N-</a:t>
            </a:r>
            <a:r>
              <a:rPr lang="en-US" sz="2400" dirty="0" smtClean="0">
                <a:latin typeface="Calibri" charset="0"/>
              </a:rPr>
              <a:t>grams: </a:t>
            </a:r>
          </a:p>
          <a:p>
            <a:pPr lvl="1"/>
            <a:r>
              <a:rPr lang="en-US" sz="2000" dirty="0" smtClean="0">
                <a:latin typeface="Calibri" charset="0"/>
              </a:rPr>
              <a:t>We’ll see better </a:t>
            </a:r>
            <a:r>
              <a:rPr lang="en-US" sz="2000" dirty="0">
                <a:latin typeface="Calibri" charset="0"/>
              </a:rPr>
              <a:t>methods</a:t>
            </a:r>
          </a:p>
          <a:p>
            <a:pPr eaLnBrk="1" hangingPunct="1"/>
            <a:r>
              <a:rPr lang="en-US" sz="2400" dirty="0" smtClean="0">
                <a:latin typeface="Calibri" charset="0"/>
              </a:rPr>
              <a:t>But add-1 is used </a:t>
            </a:r>
            <a:r>
              <a:rPr lang="en-US" sz="2400" dirty="0">
                <a:latin typeface="Calibri" charset="0"/>
              </a:rPr>
              <a:t>to smooth other </a:t>
            </a:r>
            <a:r>
              <a:rPr lang="en-US" sz="2400" dirty="0" smtClean="0">
                <a:latin typeface="Calibri" charset="0"/>
              </a:rPr>
              <a:t>NLP models</a:t>
            </a:r>
          </a:p>
          <a:p>
            <a:pPr lvl="1"/>
            <a:r>
              <a:rPr lang="en-US" sz="2400" dirty="0" smtClean="0">
                <a:latin typeface="Calibri" charset="0"/>
              </a:rPr>
              <a:t>For text classification </a:t>
            </a:r>
            <a:endParaRPr lang="en-US" sz="2400" dirty="0">
              <a:latin typeface="Calibri" charset="0"/>
            </a:endParaRPr>
          </a:p>
          <a:p>
            <a:pPr lvl="1" eaLnBrk="1" hangingPunct="1"/>
            <a:r>
              <a:rPr lang="en-US" sz="2400" dirty="0" smtClean="0">
                <a:latin typeface="Calibri" charset="0"/>
              </a:rPr>
              <a:t>In domains </a:t>
            </a:r>
            <a:r>
              <a:rPr lang="en-US" sz="2400" dirty="0">
                <a:latin typeface="Calibri" charset="0"/>
              </a:rPr>
              <a:t>where the number of zeros isn’t so huge.</a:t>
            </a:r>
          </a:p>
        </p:txBody>
      </p:sp>
    </p:spTree>
    <p:extLst>
      <p:ext uri="{BB962C8B-B14F-4D97-AF65-F5344CB8AC3E}">
        <p14:creationId xmlns:p14="http://schemas.microsoft.com/office/powerpoint/2010/main" val="2944045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78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4343400" y="2286000"/>
            <a:ext cx="4267200" cy="1714500"/>
          </a:xfrm>
        </p:spPr>
        <p:txBody>
          <a:bodyPr/>
          <a:lstStyle/>
          <a:p>
            <a:pPr eaLnBrk="1" hangingPunct="1"/>
            <a:endParaRPr lang="en-US" dirty="0">
              <a:solidFill>
                <a:srgbClr val="A50021"/>
              </a:solidFill>
              <a:latin typeface="Calibri" charset="0"/>
            </a:endParaRPr>
          </a:p>
          <a:p>
            <a:pPr eaLnBrk="1" hangingPunct="1">
              <a:spcAft>
                <a:spcPts val="600"/>
              </a:spcAft>
            </a:pPr>
            <a:r>
              <a:rPr lang="en-US" sz="3200" dirty="0" smtClean="0">
                <a:solidFill>
                  <a:srgbClr val="A50021"/>
                </a:solidFill>
                <a:latin typeface="Calibri" charset="0"/>
              </a:rPr>
              <a:t>Interpolation, </a:t>
            </a:r>
            <a:r>
              <a:rPr lang="en-US" sz="3200" dirty="0" err="1" smtClean="0">
                <a:solidFill>
                  <a:srgbClr val="A50021"/>
                </a:solidFill>
                <a:latin typeface="Calibri" charset="0"/>
              </a:rPr>
              <a:t>Backoff</a:t>
            </a:r>
            <a:r>
              <a:rPr lang="en-US" sz="3200" dirty="0" smtClean="0">
                <a:solidFill>
                  <a:srgbClr val="A50021"/>
                </a:solidFill>
                <a:latin typeface="Calibri" charset="0"/>
              </a:rPr>
              <a:t>, and Web-Scale LMs</a:t>
            </a:r>
            <a:endParaRPr lang="en-US" sz="3200" dirty="0">
              <a:latin typeface="Calibri" charset="0"/>
            </a:endParaRPr>
          </a:p>
          <a:p>
            <a:pPr eaLnBrk="1" hangingPunct="1"/>
            <a:endParaRPr lang="en-US" dirty="0">
              <a:latin typeface="Calibri" charset="0"/>
            </a:endParaRPr>
          </a:p>
        </p:txBody>
      </p:sp>
      <p:sp>
        <p:nvSpPr>
          <p:cNvPr id="16387" name="Rectangle 2"/>
          <p:cNvSpPr>
            <a:spLocks noGrp="1" noChangeArrowheads="1"/>
          </p:cNvSpPr>
          <p:nvPr>
            <p:ph type="ctrTitle"/>
          </p:nvPr>
        </p:nvSpPr>
        <p:spPr>
          <a:xfrm>
            <a:off x="4572000" y="1200150"/>
            <a:ext cx="3810000" cy="1143000"/>
          </a:xfrm>
        </p:spPr>
        <p:txBody>
          <a:bodyPr/>
          <a:lstStyle/>
          <a:p>
            <a:pPr eaLnBrk="1" hangingPunct="1"/>
            <a:r>
              <a:rPr sz="4400" dirty="0"/>
              <a:t/>
            </a:r>
            <a:br>
              <a:rPr sz="4400" dirty="0"/>
            </a:br>
            <a:r>
              <a:rPr lang="en-US" sz="4400" dirty="0"/>
              <a:t>Language Modeling</a:t>
            </a:r>
            <a:endParaRPr sz="4400" dirty="0"/>
          </a:p>
        </p:txBody>
      </p:sp>
    </p:spTree>
    <p:extLst>
      <p:ext uri="{BB962C8B-B14F-4D97-AF65-F5344CB8AC3E}">
        <p14:creationId xmlns:p14="http://schemas.microsoft.com/office/powerpoint/2010/main" val="70999866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dirty="0" err="1">
                <a:latin typeface="Arial" charset="0"/>
                <a:ea typeface="ＭＳ Ｐゴシック" charset="0"/>
                <a:cs typeface="ＭＳ Ｐゴシック" charset="0"/>
              </a:rPr>
              <a:t>Backoff</a:t>
            </a:r>
            <a:r>
              <a:rPr lang="en-US" dirty="0">
                <a:latin typeface="Arial" charset="0"/>
                <a:ea typeface="ＭＳ Ｐゴシック" charset="0"/>
                <a:cs typeface="ＭＳ Ｐゴシック" charset="0"/>
              </a:rPr>
              <a:t> and Interpolation</a:t>
            </a:r>
          </a:p>
        </p:txBody>
      </p:sp>
      <p:sp>
        <p:nvSpPr>
          <p:cNvPr id="57346" name="Rectangle 3"/>
          <p:cNvSpPr>
            <a:spLocks noGrp="1" noChangeArrowheads="1"/>
          </p:cNvSpPr>
          <p:nvPr>
            <p:ph type="body" idx="1"/>
          </p:nvPr>
        </p:nvSpPr>
        <p:spPr>
          <a:xfrm>
            <a:off x="304800" y="1352550"/>
            <a:ext cx="8534400" cy="3657600"/>
          </a:xfrm>
        </p:spPr>
        <p:txBody>
          <a:bodyPr/>
          <a:lstStyle/>
          <a:p>
            <a:pPr eaLnBrk="1" hangingPunct="1"/>
            <a:r>
              <a:rPr lang="en-US" dirty="0" smtClean="0">
                <a:ea typeface="ＭＳ Ｐゴシック" charset="0"/>
              </a:rPr>
              <a:t>Sometimes it helps to use </a:t>
            </a:r>
            <a:r>
              <a:rPr lang="en-US" b="1" dirty="0" smtClean="0">
                <a:ea typeface="ＭＳ Ｐゴシック" charset="0"/>
              </a:rPr>
              <a:t>less</a:t>
            </a:r>
            <a:r>
              <a:rPr lang="en-US" dirty="0" smtClean="0">
                <a:ea typeface="ＭＳ Ｐゴシック" charset="0"/>
              </a:rPr>
              <a:t> context</a:t>
            </a:r>
            <a:endParaRPr lang="en-US" altLang="ja-JP" dirty="0">
              <a:ea typeface="ＭＳ Ｐゴシック" charset="0"/>
            </a:endParaRPr>
          </a:p>
          <a:p>
            <a:pPr lvl="1" eaLnBrk="1" hangingPunct="1"/>
            <a:r>
              <a:rPr lang="en-US" dirty="0">
                <a:ea typeface="ＭＳ Ｐゴシック" charset="0"/>
              </a:rPr>
              <a:t>C</a:t>
            </a:r>
            <a:r>
              <a:rPr lang="en-US" dirty="0" smtClean="0">
                <a:ea typeface="ＭＳ Ｐゴシック" charset="0"/>
              </a:rPr>
              <a:t>ondition </a:t>
            </a:r>
            <a:r>
              <a:rPr lang="en-US" dirty="0">
                <a:ea typeface="ＭＳ Ｐゴシック" charset="0"/>
              </a:rPr>
              <a:t>on </a:t>
            </a:r>
            <a:r>
              <a:rPr lang="en-US" dirty="0" smtClean="0">
                <a:ea typeface="ＭＳ Ｐゴシック" charset="0"/>
              </a:rPr>
              <a:t>less context for contexts you haven’</a:t>
            </a:r>
            <a:r>
              <a:rPr lang="en-US" altLang="ja-JP" dirty="0" smtClean="0">
                <a:ea typeface="ＭＳ Ｐゴシック" charset="0"/>
              </a:rPr>
              <a:t>t </a:t>
            </a:r>
            <a:r>
              <a:rPr lang="en-US" altLang="ja-JP" dirty="0">
                <a:ea typeface="ＭＳ Ｐゴシック" charset="0"/>
              </a:rPr>
              <a:t>learned much about </a:t>
            </a:r>
            <a:endParaRPr lang="en-US" b="1" dirty="0">
              <a:ea typeface="ＭＳ Ｐゴシック" charset="0"/>
            </a:endParaRPr>
          </a:p>
          <a:p>
            <a:pPr eaLnBrk="1" hangingPunct="1"/>
            <a:r>
              <a:rPr lang="en-US" b="1" dirty="0" err="1">
                <a:ea typeface="ＭＳ Ｐゴシック" charset="0"/>
              </a:rPr>
              <a:t>Backoff</a:t>
            </a:r>
            <a:r>
              <a:rPr lang="en-US" b="1" dirty="0">
                <a:ea typeface="ＭＳ Ｐゴシック" charset="0"/>
              </a:rPr>
              <a:t>: </a:t>
            </a:r>
            <a:endParaRPr lang="en-US" b="1" dirty="0" smtClean="0">
              <a:ea typeface="ＭＳ Ｐゴシック" charset="0"/>
            </a:endParaRPr>
          </a:p>
          <a:p>
            <a:pPr lvl="1"/>
            <a:r>
              <a:rPr lang="en-US" dirty="0" smtClean="0">
                <a:ea typeface="ＭＳ Ｐゴシック" charset="0"/>
              </a:rPr>
              <a:t>use </a:t>
            </a:r>
            <a:r>
              <a:rPr lang="en-US" dirty="0">
                <a:ea typeface="ＭＳ Ｐゴシック" charset="0"/>
              </a:rPr>
              <a:t>trigram if you have </a:t>
            </a:r>
            <a:r>
              <a:rPr lang="en-US" dirty="0" smtClean="0">
                <a:ea typeface="ＭＳ Ｐゴシック" charset="0"/>
              </a:rPr>
              <a:t>good evidence,</a:t>
            </a:r>
          </a:p>
          <a:p>
            <a:pPr lvl="1"/>
            <a:r>
              <a:rPr lang="en-US" dirty="0" smtClean="0">
                <a:ea typeface="ＭＳ Ｐゴシック" charset="0"/>
              </a:rPr>
              <a:t>otherwise </a:t>
            </a:r>
            <a:r>
              <a:rPr lang="en-US" dirty="0">
                <a:ea typeface="ＭＳ Ｐゴシック" charset="0"/>
              </a:rPr>
              <a:t>bigram, otherwise unigram</a:t>
            </a:r>
          </a:p>
          <a:p>
            <a:pPr eaLnBrk="1" hangingPunct="1"/>
            <a:r>
              <a:rPr lang="en-US" b="1" dirty="0">
                <a:ea typeface="ＭＳ Ｐゴシック" charset="0"/>
              </a:rPr>
              <a:t>Interpolation: </a:t>
            </a:r>
            <a:endParaRPr lang="en-US" b="1" dirty="0" smtClean="0">
              <a:ea typeface="ＭＳ Ｐゴシック" charset="0"/>
            </a:endParaRPr>
          </a:p>
          <a:p>
            <a:pPr lvl="1"/>
            <a:r>
              <a:rPr lang="en-US" dirty="0" smtClean="0">
                <a:ea typeface="ＭＳ Ｐゴシック" charset="0"/>
              </a:rPr>
              <a:t>mix unigram, bigram, trigram</a:t>
            </a:r>
          </a:p>
          <a:p>
            <a:pPr lvl="1"/>
            <a:endParaRPr lang="en-US" dirty="0" smtClean="0">
              <a:ea typeface="ＭＳ Ｐゴシック" charset="0"/>
            </a:endParaRPr>
          </a:p>
          <a:p>
            <a:r>
              <a:rPr lang="en-US" dirty="0" smtClean="0">
                <a:ea typeface="ＭＳ Ｐゴシック" charset="0"/>
              </a:rPr>
              <a:t>Interpolation works better</a:t>
            </a:r>
            <a:endParaRPr lang="en-US" dirty="0">
              <a:ea typeface="ＭＳ Ｐゴシック" charset="0"/>
            </a:endParaRPr>
          </a:p>
        </p:txBody>
      </p:sp>
    </p:spTree>
    <p:extLst>
      <p:ext uri="{BB962C8B-B14F-4D97-AF65-F5344CB8AC3E}">
        <p14:creationId xmlns:p14="http://schemas.microsoft.com/office/powerpoint/2010/main" val="1066702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3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dirty="0" smtClean="0"/>
              <a:t>Linear Interpolation</a:t>
            </a:r>
            <a:endParaRPr lang="en-US" dirty="0"/>
          </a:p>
        </p:txBody>
      </p:sp>
      <p:sp>
        <p:nvSpPr>
          <p:cNvPr id="168963" name="Rectangle 3"/>
          <p:cNvSpPr>
            <a:spLocks noGrp="1" noChangeArrowheads="1"/>
          </p:cNvSpPr>
          <p:nvPr>
            <p:ph type="body" idx="1"/>
          </p:nvPr>
        </p:nvSpPr>
        <p:spPr>
          <a:xfrm>
            <a:off x="228600" y="1352550"/>
            <a:ext cx="8534400" cy="3333750"/>
          </a:xfrm>
        </p:spPr>
        <p:txBody>
          <a:bodyPr/>
          <a:lstStyle/>
          <a:p>
            <a:pPr eaLnBrk="1" hangingPunct="1"/>
            <a:r>
              <a:rPr lang="en-US" sz="2800" dirty="0">
                <a:latin typeface="Calibri" charset="0"/>
              </a:rPr>
              <a:t>Simple </a:t>
            </a:r>
            <a:r>
              <a:rPr lang="en-US" sz="2800" dirty="0" smtClean="0">
                <a:latin typeface="Calibri" charset="0"/>
              </a:rPr>
              <a:t>interpolation (</a:t>
            </a:r>
            <a:r>
              <a:rPr lang="en-US" sz="1600" dirty="0" smtClean="0">
                <a:latin typeface="Calibri" charset="0"/>
              </a:rPr>
              <a:t>Counting all different N gram probabilities first and then respective lambda values are calculated which would be normalized to sigma as follows</a:t>
            </a:r>
            <a:r>
              <a:rPr lang="en-US" sz="2800" dirty="0" smtClean="0">
                <a:latin typeface="Calibri" charset="0"/>
              </a:rPr>
              <a:t>)</a:t>
            </a:r>
            <a:endParaRPr lang="en-US" sz="2800" dirty="0">
              <a:latin typeface="Calibri" charset="0"/>
            </a:endParaRPr>
          </a:p>
          <a:p>
            <a:pPr eaLnBrk="1" hangingPunct="1"/>
            <a:endParaRPr lang="en-US" sz="2800" dirty="0">
              <a:latin typeface="Calibri" charset="0"/>
            </a:endParaRPr>
          </a:p>
          <a:p>
            <a:pPr marL="0" indent="0" eaLnBrk="1" hangingPunct="1">
              <a:buNone/>
            </a:pPr>
            <a:endParaRPr lang="en-US" sz="2800" dirty="0">
              <a:latin typeface="Calibri" charset="0"/>
            </a:endParaRPr>
          </a:p>
          <a:p>
            <a:pPr eaLnBrk="1" hangingPunct="1"/>
            <a:r>
              <a:rPr lang="en-US" sz="2800" dirty="0">
                <a:latin typeface="Calibri" charset="0"/>
              </a:rPr>
              <a:t>Lambdas conditional on context</a:t>
            </a:r>
            <a:r>
              <a:rPr lang="en-US" sz="2800" dirty="0" smtClean="0">
                <a:latin typeface="Calibri" charset="0"/>
              </a:rPr>
              <a:t>: (</a:t>
            </a:r>
            <a:r>
              <a:rPr lang="en-US" sz="1600" dirty="0" smtClean="0">
                <a:latin typeface="Calibri" charset="0"/>
              </a:rPr>
              <a:t>same but some context will be used</a:t>
            </a:r>
            <a:r>
              <a:rPr lang="en-US" sz="2800" dirty="0" smtClean="0">
                <a:latin typeface="Calibri" charset="0"/>
              </a:rPr>
              <a:t>)</a:t>
            </a:r>
            <a:endParaRPr lang="en-US" sz="2800" dirty="0">
              <a:latin typeface="Calibri"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2200" y="2342232"/>
            <a:ext cx="3429000" cy="929548"/>
          </a:xfrm>
          <a:prstGeom prst="rect">
            <a:avLst/>
          </a:prstGeom>
          <a:noFill/>
          <a:ln w="9525">
            <a:noFill/>
            <a:miter lim="800000"/>
            <a:headEnd/>
            <a:tailEnd/>
          </a:ln>
        </p:spPr>
      </p:pic>
      <p:pic>
        <p:nvPicPr>
          <p:cNvPr id="8" name="Picture 5" descr="interp2"/>
          <p:cNvPicPr>
            <a:picLocks noChangeAspect="1" noChangeArrowheads="1"/>
          </p:cNvPicPr>
          <p:nvPr/>
        </p:nvPicPr>
        <p:blipFill rotWithShape="1">
          <a:blip r:embed="rId4"/>
          <a:srcRect b="6186"/>
          <a:stretch/>
        </p:blipFill>
        <p:spPr bwMode="auto">
          <a:xfrm>
            <a:off x="2590801" y="3790951"/>
            <a:ext cx="4724400" cy="1264860"/>
          </a:xfrm>
          <a:prstGeom prst="rect">
            <a:avLst/>
          </a:prstGeom>
          <a:noFill/>
          <a:ln w="9525">
            <a:noFill/>
            <a:miter lim="800000"/>
            <a:headEnd/>
            <a:tailEnd/>
          </a:ln>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10400" y="2369321"/>
            <a:ext cx="1331728" cy="812029"/>
          </a:xfrm>
          <a:prstGeom prst="rect">
            <a:avLst/>
          </a:prstGeom>
          <a:noFill/>
          <a:ln w="9525">
            <a:noFill/>
            <a:miter lim="800000"/>
            <a:headEnd/>
            <a:tailEnd/>
          </a:ln>
        </p:spPr>
      </p:pic>
    </p:spTree>
    <p:extLst>
      <p:ext uri="{BB962C8B-B14F-4D97-AF65-F5344CB8AC3E}">
        <p14:creationId xmlns:p14="http://schemas.microsoft.com/office/powerpoint/2010/main" val="2756991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3600" dirty="0"/>
              <a:t>The Chain Rule applied to compute joint probability of words in sentence</a:t>
            </a:r>
          </a:p>
        </p:txBody>
      </p:sp>
      <p:sp>
        <p:nvSpPr>
          <p:cNvPr id="69635" name="Rectangle 3"/>
          <p:cNvSpPr>
            <a:spLocks noGrp="1" noChangeArrowheads="1"/>
          </p:cNvSpPr>
          <p:nvPr>
            <p:ph idx="1"/>
          </p:nvPr>
        </p:nvSpPr>
        <p:spPr/>
        <p:txBody>
          <a:bodyPr/>
          <a:lstStyle/>
          <a:p>
            <a:pPr eaLnBrk="1" hangingPunct="1"/>
            <a:endParaRPr lang="en-US" dirty="0">
              <a:latin typeface="Calibri" charset="0"/>
            </a:endParaRPr>
          </a:p>
          <a:p>
            <a:pPr eaLnBrk="1" hangingPunct="1">
              <a:buNone/>
            </a:pPr>
            <a:endParaRPr lang="en-US" dirty="0">
              <a:latin typeface="Calibri" charset="0"/>
            </a:endParaRPr>
          </a:p>
          <a:p>
            <a:pPr eaLnBrk="1" hangingPunct="1">
              <a:buNone/>
            </a:pPr>
            <a:endParaRPr lang="en-US" sz="2800" dirty="0">
              <a:latin typeface="Calibri" charset="0"/>
            </a:endParaRPr>
          </a:p>
          <a:p>
            <a:pPr eaLnBrk="1" hangingPunct="1">
              <a:buNone/>
            </a:pPr>
            <a:endParaRPr lang="en-US" sz="2800" dirty="0">
              <a:latin typeface="Calibri" charset="0"/>
            </a:endParaRPr>
          </a:p>
          <a:p>
            <a:pPr eaLnBrk="1" hangingPunct="1">
              <a:buNone/>
            </a:pPr>
            <a:r>
              <a:rPr lang="en-US" sz="2800" dirty="0">
                <a:latin typeface="Calibri" charset="0"/>
              </a:rPr>
              <a:t>P(“its water is so transparent”) =</a:t>
            </a:r>
          </a:p>
          <a:p>
            <a:pPr eaLnBrk="1" hangingPunct="1">
              <a:buFont typeface="Times" charset="0"/>
              <a:buNone/>
            </a:pPr>
            <a:r>
              <a:rPr lang="en-US" dirty="0">
                <a:latin typeface="Calibri" charset="0"/>
              </a:rPr>
              <a:t>	</a:t>
            </a:r>
            <a:r>
              <a:rPr lang="en-US" sz="2800" dirty="0">
                <a:solidFill>
                  <a:srgbClr val="404040"/>
                </a:solidFill>
                <a:latin typeface="Calibri" charset="0"/>
              </a:rPr>
              <a:t>P(its) × P(</a:t>
            </a:r>
            <a:r>
              <a:rPr lang="en-US" sz="2800" dirty="0" err="1">
                <a:solidFill>
                  <a:srgbClr val="404040"/>
                </a:solidFill>
                <a:latin typeface="Calibri" charset="0"/>
              </a:rPr>
              <a:t>water|its</a:t>
            </a:r>
            <a:r>
              <a:rPr lang="en-US" sz="2800" dirty="0">
                <a:solidFill>
                  <a:srgbClr val="404040"/>
                </a:solidFill>
                <a:latin typeface="Calibri" charset="0"/>
              </a:rPr>
              <a:t>) ×  P(</a:t>
            </a:r>
            <a:r>
              <a:rPr lang="en-US" sz="2800" dirty="0" err="1">
                <a:solidFill>
                  <a:srgbClr val="404040"/>
                </a:solidFill>
                <a:latin typeface="Calibri" charset="0"/>
              </a:rPr>
              <a:t>is|its</a:t>
            </a:r>
            <a:r>
              <a:rPr lang="en-US" sz="2800" dirty="0">
                <a:solidFill>
                  <a:srgbClr val="404040"/>
                </a:solidFill>
                <a:latin typeface="Calibri" charset="0"/>
              </a:rPr>
              <a:t> water) </a:t>
            </a:r>
          </a:p>
          <a:p>
            <a:pPr eaLnBrk="1" hangingPunct="1">
              <a:buFont typeface="Times" charset="0"/>
              <a:buNone/>
            </a:pPr>
            <a:r>
              <a:rPr lang="en-US" sz="2800" dirty="0">
                <a:solidFill>
                  <a:srgbClr val="404040"/>
                </a:solidFill>
                <a:latin typeface="Calibri" charset="0"/>
              </a:rPr>
              <a:t>         ×  P(</a:t>
            </a:r>
            <a:r>
              <a:rPr lang="en-US" sz="2800" dirty="0" err="1">
                <a:solidFill>
                  <a:srgbClr val="404040"/>
                </a:solidFill>
                <a:latin typeface="Calibri" charset="0"/>
              </a:rPr>
              <a:t>so|its</a:t>
            </a:r>
            <a:r>
              <a:rPr lang="en-US" sz="2800" dirty="0">
                <a:solidFill>
                  <a:srgbClr val="404040"/>
                </a:solidFill>
                <a:latin typeface="Calibri" charset="0"/>
              </a:rPr>
              <a:t> water is) ×  P(</a:t>
            </a:r>
            <a:r>
              <a:rPr lang="en-US" sz="2800" dirty="0" err="1">
                <a:solidFill>
                  <a:srgbClr val="404040"/>
                </a:solidFill>
                <a:latin typeface="Calibri" charset="0"/>
              </a:rPr>
              <a:t>transparent|its</a:t>
            </a:r>
            <a:r>
              <a:rPr lang="en-US" sz="2800" dirty="0">
                <a:solidFill>
                  <a:srgbClr val="404040"/>
                </a:solidFill>
                <a:latin typeface="Calibri" charset="0"/>
              </a:rPr>
              <a:t> water is so)</a:t>
            </a:r>
          </a:p>
        </p:txBody>
      </p:sp>
      <p:graphicFrame>
        <p:nvGraphicFramePr>
          <p:cNvPr id="5" name="Object 2"/>
          <p:cNvGraphicFramePr>
            <a:graphicFrameLocks noChangeAspect="1"/>
          </p:cNvGraphicFramePr>
          <p:nvPr>
            <p:extLst>
              <p:ext uri="{D42A27DB-BD31-4B8C-83A1-F6EECF244321}">
                <p14:modId xmlns:p14="http://schemas.microsoft.com/office/powerpoint/2010/main" val="1756636526"/>
              </p:ext>
            </p:extLst>
          </p:nvPr>
        </p:nvGraphicFramePr>
        <p:xfrm>
          <a:off x="1295400" y="1809750"/>
          <a:ext cx="6553200" cy="979487"/>
        </p:xfrm>
        <a:graphic>
          <a:graphicData uri="http://schemas.openxmlformats.org/presentationml/2006/ole">
            <mc:AlternateContent xmlns:mc="http://schemas.openxmlformats.org/markup-compatibility/2006">
              <mc:Choice xmlns:v="urn:schemas-microsoft-com:vml" Requires="v">
                <p:oleObj spid="_x0000_s2328" name="Equation" r:id="rId4" imgW="2387600" imgH="355600" progId="Equation.3">
                  <p:embed/>
                </p:oleObj>
              </mc:Choice>
              <mc:Fallback>
                <p:oleObj name="Equation" r:id="rId4" imgW="23876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809750"/>
                        <a:ext cx="6553200" cy="97948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09627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dirty="0" smtClean="0"/>
              <a:t>Linear Interpolation</a:t>
            </a:r>
            <a:endParaRPr lang="en-US" dirty="0"/>
          </a:p>
        </p:txBody>
      </p:sp>
      <p:sp>
        <p:nvSpPr>
          <p:cNvPr id="168963" name="Rectangle 3"/>
          <p:cNvSpPr>
            <a:spLocks noGrp="1" noChangeArrowheads="1"/>
          </p:cNvSpPr>
          <p:nvPr>
            <p:ph type="body" idx="1"/>
          </p:nvPr>
        </p:nvSpPr>
        <p:spPr>
          <a:xfrm>
            <a:off x="228600" y="1352550"/>
            <a:ext cx="8534400" cy="3333750"/>
          </a:xfrm>
        </p:spPr>
        <p:txBody>
          <a:bodyPr/>
          <a:lstStyle/>
          <a:p>
            <a:pPr eaLnBrk="1" hangingPunct="1"/>
            <a:endParaRPr lang="en-US" sz="2000" dirty="0" smtClean="0">
              <a:latin typeface="Calibri" charset="0"/>
            </a:endParaRPr>
          </a:p>
          <a:p>
            <a:pPr eaLnBrk="1" hangingPunct="1"/>
            <a:endParaRPr lang="en-US" sz="2000" dirty="0">
              <a:latin typeface="Calibri" charset="0"/>
            </a:endParaRPr>
          </a:p>
          <a:p>
            <a:pPr eaLnBrk="1" hangingPunct="1"/>
            <a:endParaRPr lang="en-US" sz="2000" dirty="0" smtClean="0">
              <a:latin typeface="Calibri" charset="0"/>
            </a:endParaRPr>
          </a:p>
          <a:p>
            <a:pPr eaLnBrk="1" hangingPunct="1"/>
            <a:r>
              <a:rPr lang="en-US" sz="2000" dirty="0" smtClean="0">
                <a:latin typeface="Calibri" charset="0"/>
              </a:rPr>
              <a:t>All lambdas values are the interpolated weights of bigrams as below:</a:t>
            </a:r>
          </a:p>
          <a:p>
            <a:pPr eaLnBrk="1" hangingPunct="1"/>
            <a:endParaRPr lang="en-US" sz="2000" dirty="0">
              <a:latin typeface="Calibri" charset="0"/>
            </a:endParaRPr>
          </a:p>
        </p:txBody>
      </p:sp>
      <p:pic>
        <p:nvPicPr>
          <p:cNvPr id="8" name="Picture 5" descr="interp2"/>
          <p:cNvPicPr>
            <a:picLocks noChangeAspect="1" noChangeArrowheads="1"/>
          </p:cNvPicPr>
          <p:nvPr/>
        </p:nvPicPr>
        <p:blipFill rotWithShape="1">
          <a:blip r:embed="rId3"/>
          <a:srcRect b="6186"/>
          <a:stretch/>
        </p:blipFill>
        <p:spPr bwMode="auto">
          <a:xfrm>
            <a:off x="1676400" y="1200150"/>
            <a:ext cx="4724400" cy="1264860"/>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1524000" y="2876550"/>
            <a:ext cx="5638800" cy="2183487"/>
          </a:xfrm>
          <a:prstGeom prst="rect">
            <a:avLst/>
          </a:prstGeom>
        </p:spPr>
      </p:pic>
    </p:spTree>
    <p:extLst>
      <p:ext uri="{BB962C8B-B14F-4D97-AF65-F5344CB8AC3E}">
        <p14:creationId xmlns:p14="http://schemas.microsoft.com/office/powerpoint/2010/main" val="1993212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Linear Interpolation</a:t>
            </a:r>
            <a:endParaRPr lang="en-US" dirty="0"/>
          </a:p>
        </p:txBody>
      </p:sp>
      <p:sp>
        <p:nvSpPr>
          <p:cNvPr id="3" name="Content Placeholder 2"/>
          <p:cNvSpPr>
            <a:spLocks noGrp="1"/>
          </p:cNvSpPr>
          <p:nvPr>
            <p:ph idx="1"/>
          </p:nvPr>
        </p:nvSpPr>
        <p:spPr/>
        <p:txBody>
          <a:bodyPr/>
          <a:lstStyle/>
          <a:p>
            <a:r>
              <a:rPr lang="en-US" sz="1600" dirty="0" smtClean="0"/>
              <a:t>we </a:t>
            </a:r>
            <a:r>
              <a:rPr lang="en-US" sz="1600" dirty="0"/>
              <a:t>are given the following corpus:</a:t>
            </a:r>
          </a:p>
          <a:p>
            <a:pPr marL="1828800" lvl="5" indent="0">
              <a:buNone/>
            </a:pPr>
            <a:r>
              <a:rPr lang="en-US" dirty="0">
                <a:solidFill>
                  <a:srgbClr val="A50021"/>
                </a:solidFill>
              </a:rPr>
              <a:t>the green book STOP</a:t>
            </a:r>
          </a:p>
          <a:p>
            <a:pPr marL="1828800" lvl="5" indent="0">
              <a:buNone/>
            </a:pPr>
            <a:r>
              <a:rPr lang="en-US" dirty="0">
                <a:solidFill>
                  <a:srgbClr val="A50021"/>
                </a:solidFill>
              </a:rPr>
              <a:t>my blue book STOP</a:t>
            </a:r>
          </a:p>
          <a:p>
            <a:pPr marL="1828800" lvl="5" indent="0">
              <a:buNone/>
            </a:pPr>
            <a:r>
              <a:rPr lang="en-US" dirty="0">
                <a:solidFill>
                  <a:srgbClr val="A50021"/>
                </a:solidFill>
              </a:rPr>
              <a:t>his green house STOP</a:t>
            </a:r>
          </a:p>
          <a:p>
            <a:pPr marL="1828800" lvl="5" indent="0">
              <a:buNone/>
            </a:pPr>
            <a:r>
              <a:rPr lang="en-US" dirty="0">
                <a:solidFill>
                  <a:srgbClr val="A50021"/>
                </a:solidFill>
              </a:rPr>
              <a:t>book STOP</a:t>
            </a:r>
          </a:p>
          <a:p>
            <a:r>
              <a:rPr lang="en-US" sz="1600" dirty="0" smtClean="0"/>
              <a:t>Assume we compute a language model based on this corpus using linear interpolation with </a:t>
            </a:r>
            <a:r>
              <a:rPr lang="en-US" sz="1600" i="1" dirty="0" err="1"/>
              <a:t>λ</a:t>
            </a:r>
            <a:r>
              <a:rPr lang="en-US" sz="1600" i="1" baseline="-25000" dirty="0" err="1"/>
              <a:t>i</a:t>
            </a:r>
            <a:r>
              <a:rPr lang="en-US" sz="1600" dirty="0"/>
              <a:t>=</a:t>
            </a:r>
            <a:r>
              <a:rPr lang="en-US" sz="1600" dirty="0" smtClean="0"/>
              <a:t>1/3</a:t>
            </a:r>
            <a:r>
              <a:rPr lang="en-US" sz="1600" dirty="0"/>
              <a:t>∀</a:t>
            </a:r>
            <a:r>
              <a:rPr lang="en-US" sz="1600" i="1" dirty="0"/>
              <a:t>i</a:t>
            </a:r>
            <a:r>
              <a:rPr lang="en-US" sz="1600" dirty="0"/>
              <a:t>∈{1,2,3</a:t>
            </a:r>
            <a:r>
              <a:rPr lang="en-US" sz="1600" dirty="0" smtClean="0"/>
              <a:t>}, now</a:t>
            </a:r>
            <a:endParaRPr lang="en-US" sz="1600" dirty="0"/>
          </a:p>
          <a:p>
            <a:pPr marL="0" indent="0">
              <a:buNone/>
            </a:pPr>
            <a:r>
              <a:rPr lang="en-US" sz="1600" dirty="0" smtClean="0"/>
              <a:t>.</a:t>
            </a:r>
            <a:endParaRPr lang="en-US" sz="1600" dirty="0"/>
          </a:p>
          <a:p>
            <a:r>
              <a:rPr lang="en-US" sz="1600" dirty="0"/>
              <a:t>What is the value of the parameter </a:t>
            </a:r>
            <a:r>
              <a:rPr lang="en-US" sz="1600" i="1" dirty="0" smtClean="0"/>
              <a:t>P</a:t>
            </a:r>
            <a:r>
              <a:rPr lang="en-US" sz="1600" dirty="0" smtClean="0"/>
              <a:t>(</a:t>
            </a:r>
            <a:r>
              <a:rPr lang="en-US" sz="1600" dirty="0"/>
              <a:t>book | the, green</a:t>
            </a:r>
            <a:r>
              <a:rPr lang="en-US" sz="1600" dirty="0" smtClean="0"/>
              <a:t>): (</a:t>
            </a:r>
            <a:r>
              <a:rPr lang="en-US" sz="1600" dirty="0"/>
              <a:t>Note: please include STOP words in your unigram model)</a:t>
            </a:r>
            <a:r>
              <a:rPr lang="en-US" sz="1600" dirty="0" smtClean="0"/>
              <a:t>. Now</a:t>
            </a:r>
            <a:endParaRPr lang="en-US" sz="1600" dirty="0"/>
          </a:p>
          <a:p>
            <a:r>
              <a:rPr lang="en-US" sz="1600" i="1" dirty="0" smtClean="0"/>
              <a:t>P’</a:t>
            </a:r>
            <a:r>
              <a:rPr lang="en-US" sz="1600" dirty="0" smtClean="0"/>
              <a:t>(</a:t>
            </a:r>
            <a:r>
              <a:rPr lang="en-US" sz="1600" dirty="0"/>
              <a:t>book | the, green</a:t>
            </a:r>
            <a:r>
              <a:rPr lang="en-US" sz="1600" dirty="0" smtClean="0"/>
              <a:t>) 	=	1/3×</a:t>
            </a:r>
            <a:r>
              <a:rPr lang="en-US" sz="1600" i="1" dirty="0" smtClean="0"/>
              <a:t>P</a:t>
            </a:r>
            <a:r>
              <a:rPr lang="en-US" sz="1600" dirty="0" smtClean="0"/>
              <a:t>(</a:t>
            </a:r>
            <a:r>
              <a:rPr lang="en-US" sz="1600" dirty="0"/>
              <a:t>book | the, green)</a:t>
            </a:r>
            <a:br>
              <a:rPr lang="en-US" sz="1600" dirty="0"/>
            </a:br>
            <a:r>
              <a:rPr lang="en-US" sz="1600" dirty="0" smtClean="0"/>
              <a:t>				+1/3×</a:t>
            </a:r>
            <a:r>
              <a:rPr lang="en-US" sz="1600" i="1" dirty="0" smtClean="0"/>
              <a:t>P</a:t>
            </a:r>
            <a:r>
              <a:rPr lang="en-US" sz="1600" dirty="0" smtClean="0"/>
              <a:t>(</a:t>
            </a:r>
            <a:r>
              <a:rPr lang="en-US" sz="1600" dirty="0"/>
              <a:t>book | green)</a:t>
            </a:r>
            <a:br>
              <a:rPr lang="en-US" sz="1600" dirty="0"/>
            </a:br>
            <a:r>
              <a:rPr lang="en-US" sz="1600" dirty="0" smtClean="0"/>
              <a:t>				+1/3×</a:t>
            </a:r>
            <a:r>
              <a:rPr lang="en-US" sz="1600" i="1" dirty="0" smtClean="0"/>
              <a:t>P</a:t>
            </a:r>
            <a:r>
              <a:rPr lang="en-US" sz="1600" dirty="0" smtClean="0"/>
              <a:t>(</a:t>
            </a:r>
            <a:r>
              <a:rPr lang="en-US" sz="1600" dirty="0"/>
              <a:t>book</a:t>
            </a:r>
            <a:r>
              <a:rPr lang="en-US" sz="1600" dirty="0" smtClean="0"/>
              <a:t>)</a:t>
            </a:r>
            <a:endParaRPr lang="en-US" sz="16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61</a:t>
            </a:fld>
            <a:endParaRPr lang="en-US"/>
          </a:p>
        </p:txBody>
      </p:sp>
    </p:spTree>
    <p:extLst>
      <p:ext uri="{BB962C8B-B14F-4D97-AF65-F5344CB8AC3E}">
        <p14:creationId xmlns:p14="http://schemas.microsoft.com/office/powerpoint/2010/main" val="207025282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Linear Interpolation</a:t>
            </a:r>
            <a:endParaRPr lang="en-US" dirty="0"/>
          </a:p>
        </p:txBody>
      </p:sp>
      <p:sp>
        <p:nvSpPr>
          <p:cNvPr id="3" name="Content Placeholder 2"/>
          <p:cNvSpPr>
            <a:spLocks noGrp="1"/>
          </p:cNvSpPr>
          <p:nvPr>
            <p:ph idx="1"/>
          </p:nvPr>
        </p:nvSpPr>
        <p:spPr/>
        <p:txBody>
          <a:bodyPr/>
          <a:lstStyle/>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pPr marL="0" indent="0">
              <a:buNone/>
            </a:pPr>
            <a:r>
              <a:rPr lang="en-US" sz="1600" dirty="0"/>
              <a:t>	</a:t>
            </a:r>
            <a:endParaRPr lang="en-US" sz="1600" dirty="0" smtClean="0"/>
          </a:p>
          <a:p>
            <a:pPr marL="0" indent="0">
              <a:buNone/>
            </a:pPr>
            <a:endParaRPr lang="en-US" sz="1600" dirty="0"/>
          </a:p>
          <a:p>
            <a:pPr marL="0" indent="0">
              <a:buNone/>
            </a:pPr>
            <a:endParaRPr lang="en-US" sz="1600" dirty="0" smtClean="0"/>
          </a:p>
          <a:p>
            <a:pPr marL="0" indent="0">
              <a:buNone/>
            </a:pPr>
            <a:r>
              <a:rPr lang="en-US" dirty="0"/>
              <a:t>	</a:t>
            </a:r>
            <a:r>
              <a:rPr lang="en-US" dirty="0" smtClean="0"/>
              <a:t>=0.571</a:t>
            </a:r>
            <a:endParaRPr lang="en-US" dirty="0"/>
          </a:p>
          <a:p>
            <a:endParaRPr lang="en-US" sz="16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62</a:t>
            </a:fld>
            <a:endParaRPr lang="en-US"/>
          </a:p>
        </p:txBody>
      </p:sp>
      <p:pic>
        <p:nvPicPr>
          <p:cNvPr id="5" name="Picture 4"/>
          <p:cNvPicPr>
            <a:picLocks noChangeAspect="1"/>
          </p:cNvPicPr>
          <p:nvPr/>
        </p:nvPicPr>
        <p:blipFill>
          <a:blip r:embed="rId2"/>
          <a:stretch>
            <a:fillRect/>
          </a:stretch>
        </p:blipFill>
        <p:spPr>
          <a:xfrm>
            <a:off x="1231900" y="1428598"/>
            <a:ext cx="3034714" cy="2362352"/>
          </a:xfrm>
          <a:prstGeom prst="rect">
            <a:avLst/>
          </a:prstGeom>
        </p:spPr>
      </p:pic>
    </p:spTree>
    <p:extLst>
      <p:ext uri="{BB962C8B-B14F-4D97-AF65-F5344CB8AC3E}">
        <p14:creationId xmlns:p14="http://schemas.microsoft.com/office/powerpoint/2010/main" val="3148200032"/>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dirty="0"/>
              <a:t>How to set the lambdas?</a:t>
            </a:r>
          </a:p>
        </p:txBody>
      </p:sp>
      <p:sp>
        <p:nvSpPr>
          <p:cNvPr id="171011" name="Rectangle 3"/>
          <p:cNvSpPr>
            <a:spLocks noGrp="1" noChangeArrowheads="1"/>
          </p:cNvSpPr>
          <p:nvPr>
            <p:ph type="body" idx="1"/>
          </p:nvPr>
        </p:nvSpPr>
        <p:spPr>
          <a:xfrm>
            <a:off x="381000" y="1276350"/>
            <a:ext cx="8763000" cy="3733800"/>
          </a:xfrm>
        </p:spPr>
        <p:txBody>
          <a:bodyPr/>
          <a:lstStyle/>
          <a:p>
            <a:pPr eaLnBrk="1" hangingPunct="1"/>
            <a:r>
              <a:rPr lang="en-US" sz="2000" dirty="0">
                <a:latin typeface="Calibri" charset="0"/>
              </a:rPr>
              <a:t>Use a </a:t>
            </a:r>
            <a:r>
              <a:rPr lang="en-US" sz="2000" b="1" dirty="0">
                <a:latin typeface="Calibri" charset="0"/>
              </a:rPr>
              <a:t>held-out</a:t>
            </a:r>
            <a:r>
              <a:rPr lang="en-US" sz="2000" dirty="0">
                <a:latin typeface="Calibri" charset="0"/>
              </a:rPr>
              <a:t> corpus</a:t>
            </a:r>
          </a:p>
          <a:p>
            <a:pPr eaLnBrk="1" hangingPunct="1"/>
            <a:endParaRPr lang="en-US" sz="2000" dirty="0">
              <a:latin typeface="Calibri" charset="0"/>
            </a:endParaRPr>
          </a:p>
          <a:p>
            <a:pPr eaLnBrk="1" hangingPunct="1"/>
            <a:endParaRPr lang="en-US" sz="2000" dirty="0">
              <a:latin typeface="Calibri" charset="0"/>
            </a:endParaRPr>
          </a:p>
          <a:p>
            <a:pPr eaLnBrk="1" hangingPunct="1"/>
            <a:r>
              <a:rPr lang="en-US" sz="2000" dirty="0">
                <a:latin typeface="Calibri" charset="0"/>
              </a:rPr>
              <a:t>Choose </a:t>
            </a:r>
            <a:r>
              <a:rPr lang="en-US" sz="2000" dirty="0" err="1" smtClean="0">
                <a:latin typeface="Calibri" charset="0"/>
              </a:rPr>
              <a:t>λs</a:t>
            </a:r>
            <a:r>
              <a:rPr lang="en-US" sz="2000" dirty="0" smtClean="0">
                <a:latin typeface="Calibri" charset="0"/>
              </a:rPr>
              <a:t> to maximize </a:t>
            </a:r>
            <a:r>
              <a:rPr lang="en-US" sz="2000" dirty="0">
                <a:latin typeface="Calibri" charset="0"/>
              </a:rPr>
              <a:t>the probability of </a:t>
            </a:r>
            <a:r>
              <a:rPr lang="en-US" sz="2000" dirty="0" smtClean="0">
                <a:latin typeface="Calibri" charset="0"/>
              </a:rPr>
              <a:t>held</a:t>
            </a:r>
            <a:r>
              <a:rPr lang="en-US" sz="2000" dirty="0">
                <a:latin typeface="Calibri" charset="0"/>
              </a:rPr>
              <a:t>-out </a:t>
            </a:r>
            <a:r>
              <a:rPr lang="en-US" sz="2000" dirty="0" smtClean="0">
                <a:latin typeface="Calibri" charset="0"/>
              </a:rPr>
              <a:t>data:</a:t>
            </a:r>
            <a:endParaRPr lang="en-US" sz="2000" dirty="0">
              <a:latin typeface="Calibri" charset="0"/>
            </a:endParaRPr>
          </a:p>
          <a:p>
            <a:pPr lvl="1" eaLnBrk="1" hangingPunct="1"/>
            <a:r>
              <a:rPr lang="en-US" dirty="0" smtClean="0">
                <a:latin typeface="Calibri" charset="0"/>
              </a:rPr>
              <a:t>Fix the </a:t>
            </a:r>
            <a:r>
              <a:rPr lang="en-US" dirty="0">
                <a:latin typeface="Calibri" charset="0"/>
              </a:rPr>
              <a:t>N-gram </a:t>
            </a:r>
            <a:r>
              <a:rPr lang="en-US" dirty="0" smtClean="0">
                <a:latin typeface="Calibri" charset="0"/>
              </a:rPr>
              <a:t>probabilities (on the training data)</a:t>
            </a:r>
            <a:endParaRPr lang="en-US" dirty="0">
              <a:latin typeface="Calibri" charset="0"/>
            </a:endParaRPr>
          </a:p>
          <a:p>
            <a:pPr lvl="1"/>
            <a:r>
              <a:rPr lang="en-US" dirty="0">
                <a:latin typeface="Calibri" charset="0"/>
              </a:rPr>
              <a:t>Then search for </a:t>
            </a:r>
            <a:r>
              <a:rPr lang="en-US" dirty="0" err="1" smtClean="0">
                <a:latin typeface="Calibri" charset="0"/>
              </a:rPr>
              <a:t>λs</a:t>
            </a:r>
            <a:r>
              <a:rPr lang="en-US" dirty="0">
                <a:latin typeface="Calibri" charset="0"/>
              </a:rPr>
              <a:t> </a:t>
            </a:r>
            <a:r>
              <a:rPr lang="en-US" dirty="0" smtClean="0">
                <a:latin typeface="Calibri" charset="0"/>
              </a:rPr>
              <a:t>that give largest probability to held-out set:</a:t>
            </a:r>
            <a:endParaRPr lang="en-US" dirty="0">
              <a:latin typeface="Calibri" charset="0"/>
            </a:endParaRPr>
          </a:p>
          <a:p>
            <a:pPr lvl="1"/>
            <a:r>
              <a:rPr lang="en-US" dirty="0" smtClean="0"/>
              <a:t>Use </a:t>
            </a:r>
            <a:r>
              <a:rPr lang="en-US" dirty="0"/>
              <a:t>the EM algorithm, an iterative learning algorithm that converges on locally optimal </a:t>
            </a:r>
            <a:r>
              <a:rPr lang="en-US" dirty="0" err="1">
                <a:latin typeface="Calibri" charset="0"/>
              </a:rPr>
              <a:t>λs</a:t>
            </a:r>
            <a:r>
              <a:rPr lang="en-US" dirty="0" smtClean="0"/>
              <a:t> </a:t>
            </a:r>
            <a:r>
              <a:rPr lang="en-US" dirty="0"/>
              <a:t>(</a:t>
            </a:r>
            <a:r>
              <a:rPr lang="en-US" dirty="0" err="1"/>
              <a:t>Jelinek</a:t>
            </a:r>
            <a:r>
              <a:rPr lang="en-US" dirty="0"/>
              <a:t> and Mercer, 1980). </a:t>
            </a:r>
          </a:p>
          <a:p>
            <a:pPr lvl="1" eaLnBrk="1" hangingPunct="1"/>
            <a:endParaRPr lang="en-US" dirty="0">
              <a:latin typeface="Calibri" charset="0"/>
            </a:endParaRPr>
          </a:p>
        </p:txBody>
      </p:sp>
      <p:sp>
        <p:nvSpPr>
          <p:cNvPr id="4" name="Round Single Corner Rectangle 3"/>
          <p:cNvSpPr/>
          <p:nvPr/>
        </p:nvSpPr>
        <p:spPr>
          <a:xfrm>
            <a:off x="533400" y="1733550"/>
            <a:ext cx="2895600" cy="533400"/>
          </a:xfrm>
          <a:prstGeom prst="round1Rect">
            <a:avLst>
              <a:gd name="adj" fmla="val 0"/>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Training Data</a:t>
            </a:r>
          </a:p>
        </p:txBody>
      </p:sp>
      <p:sp>
        <p:nvSpPr>
          <p:cNvPr id="5" name="Round Single Corner Rectangle 4"/>
          <p:cNvSpPr/>
          <p:nvPr/>
        </p:nvSpPr>
        <p:spPr>
          <a:xfrm>
            <a:off x="4267201" y="1733550"/>
            <a:ext cx="1066800" cy="533400"/>
          </a:xfrm>
          <a:prstGeom prst="round1Rect">
            <a:avLst>
              <a:gd name="adj" fmla="val 0"/>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Held-Out Data</a:t>
            </a:r>
          </a:p>
        </p:txBody>
      </p:sp>
      <p:sp>
        <p:nvSpPr>
          <p:cNvPr id="6" name="Round Single Corner Rectangle 5"/>
          <p:cNvSpPr/>
          <p:nvPr/>
        </p:nvSpPr>
        <p:spPr>
          <a:xfrm>
            <a:off x="5791200" y="1733550"/>
            <a:ext cx="1371600" cy="533400"/>
          </a:xfrm>
          <a:prstGeom prst="round1Rect">
            <a:avLst>
              <a:gd name="adj" fmla="val 0"/>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Test </a:t>
            </a:r>
          </a:p>
          <a:p>
            <a:pPr algn="ctr"/>
            <a:r>
              <a:rPr lang="en-US" sz="1600" dirty="0"/>
              <a:t>Data</a:t>
            </a:r>
          </a:p>
        </p:txBody>
      </p:sp>
    </p:spTree>
    <p:extLst>
      <p:ext uri="{BB962C8B-B14F-4D97-AF65-F5344CB8AC3E}">
        <p14:creationId xmlns:p14="http://schemas.microsoft.com/office/powerpoint/2010/main" val="93110157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a:t>Unknown words: Open versus closed vocabulary tasks</a:t>
            </a:r>
          </a:p>
        </p:txBody>
      </p:sp>
      <p:sp>
        <p:nvSpPr>
          <p:cNvPr id="145411" name="Rectangle 3"/>
          <p:cNvSpPr>
            <a:spLocks noGrp="1" noChangeArrowheads="1"/>
          </p:cNvSpPr>
          <p:nvPr>
            <p:ph sz="quarter" idx="1"/>
          </p:nvPr>
        </p:nvSpPr>
        <p:spPr>
          <a:xfrm>
            <a:off x="304800" y="1200150"/>
            <a:ext cx="8534400" cy="3333750"/>
          </a:xfrm>
        </p:spPr>
        <p:txBody>
          <a:bodyPr/>
          <a:lstStyle/>
          <a:p>
            <a:pPr eaLnBrk="1" hangingPunct="1">
              <a:lnSpc>
                <a:spcPct val="90000"/>
              </a:lnSpc>
            </a:pPr>
            <a:r>
              <a:rPr lang="en-US" sz="1600" dirty="0">
                <a:latin typeface="Calibri" charset="0"/>
              </a:rPr>
              <a:t>If we know all the words in </a:t>
            </a:r>
            <a:r>
              <a:rPr lang="en-US" sz="1600" dirty="0" smtClean="0">
                <a:latin typeface="Calibri" charset="0"/>
              </a:rPr>
              <a:t>advance</a:t>
            </a:r>
            <a:endParaRPr lang="en-US" sz="1600" dirty="0">
              <a:latin typeface="Calibri" charset="0"/>
            </a:endParaRPr>
          </a:p>
          <a:p>
            <a:pPr lvl="1" eaLnBrk="1" hangingPunct="1">
              <a:lnSpc>
                <a:spcPct val="90000"/>
              </a:lnSpc>
            </a:pPr>
            <a:r>
              <a:rPr lang="en-US" sz="1600" dirty="0">
                <a:latin typeface="Calibri" charset="0"/>
              </a:rPr>
              <a:t>Vocabulary V is fixed</a:t>
            </a:r>
          </a:p>
          <a:p>
            <a:pPr lvl="1" eaLnBrk="1" hangingPunct="1">
              <a:lnSpc>
                <a:spcPct val="90000"/>
              </a:lnSpc>
            </a:pPr>
            <a:r>
              <a:rPr lang="en-US" sz="1600" dirty="0">
                <a:latin typeface="Calibri" charset="0"/>
              </a:rPr>
              <a:t>Closed vocabulary task</a:t>
            </a:r>
          </a:p>
          <a:p>
            <a:pPr eaLnBrk="1" hangingPunct="1">
              <a:lnSpc>
                <a:spcPct val="90000"/>
              </a:lnSpc>
            </a:pPr>
            <a:r>
              <a:rPr lang="en-US" sz="1600" dirty="0">
                <a:latin typeface="Calibri" charset="0"/>
              </a:rPr>
              <a:t>Often we don’t know this</a:t>
            </a:r>
          </a:p>
          <a:p>
            <a:pPr lvl="1" eaLnBrk="1" hangingPunct="1">
              <a:lnSpc>
                <a:spcPct val="90000"/>
              </a:lnSpc>
            </a:pPr>
            <a:r>
              <a:rPr lang="en-US" sz="1600" b="1" dirty="0">
                <a:latin typeface="Calibri" charset="0"/>
              </a:rPr>
              <a:t>Out Of Vocabulary</a:t>
            </a:r>
            <a:r>
              <a:rPr lang="en-US" sz="1600" dirty="0">
                <a:latin typeface="Calibri" charset="0"/>
              </a:rPr>
              <a:t> = OOV words</a:t>
            </a:r>
          </a:p>
          <a:p>
            <a:pPr lvl="1" eaLnBrk="1" hangingPunct="1">
              <a:lnSpc>
                <a:spcPct val="90000"/>
              </a:lnSpc>
            </a:pPr>
            <a:r>
              <a:rPr lang="en-US" sz="1600" dirty="0">
                <a:latin typeface="Calibri" charset="0"/>
              </a:rPr>
              <a:t>Open vocabulary task</a:t>
            </a:r>
          </a:p>
          <a:p>
            <a:pPr eaLnBrk="1" hangingPunct="1">
              <a:lnSpc>
                <a:spcPct val="90000"/>
              </a:lnSpc>
            </a:pPr>
            <a:r>
              <a:rPr lang="en-US" sz="1600" dirty="0">
                <a:latin typeface="Calibri" charset="0"/>
              </a:rPr>
              <a:t>Instead: create an unknown word token &lt;UNK&gt;</a:t>
            </a:r>
          </a:p>
          <a:p>
            <a:pPr lvl="1" eaLnBrk="1" hangingPunct="1">
              <a:lnSpc>
                <a:spcPct val="90000"/>
              </a:lnSpc>
            </a:pPr>
            <a:r>
              <a:rPr lang="en-US" sz="1600" dirty="0">
                <a:latin typeface="Calibri" charset="0"/>
              </a:rPr>
              <a:t>Training of &lt;UNK&gt; probabilities</a:t>
            </a:r>
          </a:p>
          <a:p>
            <a:pPr lvl="2" eaLnBrk="1" hangingPunct="1">
              <a:lnSpc>
                <a:spcPct val="90000"/>
              </a:lnSpc>
            </a:pPr>
            <a:r>
              <a:rPr lang="en-US" sz="1600" dirty="0">
                <a:latin typeface="Calibri" charset="0"/>
              </a:rPr>
              <a:t>Create a fixed lexicon L of size V</a:t>
            </a:r>
          </a:p>
          <a:p>
            <a:pPr lvl="2" eaLnBrk="1" hangingPunct="1">
              <a:lnSpc>
                <a:spcPct val="90000"/>
              </a:lnSpc>
            </a:pPr>
            <a:r>
              <a:rPr lang="en-US" sz="1600" dirty="0">
                <a:latin typeface="Calibri" charset="0"/>
              </a:rPr>
              <a:t>At text normalization phase, any training word not in L changed to  &lt;UNK&gt;</a:t>
            </a:r>
          </a:p>
          <a:p>
            <a:pPr lvl="2" eaLnBrk="1" hangingPunct="1">
              <a:lnSpc>
                <a:spcPct val="90000"/>
              </a:lnSpc>
            </a:pPr>
            <a:r>
              <a:rPr lang="en-US" sz="1600" dirty="0">
                <a:latin typeface="Calibri" charset="0"/>
              </a:rPr>
              <a:t>Now we train its probabilities like a normal word</a:t>
            </a:r>
          </a:p>
          <a:p>
            <a:pPr lvl="1" eaLnBrk="1" hangingPunct="1">
              <a:lnSpc>
                <a:spcPct val="90000"/>
              </a:lnSpc>
            </a:pPr>
            <a:r>
              <a:rPr lang="en-US" sz="1600" dirty="0">
                <a:latin typeface="Calibri" charset="0"/>
              </a:rPr>
              <a:t>At decoding time</a:t>
            </a:r>
          </a:p>
          <a:p>
            <a:pPr lvl="2" eaLnBrk="1" hangingPunct="1">
              <a:lnSpc>
                <a:spcPct val="90000"/>
              </a:lnSpc>
            </a:pPr>
            <a:r>
              <a:rPr lang="en-US" sz="1600" dirty="0">
                <a:latin typeface="Calibri" charset="0"/>
              </a:rPr>
              <a:t>If text input: Use </a:t>
            </a:r>
            <a:r>
              <a:rPr lang="en-US" sz="1600" dirty="0" smtClean="0">
                <a:latin typeface="Calibri" charset="0"/>
              </a:rPr>
              <a:t>&lt;UNK&gt; </a:t>
            </a:r>
            <a:r>
              <a:rPr lang="en-US" sz="1600" dirty="0">
                <a:latin typeface="Calibri" charset="0"/>
              </a:rPr>
              <a:t>probabilities for any word not in training</a:t>
            </a:r>
          </a:p>
        </p:txBody>
      </p:sp>
    </p:spTree>
    <p:extLst>
      <p:ext uri="{BB962C8B-B14F-4D97-AF65-F5344CB8AC3E}">
        <p14:creationId xmlns:p14="http://schemas.microsoft.com/office/powerpoint/2010/main" val="113099497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dirty="0" smtClean="0"/>
              <a:t>Huge web-scale n-grams</a:t>
            </a:r>
            <a:endParaRPr lang="en-US" dirty="0"/>
          </a:p>
        </p:txBody>
      </p:sp>
      <p:sp>
        <p:nvSpPr>
          <p:cNvPr id="88066" name="Rectangle 3"/>
          <p:cNvSpPr>
            <a:spLocks noGrp="1" noChangeArrowheads="1"/>
          </p:cNvSpPr>
          <p:nvPr>
            <p:ph type="body" idx="1"/>
          </p:nvPr>
        </p:nvSpPr>
        <p:spPr>
          <a:xfrm>
            <a:off x="304800" y="1276350"/>
            <a:ext cx="8534400" cy="3333750"/>
          </a:xfrm>
        </p:spPr>
        <p:txBody>
          <a:bodyPr/>
          <a:lstStyle/>
          <a:p>
            <a:pPr>
              <a:lnSpc>
                <a:spcPct val="90000"/>
              </a:lnSpc>
            </a:pPr>
            <a:r>
              <a:rPr lang="en-US" sz="1600" dirty="0" smtClean="0"/>
              <a:t>How to deal with, e.g., Google N-gram corpus</a:t>
            </a:r>
          </a:p>
          <a:p>
            <a:pPr>
              <a:lnSpc>
                <a:spcPct val="90000"/>
              </a:lnSpc>
            </a:pPr>
            <a:r>
              <a:rPr lang="en-US" sz="1600" dirty="0" smtClean="0"/>
              <a:t>Pruning</a:t>
            </a:r>
          </a:p>
          <a:p>
            <a:pPr lvl="1">
              <a:lnSpc>
                <a:spcPct val="90000"/>
              </a:lnSpc>
            </a:pPr>
            <a:r>
              <a:rPr lang="en-US" sz="1600" dirty="0" smtClean="0"/>
              <a:t>Only store N-grams with count &gt; threshold.</a:t>
            </a:r>
          </a:p>
          <a:p>
            <a:pPr lvl="2">
              <a:lnSpc>
                <a:spcPct val="90000"/>
              </a:lnSpc>
            </a:pPr>
            <a:r>
              <a:rPr lang="en-US" sz="1600" dirty="0" smtClean="0"/>
              <a:t>Remove singletons of higher-order n-grams</a:t>
            </a:r>
          </a:p>
          <a:p>
            <a:pPr lvl="1">
              <a:lnSpc>
                <a:spcPct val="90000"/>
              </a:lnSpc>
            </a:pPr>
            <a:r>
              <a:rPr lang="en-US" sz="1600" dirty="0" smtClean="0"/>
              <a:t>Entropy (</a:t>
            </a:r>
            <a:r>
              <a:rPr lang="en-US" sz="1600" dirty="0" err="1" smtClean="0"/>
              <a:t>s</a:t>
            </a:r>
            <a:r>
              <a:rPr lang="en-US" sz="1600" baseline="30000" dirty="0" err="1" smtClean="0"/>
              <a:t>th</a:t>
            </a:r>
            <a:r>
              <a:rPr lang="en-US" sz="1600" dirty="0" smtClean="0"/>
              <a:t> towards declining)-based pruning for less important N grams </a:t>
            </a:r>
            <a:r>
              <a:rPr lang="en-US" sz="1600" dirty="0"/>
              <a:t>(</a:t>
            </a:r>
            <a:r>
              <a:rPr lang="en-US" sz="1600" dirty="0" err="1"/>
              <a:t>Stolcke</a:t>
            </a:r>
            <a:r>
              <a:rPr lang="en-US" sz="1600" dirty="0"/>
              <a:t>, 1998) </a:t>
            </a:r>
            <a:endParaRPr lang="en-US" sz="1600" dirty="0" smtClean="0"/>
          </a:p>
          <a:p>
            <a:pPr>
              <a:lnSpc>
                <a:spcPct val="90000"/>
              </a:lnSpc>
            </a:pPr>
            <a:r>
              <a:rPr lang="en-US" sz="1600" dirty="0" smtClean="0"/>
              <a:t>Efficiency</a:t>
            </a:r>
          </a:p>
          <a:p>
            <a:pPr lvl="1">
              <a:lnSpc>
                <a:spcPct val="90000"/>
              </a:lnSpc>
            </a:pPr>
            <a:r>
              <a:rPr lang="en-US" sz="1600" dirty="0" smtClean="0"/>
              <a:t>Efficient data structures like trees, hashes, etc.</a:t>
            </a:r>
          </a:p>
          <a:p>
            <a:pPr lvl="1">
              <a:lnSpc>
                <a:spcPct val="90000"/>
              </a:lnSpc>
            </a:pPr>
            <a:r>
              <a:rPr lang="en-US" sz="1600" dirty="0" smtClean="0"/>
              <a:t>Build approximate language models using bloom filter Data Structure (Talbot </a:t>
            </a:r>
            <a:r>
              <a:rPr lang="en-US" sz="1600" dirty="0"/>
              <a:t>and Osborne 2007, Church et al. 2007 </a:t>
            </a:r>
            <a:r>
              <a:rPr lang="en-US" sz="1600" dirty="0" smtClean="0"/>
              <a:t>).</a:t>
            </a:r>
          </a:p>
          <a:p>
            <a:pPr lvl="1">
              <a:lnSpc>
                <a:spcPct val="90000"/>
              </a:lnSpc>
            </a:pPr>
            <a:r>
              <a:rPr lang="en-US" sz="1600" dirty="0" smtClean="0"/>
              <a:t>Store words as indexes/hashes, not strings</a:t>
            </a:r>
          </a:p>
          <a:p>
            <a:pPr lvl="2">
              <a:lnSpc>
                <a:spcPct val="90000"/>
              </a:lnSpc>
            </a:pPr>
            <a:r>
              <a:rPr lang="en-US" sz="1600" dirty="0" smtClean="0"/>
              <a:t>Use Huffman coding to fit large numbers of words into two bytes</a:t>
            </a:r>
          </a:p>
          <a:p>
            <a:pPr lvl="1">
              <a:lnSpc>
                <a:spcPct val="90000"/>
              </a:lnSpc>
            </a:pPr>
            <a:r>
              <a:rPr lang="en-US" sz="1600" dirty="0" smtClean="0"/>
              <a:t>Quantize probabilities (4-8 bits instead of 8-byte float)</a:t>
            </a:r>
          </a:p>
          <a:p>
            <a:pPr lvl="1"/>
            <a:endParaRPr lang="en-US" sz="1600" dirty="0"/>
          </a:p>
        </p:txBody>
      </p:sp>
    </p:spTree>
    <p:extLst>
      <p:ext uri="{BB962C8B-B14F-4D97-AF65-F5344CB8AC3E}">
        <p14:creationId xmlns:p14="http://schemas.microsoft.com/office/powerpoint/2010/main" val="292095100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0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06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0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06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06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06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06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806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06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Smoothing for Web-scale N-grams</a:t>
            </a:r>
            <a:endParaRPr lang="en-US" dirty="0"/>
          </a:p>
        </p:txBody>
      </p:sp>
      <p:sp>
        <p:nvSpPr>
          <p:cNvPr id="3" name="Content Placeholder 2"/>
          <p:cNvSpPr>
            <a:spLocks noGrp="1"/>
          </p:cNvSpPr>
          <p:nvPr>
            <p:ph idx="1"/>
          </p:nvPr>
        </p:nvSpPr>
        <p:spPr/>
        <p:txBody>
          <a:bodyPr/>
          <a:lstStyle/>
          <a:p>
            <a:r>
              <a:rPr lang="en-US" sz="2800" dirty="0" smtClean="0"/>
              <a:t>“Stupid </a:t>
            </a:r>
            <a:r>
              <a:rPr lang="en-US" sz="2800" dirty="0" err="1" smtClean="0"/>
              <a:t>backoff</a:t>
            </a:r>
            <a:r>
              <a:rPr lang="en-US" sz="2800" dirty="0" smtClean="0"/>
              <a:t>” (</a:t>
            </a:r>
            <a:r>
              <a:rPr lang="en-US" sz="2800" dirty="0" err="1" smtClean="0"/>
              <a:t>Brants</a:t>
            </a:r>
            <a:r>
              <a:rPr lang="en-US" sz="2800" dirty="0" smtClean="0"/>
              <a:t> </a:t>
            </a:r>
            <a:r>
              <a:rPr lang="en-US" sz="2800" i="1" dirty="0" smtClean="0"/>
              <a:t>et al</a:t>
            </a:r>
            <a:r>
              <a:rPr lang="en-US" sz="2800" dirty="0" smtClean="0"/>
              <a:t>. 2007)</a:t>
            </a:r>
          </a:p>
          <a:p>
            <a:r>
              <a:rPr lang="en-US" sz="2800" dirty="0" smtClean="0"/>
              <a:t>No discounting, just use relative frequencies </a:t>
            </a:r>
          </a:p>
          <a:p>
            <a:pPr marL="457200" lvl="1" indent="0">
              <a:buNone/>
            </a:pPr>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773418438"/>
              </p:ext>
            </p:extLst>
          </p:nvPr>
        </p:nvGraphicFramePr>
        <p:xfrm>
          <a:off x="1255713" y="2495550"/>
          <a:ext cx="5861050" cy="1524000"/>
        </p:xfrm>
        <a:graphic>
          <a:graphicData uri="http://schemas.openxmlformats.org/presentationml/2006/ole">
            <mc:AlternateContent xmlns:mc="http://schemas.openxmlformats.org/markup-compatibility/2006">
              <mc:Choice xmlns:v="urn:schemas-microsoft-com:vml" Requires="v">
                <p:oleObj spid="_x0000_s53636" name="Equation" r:id="rId3" imgW="3175000" imgH="825500" progId="Equation.3">
                  <p:embed/>
                </p:oleObj>
              </mc:Choice>
              <mc:Fallback>
                <p:oleObj name="Equation" r:id="rId3" imgW="3175000" imgH="825500" progId="Equation.3">
                  <p:embed/>
                  <p:pic>
                    <p:nvPicPr>
                      <p:cNvPr id="0" name=""/>
                      <p:cNvPicPr/>
                      <p:nvPr/>
                    </p:nvPicPr>
                    <p:blipFill>
                      <a:blip r:embed="rId4"/>
                      <a:stretch>
                        <a:fillRect/>
                      </a:stretch>
                    </p:blipFill>
                    <p:spPr>
                      <a:xfrm>
                        <a:off x="1255713" y="2495550"/>
                        <a:ext cx="5861050" cy="1524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6020148"/>
              </p:ext>
            </p:extLst>
          </p:nvPr>
        </p:nvGraphicFramePr>
        <p:xfrm>
          <a:off x="1535113" y="4171950"/>
          <a:ext cx="2106612" cy="742950"/>
        </p:xfrm>
        <a:graphic>
          <a:graphicData uri="http://schemas.openxmlformats.org/presentationml/2006/ole">
            <mc:AlternateContent xmlns:mc="http://schemas.openxmlformats.org/markup-compatibility/2006">
              <mc:Choice xmlns:v="urn:schemas-microsoft-com:vml" Requires="v">
                <p:oleObj spid="_x0000_s53637" name="Equation" r:id="rId5" imgW="1117600" imgH="393700" progId="Equation.3">
                  <p:embed/>
                </p:oleObj>
              </mc:Choice>
              <mc:Fallback>
                <p:oleObj name="Equation" r:id="rId5" imgW="1117600" imgH="393700" progId="Equation.3">
                  <p:embed/>
                  <p:pic>
                    <p:nvPicPr>
                      <p:cNvPr id="0" name=""/>
                      <p:cNvPicPr/>
                      <p:nvPr/>
                    </p:nvPicPr>
                    <p:blipFill>
                      <a:blip r:embed="rId6"/>
                      <a:stretch>
                        <a:fillRect/>
                      </a:stretch>
                    </p:blipFill>
                    <p:spPr>
                      <a:xfrm>
                        <a:off x="1535113" y="4171950"/>
                        <a:ext cx="2106612" cy="742950"/>
                      </a:xfrm>
                      <a:prstGeom prst="rect">
                        <a:avLst/>
                      </a:prstGeom>
                    </p:spPr>
                  </p:pic>
                </p:oleObj>
              </mc:Fallback>
            </mc:AlternateContent>
          </a:graphicData>
        </a:graphic>
      </p:graphicFrame>
    </p:spTree>
    <p:extLst>
      <p:ext uri="{BB962C8B-B14F-4D97-AF65-F5344CB8AC3E}">
        <p14:creationId xmlns:p14="http://schemas.microsoft.com/office/powerpoint/2010/main" val="328529349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N-gram Smoothing Summary</a:t>
            </a:r>
            <a:endParaRPr lang="en-US" dirty="0"/>
          </a:p>
        </p:txBody>
      </p:sp>
      <p:sp>
        <p:nvSpPr>
          <p:cNvPr id="3" name="Content Placeholder 2"/>
          <p:cNvSpPr>
            <a:spLocks noGrp="1"/>
          </p:cNvSpPr>
          <p:nvPr>
            <p:ph idx="1"/>
          </p:nvPr>
        </p:nvSpPr>
        <p:spPr/>
        <p:txBody>
          <a:bodyPr/>
          <a:lstStyle/>
          <a:p>
            <a:r>
              <a:rPr lang="en-US" sz="2800" dirty="0"/>
              <a:t>Add-1 smoothing:</a:t>
            </a:r>
          </a:p>
          <a:p>
            <a:pPr lvl="1"/>
            <a:r>
              <a:rPr lang="en-US" sz="2400" dirty="0"/>
              <a:t>OK for text categorization, not for language modeling</a:t>
            </a:r>
          </a:p>
          <a:p>
            <a:r>
              <a:rPr lang="en-US" sz="2800" dirty="0" smtClean="0"/>
              <a:t>The most commonly used method:</a:t>
            </a:r>
          </a:p>
          <a:p>
            <a:pPr lvl="1"/>
            <a:r>
              <a:rPr lang="en-US" sz="2400" dirty="0" smtClean="0"/>
              <a:t>Extended Interpolated </a:t>
            </a:r>
            <a:r>
              <a:rPr lang="en-US" sz="2400" dirty="0" err="1" smtClean="0"/>
              <a:t>Kneser</a:t>
            </a:r>
            <a:r>
              <a:rPr lang="en-US" sz="2400" dirty="0" smtClean="0"/>
              <a:t>-Ney</a:t>
            </a:r>
          </a:p>
          <a:p>
            <a:r>
              <a:rPr lang="en-US" sz="2800" dirty="0" smtClean="0"/>
              <a:t>For very large N-grams like the Web:</a:t>
            </a:r>
          </a:p>
          <a:p>
            <a:pPr lvl="1"/>
            <a:r>
              <a:rPr lang="en-US" sz="2400" dirty="0" smtClean="0"/>
              <a:t>Stupid </a:t>
            </a:r>
            <a:r>
              <a:rPr lang="en-US" sz="2400" dirty="0" err="1" smtClean="0"/>
              <a:t>backoff</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67</a:t>
            </a:fld>
            <a:endParaRPr lang="en-US"/>
          </a:p>
        </p:txBody>
      </p:sp>
    </p:spTree>
    <p:extLst>
      <p:ext uri="{BB962C8B-B14F-4D97-AF65-F5344CB8AC3E}">
        <p14:creationId xmlns:p14="http://schemas.microsoft.com/office/powerpoint/2010/main" val="108948722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pPr eaLnBrk="1" hangingPunct="1"/>
            <a:r>
              <a:rPr lang="en-US" dirty="0" smtClean="0">
                <a:latin typeface="Arial" charset="0"/>
                <a:ea typeface="ＭＳ Ｐゴシック" charset="0"/>
                <a:cs typeface="ＭＳ Ｐゴシック" charset="0"/>
              </a:rPr>
              <a:t>Advanced Language Modeling</a:t>
            </a:r>
            <a:endParaRPr lang="en-US" dirty="0">
              <a:latin typeface="Arial" charset="0"/>
              <a:ea typeface="ＭＳ Ｐゴシック" charset="0"/>
              <a:cs typeface="ＭＳ Ｐゴシック" charset="0"/>
            </a:endParaRPr>
          </a:p>
        </p:txBody>
      </p:sp>
      <p:sp>
        <p:nvSpPr>
          <p:cNvPr id="88066" name="Rectangle 3"/>
          <p:cNvSpPr>
            <a:spLocks noGrp="1" noChangeArrowheads="1"/>
          </p:cNvSpPr>
          <p:nvPr>
            <p:ph type="body" idx="1"/>
          </p:nvPr>
        </p:nvSpPr>
        <p:spPr>
          <a:xfrm>
            <a:off x="304800" y="1352550"/>
            <a:ext cx="7391400" cy="3505200"/>
          </a:xfrm>
        </p:spPr>
        <p:txBody>
          <a:bodyPr/>
          <a:lstStyle/>
          <a:p>
            <a:r>
              <a:rPr lang="en-US" sz="1600" b="1" dirty="0" smtClean="0">
                <a:ea typeface="ＭＳ Ｐゴシック" charset="0"/>
                <a:cs typeface="Calibri"/>
              </a:rPr>
              <a:t>Discriminative </a:t>
            </a:r>
            <a:r>
              <a:rPr lang="en-US" sz="1600" b="1" dirty="0">
                <a:ea typeface="ＭＳ Ｐゴシック" charset="0"/>
                <a:cs typeface="Calibri"/>
              </a:rPr>
              <a:t>models</a:t>
            </a:r>
            <a:r>
              <a:rPr lang="en-US" sz="1600" b="1" dirty="0" smtClean="0">
                <a:ea typeface="ＭＳ Ｐゴシック" charset="0"/>
                <a:cs typeface="Calibri"/>
              </a:rPr>
              <a:t>: </a:t>
            </a:r>
          </a:p>
          <a:p>
            <a:pPr lvl="1"/>
            <a:r>
              <a:rPr lang="en-US" sz="1600" dirty="0"/>
              <a:t>A </a:t>
            </a:r>
            <a:r>
              <a:rPr lang="en-US" sz="1600" b="1" dirty="0"/>
              <a:t>discriminative language model</a:t>
            </a:r>
            <a:r>
              <a:rPr lang="en-US" sz="1600" dirty="0"/>
              <a:t> (DLM) is typically a linear or log-linear </a:t>
            </a:r>
            <a:r>
              <a:rPr lang="en-US" sz="1600" b="1" dirty="0"/>
              <a:t>model</a:t>
            </a:r>
            <a:r>
              <a:rPr lang="en-US" sz="1600" dirty="0"/>
              <a:t> consisting of a weight vector associated with a feature vector representation of a sentence.</a:t>
            </a:r>
            <a:endParaRPr lang="en-US" sz="1600" dirty="0" smtClean="0">
              <a:ea typeface="ＭＳ Ｐゴシック" charset="0"/>
              <a:cs typeface="Calibri"/>
            </a:endParaRPr>
          </a:p>
          <a:p>
            <a:pPr lvl="1"/>
            <a:r>
              <a:rPr lang="en-US" sz="1600" dirty="0" smtClean="0">
                <a:ea typeface="ＭＳ Ｐゴシック" charset="0"/>
                <a:cs typeface="Calibri"/>
              </a:rPr>
              <a:t> </a:t>
            </a:r>
            <a:r>
              <a:rPr lang="en-US" sz="1600" dirty="0">
                <a:ea typeface="ＭＳ Ｐゴシック" charset="0"/>
                <a:cs typeface="Calibri"/>
              </a:rPr>
              <a:t>choose n-gram weights to improve a task, not to fit the  training </a:t>
            </a:r>
            <a:r>
              <a:rPr lang="en-US" sz="1600" dirty="0" smtClean="0">
                <a:ea typeface="ＭＳ Ｐゴシック" charset="0"/>
                <a:cs typeface="Calibri"/>
              </a:rPr>
              <a:t>set</a:t>
            </a:r>
          </a:p>
          <a:p>
            <a:r>
              <a:rPr lang="en-US" sz="1600" b="1" dirty="0">
                <a:ea typeface="ＭＳ Ｐゴシック" charset="0"/>
                <a:cs typeface="Calibri"/>
              </a:rPr>
              <a:t>Parsing-based </a:t>
            </a:r>
            <a:r>
              <a:rPr lang="en-US" sz="1600" b="1" dirty="0" smtClean="0">
                <a:ea typeface="ＭＳ Ｐゴシック" charset="0"/>
                <a:cs typeface="Calibri"/>
              </a:rPr>
              <a:t>models</a:t>
            </a:r>
            <a:r>
              <a:rPr lang="en-US" sz="1600" dirty="0" smtClean="0">
                <a:ea typeface="ＭＳ Ｐゴシック" charset="0"/>
                <a:cs typeface="Calibri"/>
              </a:rPr>
              <a:t>: like CFG, PCFG, DCG, HPSG, etc.</a:t>
            </a:r>
            <a:endParaRPr lang="en-US" sz="1600" dirty="0" smtClean="0">
              <a:latin typeface="Calibri"/>
              <a:ea typeface="ＭＳ Ｐゴシック" charset="0"/>
              <a:cs typeface="Calibri"/>
            </a:endParaRPr>
          </a:p>
          <a:p>
            <a:pPr eaLnBrk="1" hangingPunct="1"/>
            <a:r>
              <a:rPr lang="en-US" sz="1600" b="1" dirty="0" smtClean="0">
                <a:latin typeface="Calibri"/>
                <a:ea typeface="ＭＳ Ｐゴシック" charset="0"/>
                <a:cs typeface="Calibri"/>
              </a:rPr>
              <a:t>Caching Models</a:t>
            </a:r>
          </a:p>
          <a:p>
            <a:pPr lvl="1" eaLnBrk="1" hangingPunct="1"/>
            <a:r>
              <a:rPr lang="en-US" sz="1600" dirty="0" smtClean="0">
                <a:latin typeface="Calibri"/>
                <a:ea typeface="ＭＳ Ｐゴシック" charset="0"/>
                <a:cs typeface="Calibri"/>
              </a:rPr>
              <a:t>Recently used words are more likely to appear</a:t>
            </a:r>
            <a:endParaRPr lang="en-US" sz="1600" dirty="0">
              <a:latin typeface="Calibri"/>
              <a:ea typeface="ＭＳ Ｐゴシック" charset="0"/>
              <a:cs typeface="Calibri"/>
            </a:endParaRPr>
          </a:p>
          <a:p>
            <a:pPr lvl="1" eaLnBrk="1" hangingPunct="1"/>
            <a:r>
              <a:rPr lang="en-US" sz="1600" dirty="0" smtClean="0">
                <a:latin typeface="Calibri"/>
                <a:ea typeface="ＭＳ Ｐゴシック" charset="0"/>
                <a:cs typeface="Calibri"/>
              </a:rPr>
              <a:t>These perform very poorly for speech recognition.</a:t>
            </a:r>
          </a:p>
          <a:p>
            <a:pPr lvl="2"/>
            <a:endParaRPr lang="en-US" sz="1600" dirty="0" smtClean="0">
              <a:latin typeface="Calibri" charset="0"/>
              <a:ea typeface="ＭＳ Ｐゴシック" charset="0"/>
              <a:cs typeface="ＭＳ Ｐゴシック" charset="0"/>
            </a:endParaRPr>
          </a:p>
          <a:p>
            <a:pPr marL="800100" lvl="2" indent="0">
              <a:buNone/>
            </a:pPr>
            <a:endParaRPr lang="en-US" sz="1600" dirty="0" smtClean="0">
              <a:latin typeface="Calibri" charset="0"/>
              <a:ea typeface="ＭＳ Ｐゴシック" charset="0"/>
              <a:cs typeface="ＭＳ Ｐゴシック" charset="0"/>
            </a:endParaRPr>
          </a:p>
          <a:p>
            <a:pPr lvl="2"/>
            <a:r>
              <a:rPr lang="en-US" sz="1600" dirty="0" smtClean="0">
                <a:latin typeface="Calibri" charset="0"/>
                <a:ea typeface="ＭＳ Ｐゴシック" charset="0"/>
                <a:cs typeface="ＭＳ Ｐゴシック" charset="0"/>
              </a:rPr>
              <a:t>Noisy</a:t>
            </a:r>
            <a:r>
              <a:rPr lang="en-US" sz="1600" dirty="0">
                <a:latin typeface="Calibri" charset="0"/>
                <a:ea typeface="ＭＳ Ｐゴシック" charset="0"/>
                <a:cs typeface="ＭＳ Ｐゴシック" charset="0"/>
              </a:rPr>
              <a:t>, </a:t>
            </a:r>
            <a:r>
              <a:rPr lang="en-US" sz="1600" dirty="0" smtClean="0">
                <a:latin typeface="Calibri" charset="0"/>
                <a:ea typeface="ＭＳ Ｐゴシック" charset="0"/>
                <a:cs typeface="ＭＳ Ｐゴシック" charset="0"/>
              </a:rPr>
              <a:t>new instances may not be in </a:t>
            </a:r>
            <a:r>
              <a:rPr lang="en-US" sz="1600" dirty="0">
                <a:latin typeface="Calibri" charset="0"/>
                <a:ea typeface="ＭＳ Ｐゴシック" charset="0"/>
                <a:cs typeface="ＭＳ Ｐゴシック" charset="0"/>
              </a:rPr>
              <a:t>the history, speech recognition performs better in large amount of historic </a:t>
            </a:r>
            <a:r>
              <a:rPr lang="en-US" sz="1600" dirty="0" smtClean="0">
                <a:latin typeface="Calibri" charset="0"/>
                <a:ea typeface="ＭＳ Ｐゴシック" charset="0"/>
                <a:cs typeface="ＭＳ Ｐゴシック" charset="0"/>
              </a:rPr>
              <a:t>data.</a:t>
            </a:r>
            <a:endParaRPr lang="en-US" sz="1600" dirty="0" smtClean="0">
              <a:latin typeface="Calibri"/>
              <a:ea typeface="ＭＳ Ｐゴシック" charset="0"/>
              <a:cs typeface="Calibri"/>
            </a:endParaRPr>
          </a:p>
          <a:p>
            <a:pPr marL="0" indent="0" eaLnBrk="1" hangingPunct="1">
              <a:buNone/>
            </a:pPr>
            <a:endParaRPr lang="en-US" sz="1600" dirty="0">
              <a:latin typeface="Calibri"/>
              <a:ea typeface="ＭＳ Ｐゴシック" charset="0"/>
              <a:cs typeface="Calibri"/>
            </a:endParaRPr>
          </a:p>
        </p:txBody>
      </p:sp>
      <p:graphicFrame>
        <p:nvGraphicFramePr>
          <p:cNvPr id="88067" name="Object 2"/>
          <p:cNvGraphicFramePr>
            <a:graphicFrameLocks noChangeAspect="1"/>
          </p:cNvGraphicFramePr>
          <p:nvPr>
            <p:extLst>
              <p:ext uri="{D42A27DB-BD31-4B8C-83A1-F6EECF244321}">
                <p14:modId xmlns:p14="http://schemas.microsoft.com/office/powerpoint/2010/main" val="3253620794"/>
              </p:ext>
            </p:extLst>
          </p:nvPr>
        </p:nvGraphicFramePr>
        <p:xfrm>
          <a:off x="1676400" y="3943350"/>
          <a:ext cx="5245100" cy="617381"/>
        </p:xfrm>
        <a:graphic>
          <a:graphicData uri="http://schemas.openxmlformats.org/presentationml/2006/ole">
            <mc:AlternateContent xmlns:mc="http://schemas.openxmlformats.org/markup-compatibility/2006">
              <mc:Choice xmlns:v="urn:schemas-microsoft-com:vml" Requires="v">
                <p:oleObj spid="_x0000_s54486" name="Equation" r:id="rId4" imgW="3670300" imgH="431800" progId="Equation.3">
                  <p:embed/>
                </p:oleObj>
              </mc:Choice>
              <mc:Fallback>
                <p:oleObj name="Equation" r:id="rId4" imgW="3670300" imgH="431800" progId="Equation.3">
                  <p:embed/>
                  <p:pic>
                    <p:nvPicPr>
                      <p:cNvPr id="0" name=""/>
                      <p:cNvPicPr>
                        <a:picLocks noChangeAspect="1" noChangeArrowheads="1"/>
                      </p:cNvPicPr>
                      <p:nvPr/>
                    </p:nvPicPr>
                    <p:blipFill>
                      <a:blip r:embed="rId5"/>
                      <a:srcRect/>
                      <a:stretch>
                        <a:fillRect/>
                      </a:stretch>
                    </p:blipFill>
                    <p:spPr bwMode="auto">
                      <a:xfrm>
                        <a:off x="1676400" y="3943350"/>
                        <a:ext cx="5245100" cy="61738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85266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06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06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806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8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ctrTitle"/>
          </p:nvPr>
        </p:nvSpPr>
        <p:spPr>
          <a:xfrm>
            <a:off x="4572000" y="819150"/>
            <a:ext cx="3890964" cy="1371600"/>
          </a:xfrm>
        </p:spPr>
        <p:txBody>
          <a:bodyPr/>
          <a:lstStyle/>
          <a:p>
            <a:pPr eaLnBrk="1" hangingPunct="1"/>
            <a:r>
              <a:rPr lang="en-US" sz="4400" dirty="0" smtClean="0">
                <a:latin typeface="Lucida Sans" charset="0"/>
                <a:ea typeface="ＭＳ Ｐゴシック" charset="0"/>
                <a:cs typeface="ＭＳ Ｐゴシック" charset="0"/>
              </a:rPr>
              <a:t>Language Modeling</a:t>
            </a:r>
            <a:endParaRPr lang="en-US" sz="4400" dirty="0">
              <a:latin typeface="Lucida Sans" charset="0"/>
              <a:ea typeface="ＭＳ Ｐゴシック" charset="0"/>
              <a:cs typeface="ＭＳ Ｐゴシック" charset="0"/>
            </a:endParaRPr>
          </a:p>
        </p:txBody>
      </p:sp>
      <p:sp>
        <p:nvSpPr>
          <p:cNvPr id="16387" name="Rectangle 6"/>
          <p:cNvSpPr>
            <a:spLocks noGrp="1" noChangeArrowheads="1"/>
          </p:cNvSpPr>
          <p:nvPr>
            <p:ph type="subTitle" idx="1"/>
          </p:nvPr>
        </p:nvSpPr>
        <p:spPr>
          <a:xfrm>
            <a:off x="4114800" y="2876550"/>
            <a:ext cx="4876800" cy="1676400"/>
          </a:xfrm>
        </p:spPr>
        <p:txBody>
          <a:bodyPr/>
          <a:lstStyle/>
          <a:p>
            <a:pPr eaLnBrk="1" hangingPunct="1">
              <a:buFont typeface="Times" charset="0"/>
              <a:buNone/>
            </a:pPr>
            <a:r>
              <a:rPr lang="en-US" sz="3200" dirty="0" smtClean="0">
                <a:solidFill>
                  <a:srgbClr val="800000"/>
                </a:solidFill>
                <a:latin typeface="Lucida Sans" charset="0"/>
                <a:ea typeface="ＭＳ Ｐゴシック" charset="0"/>
                <a:cs typeface="ＭＳ Ｐゴシック" charset="0"/>
              </a:rPr>
              <a:t>Advanced: </a:t>
            </a:r>
          </a:p>
          <a:p>
            <a:pPr eaLnBrk="1" hangingPunct="1">
              <a:buFont typeface="Times" charset="0"/>
              <a:buNone/>
            </a:pPr>
            <a:r>
              <a:rPr lang="en-US" sz="3200" dirty="0" err="1" smtClean="0">
                <a:solidFill>
                  <a:srgbClr val="800000"/>
                </a:solidFill>
                <a:latin typeface="Lucida Sans" charset="0"/>
                <a:ea typeface="ＭＳ Ｐゴシック" charset="0"/>
                <a:cs typeface="ＭＳ Ｐゴシック" charset="0"/>
              </a:rPr>
              <a:t>Kneser</a:t>
            </a:r>
            <a:r>
              <a:rPr lang="en-US" sz="3200" dirty="0">
                <a:solidFill>
                  <a:srgbClr val="800000"/>
                </a:solidFill>
                <a:latin typeface="Lucida Sans" charset="0"/>
                <a:ea typeface="ＭＳ Ｐゴシック" charset="0"/>
                <a:cs typeface="ＭＳ Ｐゴシック" charset="0"/>
              </a:rPr>
              <a:t>-</a:t>
            </a:r>
            <a:r>
              <a:rPr lang="en-US" sz="3200" dirty="0" smtClean="0">
                <a:solidFill>
                  <a:srgbClr val="800000"/>
                </a:solidFill>
                <a:latin typeface="Lucida Sans" charset="0"/>
                <a:ea typeface="ＭＳ Ｐゴシック" charset="0"/>
                <a:cs typeface="ＭＳ Ｐゴシック" charset="0"/>
              </a:rPr>
              <a:t>Ney Smoothing</a:t>
            </a:r>
          </a:p>
        </p:txBody>
      </p:sp>
    </p:spTree>
    <p:extLst>
      <p:ext uri="{BB962C8B-B14F-4D97-AF65-F5344CB8AC3E}">
        <p14:creationId xmlns:p14="http://schemas.microsoft.com/office/powerpoint/2010/main" val="120859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t>How to estimate these probabilities</a:t>
            </a:r>
          </a:p>
        </p:txBody>
      </p:sp>
      <p:sp>
        <p:nvSpPr>
          <p:cNvPr id="71683" name="Rectangle 3"/>
          <p:cNvSpPr>
            <a:spLocks noGrp="1" noChangeArrowheads="1"/>
          </p:cNvSpPr>
          <p:nvPr>
            <p:ph idx="1"/>
          </p:nvPr>
        </p:nvSpPr>
        <p:spPr/>
        <p:txBody>
          <a:bodyPr/>
          <a:lstStyle/>
          <a:p>
            <a:pPr eaLnBrk="1" hangingPunct="1"/>
            <a:r>
              <a:rPr lang="en-US" dirty="0">
                <a:latin typeface="Calibri" charset="0"/>
              </a:rPr>
              <a:t>Could we just count and divide?</a:t>
            </a:r>
          </a:p>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a:p>
            <a:pPr eaLnBrk="1" hangingPunct="1"/>
            <a:r>
              <a:rPr lang="en-US" sz="2400" dirty="0">
                <a:latin typeface="Calibri" charset="0"/>
              </a:rPr>
              <a:t>No!  Too many possible sentences!</a:t>
            </a:r>
          </a:p>
          <a:p>
            <a:pPr eaLnBrk="1" hangingPunct="1"/>
            <a:r>
              <a:rPr lang="en-US" sz="2400" dirty="0">
                <a:latin typeface="Calibri" charset="0"/>
              </a:rPr>
              <a:t>We’ll never see enough data for estimating these</a:t>
            </a:r>
          </a:p>
          <a:p>
            <a:pPr eaLnBrk="1" hangingPunct="1"/>
            <a:endParaRPr lang="en-US" dirty="0">
              <a:latin typeface="Calibri" charset="0"/>
            </a:endParaRPr>
          </a:p>
          <a:p>
            <a:pPr lvl="1" eaLnBrk="1" hangingPunct="1"/>
            <a:endParaRPr lang="en-US" dirty="0">
              <a:latin typeface="Calibri" charset="0"/>
            </a:endParaRPr>
          </a:p>
        </p:txBody>
      </p:sp>
      <p:graphicFrame>
        <p:nvGraphicFramePr>
          <p:cNvPr id="5" name="Object 2"/>
          <p:cNvGraphicFramePr>
            <a:graphicFrameLocks noChangeAspect="1"/>
          </p:cNvGraphicFramePr>
          <p:nvPr>
            <p:extLst>
              <p:ext uri="{D42A27DB-BD31-4B8C-83A1-F6EECF244321}">
                <p14:modId xmlns:p14="http://schemas.microsoft.com/office/powerpoint/2010/main" val="220150049"/>
              </p:ext>
            </p:extLst>
          </p:nvPr>
        </p:nvGraphicFramePr>
        <p:xfrm>
          <a:off x="762001" y="2209800"/>
          <a:ext cx="6019800" cy="1994447"/>
        </p:xfrm>
        <a:graphic>
          <a:graphicData uri="http://schemas.openxmlformats.org/presentationml/2006/ole">
            <mc:AlternateContent xmlns:mc="http://schemas.openxmlformats.org/markup-compatibility/2006">
              <mc:Choice xmlns:v="urn:schemas-microsoft-com:vml" Requires="v">
                <p:oleObj spid="_x0000_s3352" name="Equation" r:id="rId4" imgW="2578100" imgH="850900" progId="Equation.3">
                  <p:embed/>
                </p:oleObj>
              </mc:Choice>
              <mc:Fallback>
                <p:oleObj name="Equation" r:id="rId4" imgW="2578100" imgH="850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1" y="2209800"/>
                        <a:ext cx="6019800" cy="1994447"/>
                      </a:xfrm>
                      <a:prstGeom prst="rect">
                        <a:avLst/>
                      </a:prstGeom>
                      <a:noFill/>
                      <a:effectLst/>
                    </p:spPr>
                  </p:pic>
                </p:oleObj>
              </mc:Fallback>
            </mc:AlternateContent>
          </a:graphicData>
        </a:graphic>
      </p:graphicFrame>
    </p:spTree>
    <p:extLst>
      <p:ext uri="{BB962C8B-B14F-4D97-AF65-F5344CB8AC3E}">
        <p14:creationId xmlns:p14="http://schemas.microsoft.com/office/powerpoint/2010/main" val="2211141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1371600" y="285750"/>
            <a:ext cx="7467600" cy="742950"/>
          </a:xfrm>
        </p:spPr>
        <p:txBody>
          <a:bodyPr/>
          <a:lstStyle/>
          <a:p>
            <a:pPr eaLnBrk="1" hangingPunct="1"/>
            <a:r>
              <a:rPr lang="en-US" dirty="0" smtClean="0">
                <a:latin typeface="Arial" charset="0"/>
                <a:ea typeface="ＭＳ Ｐゴシック" charset="0"/>
                <a:cs typeface="ＭＳ Ｐゴシック" charset="0"/>
              </a:rPr>
              <a:t>Absolute discounting: just subtract a little from each count</a:t>
            </a:r>
            <a:endParaRPr lang="en-US" dirty="0">
              <a:latin typeface="Arial" charset="0"/>
              <a:ea typeface="ＭＳ Ｐゴシック" charset="0"/>
              <a:cs typeface="ＭＳ Ｐゴシック" charset="0"/>
            </a:endParaRPr>
          </a:p>
        </p:txBody>
      </p:sp>
      <p:sp>
        <p:nvSpPr>
          <p:cNvPr id="71682" name="Rectangle 3"/>
          <p:cNvSpPr>
            <a:spLocks noGrp="1" noChangeArrowheads="1"/>
          </p:cNvSpPr>
          <p:nvPr>
            <p:ph type="body" idx="1"/>
          </p:nvPr>
        </p:nvSpPr>
        <p:spPr>
          <a:xfrm>
            <a:off x="228600" y="1200150"/>
            <a:ext cx="5334000" cy="3809999"/>
          </a:xfrm>
        </p:spPr>
        <p:txBody>
          <a:bodyPr/>
          <a:lstStyle/>
          <a:p>
            <a:pPr eaLnBrk="1" hangingPunct="1">
              <a:lnSpc>
                <a:spcPct val="90000"/>
              </a:lnSpc>
            </a:pPr>
            <a:r>
              <a:rPr lang="en-US" sz="2000" dirty="0" smtClean="0">
                <a:latin typeface="Calibri"/>
                <a:ea typeface="ＭＳ Ｐゴシック" charset="0"/>
                <a:cs typeface="Calibri"/>
              </a:rPr>
              <a:t>Suppose we wanted to subtract a little from a count of 4 to save probability mass for the zeros</a:t>
            </a:r>
          </a:p>
          <a:p>
            <a:pPr eaLnBrk="1" hangingPunct="1">
              <a:lnSpc>
                <a:spcPct val="90000"/>
              </a:lnSpc>
            </a:pPr>
            <a:r>
              <a:rPr lang="en-US" sz="2000" dirty="0" smtClean="0">
                <a:latin typeface="Calibri"/>
                <a:ea typeface="ＭＳ Ｐゴシック" charset="0"/>
                <a:cs typeface="Calibri"/>
              </a:rPr>
              <a:t>How much to subtract ?</a:t>
            </a:r>
          </a:p>
          <a:p>
            <a:pPr>
              <a:lnSpc>
                <a:spcPct val="90000"/>
              </a:lnSpc>
            </a:pPr>
            <a:endParaRPr lang="en-US" sz="2000" dirty="0" smtClean="0">
              <a:ea typeface="ＭＳ Ｐゴシック" charset="0"/>
              <a:cs typeface="Calibri"/>
            </a:endParaRPr>
          </a:p>
          <a:p>
            <a:pPr>
              <a:lnSpc>
                <a:spcPct val="90000"/>
              </a:lnSpc>
            </a:pPr>
            <a:r>
              <a:rPr lang="en-US" sz="2000" dirty="0" smtClean="0">
                <a:ea typeface="ＭＳ Ｐゴシック" charset="0"/>
                <a:cs typeface="Calibri"/>
              </a:rPr>
              <a:t>Church </a:t>
            </a:r>
            <a:r>
              <a:rPr lang="en-US" sz="2000" dirty="0">
                <a:ea typeface="ＭＳ Ｐゴシック" charset="0"/>
                <a:cs typeface="Calibri"/>
              </a:rPr>
              <a:t>and Gale (1991</a:t>
            </a:r>
            <a:r>
              <a:rPr lang="en-US" sz="2000" dirty="0" smtClean="0">
                <a:ea typeface="ＭＳ Ｐゴシック" charset="0"/>
                <a:cs typeface="Calibri"/>
              </a:rPr>
              <a:t>)’s clever idea</a:t>
            </a:r>
            <a:endParaRPr lang="en-US" sz="2000" dirty="0">
              <a:ea typeface="ＭＳ Ｐゴシック" charset="0"/>
              <a:cs typeface="Calibri"/>
            </a:endParaRPr>
          </a:p>
          <a:p>
            <a:pPr>
              <a:lnSpc>
                <a:spcPct val="90000"/>
              </a:lnSpc>
            </a:pPr>
            <a:r>
              <a:rPr lang="en-US" sz="2000" dirty="0" smtClean="0">
                <a:ea typeface="ＭＳ Ｐゴシック" charset="0"/>
                <a:cs typeface="Calibri"/>
              </a:rPr>
              <a:t>Divide up 22 </a:t>
            </a:r>
            <a:r>
              <a:rPr lang="en-US" sz="2000" dirty="0">
                <a:ea typeface="ＭＳ Ｐゴシック" charset="0"/>
                <a:cs typeface="Calibri"/>
              </a:rPr>
              <a:t>million words of AP </a:t>
            </a:r>
            <a:r>
              <a:rPr lang="en-US" sz="2000" dirty="0" smtClean="0">
                <a:ea typeface="ＭＳ Ｐゴシック" charset="0"/>
                <a:cs typeface="Calibri"/>
              </a:rPr>
              <a:t>Newswire</a:t>
            </a:r>
          </a:p>
          <a:p>
            <a:pPr lvl="1">
              <a:lnSpc>
                <a:spcPct val="90000"/>
              </a:lnSpc>
            </a:pPr>
            <a:r>
              <a:rPr lang="en-US" dirty="0" smtClean="0">
                <a:ea typeface="ＭＳ Ｐゴシック" charset="0"/>
                <a:cs typeface="Calibri"/>
              </a:rPr>
              <a:t>Training and held-out set</a:t>
            </a:r>
          </a:p>
          <a:p>
            <a:pPr lvl="1">
              <a:lnSpc>
                <a:spcPct val="90000"/>
              </a:lnSpc>
            </a:pPr>
            <a:r>
              <a:rPr lang="en-US" dirty="0">
                <a:ea typeface="ＭＳ Ｐゴシック" charset="0"/>
                <a:cs typeface="Calibri"/>
              </a:rPr>
              <a:t>f</a:t>
            </a:r>
            <a:r>
              <a:rPr lang="en-US" dirty="0" smtClean="0">
                <a:ea typeface="ＭＳ Ｐゴシック" charset="0"/>
                <a:cs typeface="Calibri"/>
              </a:rPr>
              <a:t>or each bigram in the training set</a:t>
            </a:r>
          </a:p>
          <a:p>
            <a:pPr lvl="1">
              <a:lnSpc>
                <a:spcPct val="90000"/>
              </a:lnSpc>
            </a:pPr>
            <a:r>
              <a:rPr lang="en-US" dirty="0" smtClean="0">
                <a:ea typeface="ＭＳ Ｐゴシック" charset="0"/>
                <a:cs typeface="Calibri"/>
              </a:rPr>
              <a:t>see the actual count in the held-out set!</a:t>
            </a:r>
            <a:endParaRPr lang="en-US" dirty="0">
              <a:ea typeface="ＭＳ Ｐゴシック" charset="0"/>
              <a:cs typeface="Calibri"/>
            </a:endParaRPr>
          </a:p>
          <a:p>
            <a:pPr eaLnBrk="1" hangingPunct="1">
              <a:lnSpc>
                <a:spcPct val="90000"/>
              </a:lnSpc>
            </a:pPr>
            <a:endParaRPr lang="en-US" sz="2000" dirty="0" smtClean="0">
              <a:latin typeface="Calibri"/>
              <a:ea typeface="ＭＳ Ｐゴシック" charset="0"/>
              <a:cs typeface="Calibri"/>
            </a:endParaRPr>
          </a:p>
          <a:p>
            <a:pPr eaLnBrk="1" hangingPunct="1">
              <a:lnSpc>
                <a:spcPct val="90000"/>
              </a:lnSpc>
            </a:pPr>
            <a:endParaRPr lang="en-US" sz="2000" baseline="-25000" dirty="0">
              <a:latin typeface="Calibri"/>
              <a:ea typeface="ＭＳ Ｐゴシック" charset="0"/>
              <a:cs typeface="Calibri"/>
            </a:endParaRPr>
          </a:p>
          <a:p>
            <a:pPr eaLnBrk="1" hangingPunct="1">
              <a:lnSpc>
                <a:spcPct val="90000"/>
              </a:lnSpc>
            </a:pPr>
            <a:endParaRPr lang="en-US" sz="2000" baseline="-25000" dirty="0" smtClean="0">
              <a:latin typeface="Calibri"/>
              <a:ea typeface="ＭＳ Ｐゴシック" charset="0"/>
              <a:cs typeface="Calibri"/>
            </a:endParaRPr>
          </a:p>
          <a:p>
            <a:pPr eaLnBrk="1" hangingPunct="1">
              <a:lnSpc>
                <a:spcPct val="90000"/>
              </a:lnSpc>
            </a:pPr>
            <a:endParaRPr lang="en-US" sz="2000" baseline="-25000" dirty="0">
              <a:latin typeface="Calibri"/>
              <a:ea typeface="ＭＳ Ｐゴシック" charset="0"/>
              <a:cs typeface="Calibri"/>
            </a:endParaRPr>
          </a:p>
          <a:p>
            <a:pPr eaLnBrk="1" hangingPunct="1">
              <a:lnSpc>
                <a:spcPct val="90000"/>
              </a:lnSpc>
            </a:pPr>
            <a:endParaRPr lang="en-US" sz="2000" baseline="-25000" dirty="0" smtClean="0">
              <a:latin typeface="Calibri"/>
              <a:ea typeface="ＭＳ Ｐゴシック" charset="0"/>
              <a:cs typeface="Calibri"/>
            </a:endParaRPr>
          </a:p>
          <a:p>
            <a:pPr eaLnBrk="1" hangingPunct="1">
              <a:lnSpc>
                <a:spcPct val="90000"/>
              </a:lnSpc>
            </a:pPr>
            <a:endParaRPr lang="en-US" sz="2000" baseline="-25000" dirty="0">
              <a:latin typeface="Calibri"/>
              <a:ea typeface="ＭＳ Ｐゴシック" charset="0"/>
              <a:cs typeface="Calibri"/>
            </a:endParaRPr>
          </a:p>
          <a:p>
            <a:pPr eaLnBrk="1" hangingPunct="1">
              <a:lnSpc>
                <a:spcPct val="90000"/>
              </a:lnSpc>
            </a:pPr>
            <a:r>
              <a:rPr lang="en-US" sz="2000" dirty="0" smtClean="0">
                <a:latin typeface="Calibri"/>
                <a:ea typeface="ＭＳ Ｐゴシック" charset="0"/>
                <a:cs typeface="Calibri"/>
              </a:rPr>
              <a:t>It sure looks like c* = (c - .75)</a:t>
            </a:r>
            <a:endParaRPr lang="en-US" sz="2000" dirty="0">
              <a:latin typeface="Calibri"/>
              <a:ea typeface="ＭＳ Ｐゴシック" charset="0"/>
              <a:cs typeface="Calibri"/>
            </a:endParaRPr>
          </a:p>
          <a:p>
            <a:pPr eaLnBrk="1" hangingPunct="1">
              <a:lnSpc>
                <a:spcPct val="90000"/>
              </a:lnSpc>
            </a:pPr>
            <a:endParaRPr lang="en-US" sz="2000" baseline="-25000" dirty="0">
              <a:latin typeface="Calibri"/>
              <a:ea typeface="ＭＳ Ｐゴシック" charset="0"/>
              <a:cs typeface="Calibri"/>
            </a:endParaRPr>
          </a:p>
          <a:p>
            <a:pPr eaLnBrk="1" hangingPunct="1">
              <a:lnSpc>
                <a:spcPct val="90000"/>
              </a:lnSpc>
            </a:pPr>
            <a:endParaRPr lang="en-US" sz="2000" baseline="-25000" dirty="0">
              <a:latin typeface="Calibri"/>
              <a:ea typeface="ＭＳ Ｐゴシック" charset="0"/>
              <a:cs typeface="Calibri"/>
            </a:endParaRPr>
          </a:p>
          <a:p>
            <a:pPr marL="0" indent="0" eaLnBrk="1" hangingPunct="1">
              <a:lnSpc>
                <a:spcPct val="90000"/>
              </a:lnSpc>
              <a:buNone/>
            </a:pPr>
            <a:endParaRPr lang="en-US" sz="2000" dirty="0">
              <a:latin typeface="Calibri"/>
              <a:ea typeface="ＭＳ Ｐゴシック" charset="0"/>
              <a:cs typeface="Calibri"/>
            </a:endParaRPr>
          </a:p>
          <a:p>
            <a:pPr eaLnBrk="1" hangingPunct="1">
              <a:lnSpc>
                <a:spcPct val="90000"/>
              </a:lnSpc>
            </a:pPr>
            <a:endParaRPr lang="en-US" sz="2000" dirty="0">
              <a:latin typeface="Calibri"/>
              <a:ea typeface="ＭＳ Ｐゴシック" charset="0"/>
              <a:cs typeface="Calibri"/>
            </a:endParaRPr>
          </a:p>
        </p:txBody>
      </p:sp>
      <p:graphicFrame>
        <p:nvGraphicFramePr>
          <p:cNvPr id="1472517" name="Group 5"/>
          <p:cNvGraphicFramePr>
            <a:graphicFrameLocks noGrp="1"/>
          </p:cNvGraphicFramePr>
          <p:nvPr>
            <p:extLst>
              <p:ext uri="{D42A27DB-BD31-4B8C-83A1-F6EECF244321}">
                <p14:modId xmlns:p14="http://schemas.microsoft.com/office/powerpoint/2010/main" val="2080677197"/>
              </p:ext>
            </p:extLst>
          </p:nvPr>
        </p:nvGraphicFramePr>
        <p:xfrm>
          <a:off x="5867400" y="1200150"/>
          <a:ext cx="3200400" cy="3717036"/>
        </p:xfrm>
        <a:graphic>
          <a:graphicData uri="http://schemas.openxmlformats.org/drawingml/2006/table">
            <a:tbl>
              <a:tblPr/>
              <a:tblGrid>
                <a:gridCol w="1422400"/>
                <a:gridCol w="1778000"/>
              </a:tblGrid>
              <a:tr h="381000">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Bigram count in training</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Bigram count in </a:t>
                      </a:r>
                      <a:r>
                        <a:rPr kumimoji="0" lang="en-US" sz="1800" b="0" i="0" u="none" strike="noStrike" cap="none" normalizeH="0" baseline="0" dirty="0" err="1" smtClean="0">
                          <a:ln>
                            <a:noFill/>
                          </a:ln>
                          <a:solidFill>
                            <a:schemeClr val="tx1"/>
                          </a:solidFill>
                          <a:effectLst/>
                          <a:latin typeface="Calibri"/>
                          <a:ea typeface="ＭＳ Ｐゴシック" charset="-128"/>
                          <a:cs typeface="Calibri"/>
                        </a:rPr>
                        <a:t>heldout</a:t>
                      </a:r>
                      <a:r>
                        <a:rPr kumimoji="0" lang="en-US" sz="1800" b="0" i="0" u="none" strike="noStrike" cap="none" normalizeH="0" baseline="0" dirty="0" smtClean="0">
                          <a:ln>
                            <a:noFill/>
                          </a:ln>
                          <a:solidFill>
                            <a:schemeClr val="tx1"/>
                          </a:solidFill>
                          <a:effectLst/>
                          <a:latin typeface="Calibri"/>
                          <a:ea typeface="ＭＳ Ｐゴシック" charset="-128"/>
                          <a:cs typeface="Calibri"/>
                        </a:rPr>
                        <a:t> set</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0</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.0000270</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a:ea typeface="ＭＳ Ｐゴシック" charset="-128"/>
                          <a:cs typeface="Calibri"/>
                        </a:rPr>
                        <a:t>1</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0.448</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a:ea typeface="ＭＳ Ｐゴシック" charset="-128"/>
                          <a:cs typeface="Calibri"/>
                        </a:rPr>
                        <a:t>2</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1.25</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a:ea typeface="ＭＳ Ｐゴシック" charset="-128"/>
                          <a:cs typeface="Calibri"/>
                        </a:rPr>
                        <a:t>3</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a:ea typeface="ＭＳ Ｐゴシック" charset="-128"/>
                          <a:cs typeface="Calibri"/>
                        </a:rPr>
                        <a:t>2.24</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a:ea typeface="ＭＳ Ｐゴシック" charset="-128"/>
                          <a:cs typeface="Calibri"/>
                        </a:rPr>
                        <a:t>4</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3.23</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5</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4.21</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6</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5.23</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7</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6.21</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8</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7.21</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1353">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9</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a:ea typeface="ＭＳ Ｐゴシック" charset="-128"/>
                          <a:cs typeface="Calibri"/>
                        </a:rPr>
                        <a:t>8.26</a:t>
                      </a:r>
                      <a:endParaRPr kumimoji="0" lang="en-US" sz="1800" b="0" i="0" u="none" strike="noStrike" cap="none" normalizeH="0" baseline="0" dirty="0">
                        <a:ln>
                          <a:noFill/>
                        </a:ln>
                        <a:solidFill>
                          <a:schemeClr val="tx1"/>
                        </a:solidFill>
                        <a:effectLst/>
                        <a:latin typeface="Calibri"/>
                        <a:ea typeface="ＭＳ Ｐゴシック" charset="-128"/>
                        <a:cs typeface="Calibri"/>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1518669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68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68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68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68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25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2">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72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ea typeface="ＭＳ Ｐゴシック" charset="0"/>
                <a:cs typeface="ＭＳ Ｐゴシック" charset="0"/>
              </a:rPr>
              <a:t>Absolute Discounting Interpolation</a:t>
            </a:r>
            <a:endParaRPr lang="en-US" dirty="0"/>
          </a:p>
        </p:txBody>
      </p:sp>
      <p:sp>
        <p:nvSpPr>
          <p:cNvPr id="3" name="Content Placeholder 2"/>
          <p:cNvSpPr>
            <a:spLocks noGrp="1"/>
          </p:cNvSpPr>
          <p:nvPr>
            <p:ph idx="1"/>
          </p:nvPr>
        </p:nvSpPr>
        <p:spPr>
          <a:xfrm>
            <a:off x="304800" y="1352550"/>
            <a:ext cx="8534400" cy="3790950"/>
          </a:xfrm>
        </p:spPr>
        <p:txBody>
          <a:bodyPr/>
          <a:lstStyle/>
          <a:p>
            <a:r>
              <a:rPr lang="en-US" sz="2200" dirty="0" smtClean="0">
                <a:ea typeface="ＭＳ Ｐゴシック" charset="0"/>
                <a:cs typeface="Calibri"/>
              </a:rPr>
              <a:t>Save ourselves </a:t>
            </a:r>
            <a:r>
              <a:rPr lang="en-US" sz="2200" dirty="0">
                <a:ea typeface="ＭＳ Ｐゴシック" charset="0"/>
                <a:cs typeface="Calibri"/>
              </a:rPr>
              <a:t>some time and just subtract 0.75 (or some d</a:t>
            </a:r>
            <a:r>
              <a:rPr lang="en-US" sz="2200" dirty="0" smtClean="0">
                <a:ea typeface="ＭＳ Ｐゴシック" charset="0"/>
                <a:cs typeface="Calibri"/>
              </a:rPr>
              <a:t>)!</a:t>
            </a:r>
          </a:p>
          <a:p>
            <a:pPr lvl="1"/>
            <a:endParaRPr lang="en-US" sz="2200" dirty="0">
              <a:ea typeface="ＭＳ Ｐゴシック" charset="0"/>
              <a:cs typeface="Calibri"/>
            </a:endParaRPr>
          </a:p>
          <a:p>
            <a:pPr lvl="1"/>
            <a:endParaRPr lang="en-US" sz="2200" dirty="0" smtClean="0">
              <a:ea typeface="ＭＳ Ｐゴシック" charset="0"/>
              <a:cs typeface="Calibri"/>
            </a:endParaRPr>
          </a:p>
          <a:p>
            <a:pPr lvl="1"/>
            <a:endParaRPr lang="en-US" sz="2200" dirty="0">
              <a:ea typeface="ＭＳ Ｐゴシック" charset="0"/>
              <a:cs typeface="Calibri"/>
            </a:endParaRPr>
          </a:p>
          <a:p>
            <a:pPr lvl="1"/>
            <a:endParaRPr lang="en-US" sz="2200" dirty="0" smtClean="0">
              <a:ea typeface="ＭＳ Ｐゴシック" charset="0"/>
              <a:cs typeface="Calibri"/>
            </a:endParaRPr>
          </a:p>
          <a:p>
            <a:pPr marL="342900" lvl="1" indent="-342900">
              <a:buClr>
                <a:srgbClr val="CC0000"/>
              </a:buClr>
            </a:pPr>
            <a:r>
              <a:rPr lang="en-US" sz="2200" dirty="0" smtClean="0">
                <a:ea typeface="ＭＳ Ｐゴシック" charset="0"/>
                <a:cs typeface="Calibri"/>
              </a:rPr>
              <a:t>(Maybe </a:t>
            </a:r>
            <a:r>
              <a:rPr lang="en-US" sz="2200" dirty="0">
                <a:ea typeface="ＭＳ Ｐゴシック" charset="0"/>
                <a:cs typeface="Calibri"/>
              </a:rPr>
              <a:t>keeping a couple extra values of d for counts 1 and </a:t>
            </a:r>
            <a:r>
              <a:rPr lang="en-US" sz="2200" dirty="0" smtClean="0">
                <a:ea typeface="ＭＳ Ｐゴシック" charset="0"/>
                <a:cs typeface="Calibri"/>
              </a:rPr>
              <a:t>2).</a:t>
            </a:r>
          </a:p>
          <a:p>
            <a:pPr marL="342900" lvl="1" indent="-342900">
              <a:buClr>
                <a:srgbClr val="CC0000"/>
              </a:buClr>
            </a:pPr>
            <a:r>
              <a:rPr lang="en-US" sz="2200" dirty="0" smtClean="0">
                <a:ea typeface="ＭＳ Ｐゴシック" charset="0"/>
                <a:cs typeface="Calibri"/>
              </a:rPr>
              <a:t>How to calculate Lambda? is given next.</a:t>
            </a:r>
          </a:p>
        </p:txBody>
      </p:sp>
      <p:sp>
        <p:nvSpPr>
          <p:cNvPr id="4" name="Slide Number Placeholder 3"/>
          <p:cNvSpPr>
            <a:spLocks noGrp="1"/>
          </p:cNvSpPr>
          <p:nvPr>
            <p:ph type="sldNum" sz="quarter" idx="12"/>
          </p:nvPr>
        </p:nvSpPr>
        <p:spPr/>
        <p:txBody>
          <a:bodyPr/>
          <a:lstStyle/>
          <a:p>
            <a:fld id="{10F35DC5-7E65-8247-99AB-4E984F8A921E}" type="slidenum">
              <a:rPr lang="en-US" smtClean="0"/>
              <a:pPr/>
              <a:t>71</a:t>
            </a:fld>
            <a:endParaRPr lang="en-US" dirty="0"/>
          </a:p>
        </p:txBody>
      </p:sp>
      <p:graphicFrame>
        <p:nvGraphicFramePr>
          <p:cNvPr id="6" name="Object 2"/>
          <p:cNvGraphicFramePr>
            <a:graphicFrameLocks noChangeAspect="1"/>
          </p:cNvGraphicFramePr>
          <p:nvPr>
            <p:extLst>
              <p:ext uri="{D42A27DB-BD31-4B8C-83A1-F6EECF244321}">
                <p14:modId xmlns:p14="http://schemas.microsoft.com/office/powerpoint/2010/main" val="2166887781"/>
              </p:ext>
            </p:extLst>
          </p:nvPr>
        </p:nvGraphicFramePr>
        <p:xfrm>
          <a:off x="349250" y="2190750"/>
          <a:ext cx="8294688" cy="1093788"/>
        </p:xfrm>
        <a:graphic>
          <a:graphicData uri="http://schemas.openxmlformats.org/presentationml/2006/ole">
            <mc:AlternateContent xmlns:mc="http://schemas.openxmlformats.org/markup-compatibility/2006">
              <mc:Choice xmlns:v="urn:schemas-microsoft-com:vml" Requires="v">
                <p:oleObj spid="_x0000_s40170" name="Equation" r:id="rId3" imgW="3276600" imgH="431800" progId="Equation.3">
                  <p:embed/>
                </p:oleObj>
              </mc:Choice>
              <mc:Fallback>
                <p:oleObj name="Equation" r:id="rId3" imgW="3276600" imgH="431800" progId="Equation.3">
                  <p:embed/>
                  <p:pic>
                    <p:nvPicPr>
                      <p:cNvPr id="0" name=""/>
                      <p:cNvPicPr>
                        <a:picLocks noChangeAspect="1" noChangeArrowheads="1"/>
                      </p:cNvPicPr>
                      <p:nvPr/>
                    </p:nvPicPr>
                    <p:blipFill>
                      <a:blip r:embed="rId4"/>
                      <a:srcRect/>
                      <a:stretch>
                        <a:fillRect/>
                      </a:stretch>
                    </p:blipFill>
                    <p:spPr bwMode="auto">
                      <a:xfrm>
                        <a:off x="349250" y="2190750"/>
                        <a:ext cx="8294688" cy="1093788"/>
                      </a:xfrm>
                      <a:prstGeom prst="rect">
                        <a:avLst/>
                      </a:prstGeom>
                      <a:noFill/>
                      <a:ln>
                        <a:noFill/>
                      </a:ln>
                      <a:extLst/>
                    </p:spPr>
                  </p:pic>
                </p:oleObj>
              </mc:Fallback>
            </mc:AlternateContent>
          </a:graphicData>
        </a:graphic>
      </p:graphicFrame>
      <p:sp>
        <p:nvSpPr>
          <p:cNvPr id="5" name="TextBox 4"/>
          <p:cNvSpPr txBox="1"/>
          <p:nvPr/>
        </p:nvSpPr>
        <p:spPr>
          <a:xfrm>
            <a:off x="3657600" y="1885950"/>
            <a:ext cx="2287518" cy="369332"/>
          </a:xfrm>
          <a:prstGeom prst="rect">
            <a:avLst/>
          </a:prstGeom>
          <a:noFill/>
        </p:spPr>
        <p:txBody>
          <a:bodyPr wrap="none" rtlCol="0">
            <a:spAutoFit/>
          </a:bodyPr>
          <a:lstStyle/>
          <a:p>
            <a:r>
              <a:rPr lang="en-US" sz="1800" dirty="0">
                <a:solidFill>
                  <a:srgbClr val="FF0000"/>
                </a:solidFill>
              </a:rPr>
              <a:t>d</a:t>
            </a:r>
            <a:r>
              <a:rPr lang="en-US" sz="1800" dirty="0" smtClean="0">
                <a:solidFill>
                  <a:srgbClr val="FF0000"/>
                </a:solidFill>
              </a:rPr>
              <a:t>iscounted bigram</a:t>
            </a:r>
            <a:endParaRPr lang="en-US" sz="1800" dirty="0">
              <a:solidFill>
                <a:srgbClr val="FF0000"/>
              </a:solidFill>
            </a:endParaRPr>
          </a:p>
        </p:txBody>
      </p:sp>
      <p:sp>
        <p:nvSpPr>
          <p:cNvPr id="7" name="TextBox 6"/>
          <p:cNvSpPr txBox="1"/>
          <p:nvPr/>
        </p:nvSpPr>
        <p:spPr>
          <a:xfrm>
            <a:off x="7848600" y="3116818"/>
            <a:ext cx="1119267" cy="369332"/>
          </a:xfrm>
          <a:prstGeom prst="rect">
            <a:avLst/>
          </a:prstGeom>
          <a:noFill/>
        </p:spPr>
        <p:txBody>
          <a:bodyPr wrap="none" rtlCol="0">
            <a:spAutoFit/>
          </a:bodyPr>
          <a:lstStyle/>
          <a:p>
            <a:r>
              <a:rPr lang="en-US" sz="1800" dirty="0" smtClean="0">
                <a:solidFill>
                  <a:srgbClr val="FF0000"/>
                </a:solidFill>
              </a:rPr>
              <a:t>unigram</a:t>
            </a:r>
            <a:endParaRPr lang="en-US" sz="1800" dirty="0">
              <a:solidFill>
                <a:srgbClr val="FF0000"/>
              </a:solidFill>
            </a:endParaRPr>
          </a:p>
        </p:txBody>
      </p:sp>
      <p:sp>
        <p:nvSpPr>
          <p:cNvPr id="8" name="TextBox 7"/>
          <p:cNvSpPr txBox="1"/>
          <p:nvPr/>
        </p:nvSpPr>
        <p:spPr>
          <a:xfrm>
            <a:off x="6553200" y="1962150"/>
            <a:ext cx="1941106" cy="307777"/>
          </a:xfrm>
          <a:prstGeom prst="rect">
            <a:avLst/>
          </a:prstGeom>
          <a:noFill/>
        </p:spPr>
        <p:txBody>
          <a:bodyPr wrap="none" rtlCol="0">
            <a:spAutoFit/>
          </a:bodyPr>
          <a:lstStyle/>
          <a:p>
            <a:r>
              <a:rPr lang="en-US" sz="1400" dirty="0" smtClean="0">
                <a:solidFill>
                  <a:srgbClr val="FF0000"/>
                </a:solidFill>
              </a:rPr>
              <a:t>Interpolation weight</a:t>
            </a:r>
            <a:endParaRPr lang="en-US" sz="1400" dirty="0">
              <a:solidFill>
                <a:srgbClr val="FF0000"/>
              </a:solidFill>
            </a:endParaRPr>
          </a:p>
        </p:txBody>
      </p:sp>
      <p:cxnSp>
        <p:nvCxnSpPr>
          <p:cNvPr id="10" name="Straight Arrow Connector 9"/>
          <p:cNvCxnSpPr/>
          <p:nvPr/>
        </p:nvCxnSpPr>
        <p:spPr bwMode="auto">
          <a:xfrm flipH="1">
            <a:off x="7162800" y="2266950"/>
            <a:ext cx="228600" cy="304800"/>
          </a:xfrm>
          <a:prstGeom prst="straightConnector1">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arrow"/>
          </a:ln>
          <a:effectLst/>
        </p:spPr>
      </p:cxnSp>
      <p:cxnSp>
        <p:nvCxnSpPr>
          <p:cNvPr id="13" name="Straight Arrow Connector 12"/>
          <p:cNvCxnSpPr/>
          <p:nvPr/>
        </p:nvCxnSpPr>
        <p:spPr bwMode="auto">
          <a:xfrm flipH="1" flipV="1">
            <a:off x="8077200" y="2952750"/>
            <a:ext cx="228600" cy="228600"/>
          </a:xfrm>
          <a:prstGeom prst="straightConnector1">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59615314"/>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047750"/>
            <a:ext cx="8686800" cy="3333750"/>
          </a:xfrm>
        </p:spPr>
        <p:txBody>
          <a:bodyPr/>
          <a:lstStyle/>
          <a:p>
            <a:pPr eaLnBrk="1" hangingPunct="1"/>
            <a:r>
              <a:rPr lang="en-US" altLang="ja-JP" sz="2000" dirty="0" smtClean="0">
                <a:latin typeface="Calibri"/>
                <a:ea typeface="ＭＳ Ｐゴシック" charset="0"/>
                <a:cs typeface="Calibri"/>
              </a:rPr>
              <a:t>Better estimate for probabilities of lower-order unigrams!</a:t>
            </a:r>
            <a:endParaRPr lang="en-US" altLang="ja-JP" sz="2000" dirty="0">
              <a:latin typeface="Calibri"/>
              <a:ea typeface="ＭＳ Ｐゴシック" charset="0"/>
              <a:cs typeface="Calibri"/>
            </a:endParaRPr>
          </a:p>
          <a:p>
            <a:pPr lvl="1"/>
            <a:r>
              <a:rPr lang="en-US" dirty="0" smtClean="0">
                <a:latin typeface="Calibri"/>
                <a:ea typeface="ＭＳ Ｐゴシック" charset="0"/>
                <a:cs typeface="Calibri"/>
              </a:rPr>
              <a:t> </a:t>
            </a:r>
            <a:r>
              <a:rPr lang="en-US" i="1" dirty="0"/>
              <a:t>I can’t see without my </a:t>
            </a:r>
            <a:r>
              <a:rPr lang="en-US" i="1" dirty="0" smtClean="0"/>
              <a:t>reading</a:t>
            </a:r>
            <a:r>
              <a:rPr lang="en-US" i="1" dirty="0" smtClean="0">
                <a:latin typeface="Calibri"/>
                <a:ea typeface="ＭＳ Ｐゴシック" charset="0"/>
                <a:cs typeface="Calibri"/>
              </a:rPr>
              <a:t>___________</a:t>
            </a:r>
            <a:r>
              <a:rPr lang="en-US" dirty="0">
                <a:latin typeface="Calibri"/>
                <a:ea typeface="ＭＳ Ｐゴシック" charset="0"/>
                <a:cs typeface="Calibri"/>
              </a:rPr>
              <a:t>?</a:t>
            </a:r>
          </a:p>
          <a:p>
            <a:pPr lvl="1" eaLnBrk="1" hangingPunct="1"/>
            <a:r>
              <a:rPr lang="en-US" altLang="ja-JP" dirty="0" smtClean="0">
                <a:latin typeface="Calibri"/>
                <a:ea typeface="ＭＳ Ｐゴシック" charset="0"/>
                <a:cs typeface="Calibri"/>
              </a:rPr>
              <a:t>“Francisco” </a:t>
            </a:r>
            <a:r>
              <a:rPr lang="en-US" altLang="ja-JP" dirty="0">
                <a:latin typeface="Calibri"/>
                <a:ea typeface="ＭＳ Ｐゴシック" charset="0"/>
                <a:cs typeface="Calibri"/>
              </a:rPr>
              <a:t>is more common than </a:t>
            </a:r>
            <a:r>
              <a:rPr lang="en-US" altLang="ja-JP" dirty="0" smtClean="0">
                <a:latin typeface="Calibri"/>
                <a:ea typeface="ＭＳ Ｐゴシック" charset="0"/>
                <a:cs typeface="Calibri"/>
              </a:rPr>
              <a:t>“glasses”</a:t>
            </a:r>
            <a:endParaRPr lang="en-US" altLang="ja-JP" dirty="0">
              <a:latin typeface="Calibri"/>
              <a:ea typeface="ＭＳ Ｐゴシック" charset="0"/>
              <a:cs typeface="Calibri"/>
            </a:endParaRPr>
          </a:p>
          <a:p>
            <a:pPr lvl="1" eaLnBrk="1" hangingPunct="1"/>
            <a:r>
              <a:rPr lang="en-US" dirty="0">
                <a:latin typeface="Calibri"/>
                <a:ea typeface="ＭＳ Ｐゴシック" charset="0"/>
                <a:cs typeface="Calibri"/>
              </a:rPr>
              <a:t>… but </a:t>
            </a:r>
            <a:r>
              <a:rPr lang="en-US" dirty="0" smtClean="0">
                <a:latin typeface="Calibri"/>
                <a:ea typeface="ＭＳ Ｐゴシック" charset="0"/>
                <a:cs typeface="Calibri"/>
              </a:rPr>
              <a:t>“</a:t>
            </a:r>
            <a:r>
              <a:rPr lang="en-US" altLang="ja-JP" dirty="0" smtClean="0">
                <a:latin typeface="Calibri"/>
                <a:ea typeface="ＭＳ Ｐゴシック" charset="0"/>
                <a:cs typeface="Calibri"/>
              </a:rPr>
              <a:t>Francisco” </a:t>
            </a:r>
            <a:r>
              <a:rPr lang="en-US" altLang="ja-JP" dirty="0">
                <a:latin typeface="Calibri"/>
                <a:ea typeface="ＭＳ Ｐゴシック" charset="0"/>
                <a:cs typeface="Calibri"/>
              </a:rPr>
              <a:t>always follows </a:t>
            </a:r>
            <a:r>
              <a:rPr lang="en-US" altLang="ja-JP" dirty="0" smtClean="0">
                <a:latin typeface="Calibri"/>
                <a:ea typeface="ＭＳ Ｐゴシック" charset="0"/>
                <a:cs typeface="Calibri"/>
              </a:rPr>
              <a:t>“San”</a:t>
            </a:r>
          </a:p>
          <a:p>
            <a:r>
              <a:rPr lang="en-US" altLang="ja-JP" sz="2000" dirty="0" smtClean="0">
                <a:latin typeface="Calibri"/>
                <a:ea typeface="ＭＳ Ｐゴシック" charset="0"/>
                <a:cs typeface="Calibri"/>
              </a:rPr>
              <a:t>The unigram is useful exactly when we haven’t seen this bigram!</a:t>
            </a:r>
          </a:p>
          <a:p>
            <a:r>
              <a:rPr lang="en-US" altLang="ja-JP" sz="2000" dirty="0" smtClean="0">
                <a:latin typeface="Calibri"/>
                <a:ea typeface="ＭＳ Ｐゴシック" charset="0"/>
                <a:cs typeface="Calibri"/>
              </a:rPr>
              <a:t>Instead of  P(w): “How likely is w”</a:t>
            </a:r>
          </a:p>
          <a:p>
            <a:r>
              <a:rPr lang="en-US" altLang="ja-JP" sz="2000" dirty="0" err="1" smtClean="0">
                <a:latin typeface="Calibri"/>
                <a:ea typeface="ＭＳ Ｐゴシック" charset="0"/>
                <a:cs typeface="Calibri"/>
              </a:rPr>
              <a:t>P</a:t>
            </a:r>
            <a:r>
              <a:rPr lang="en-US" altLang="ja-JP" sz="2000" baseline="-25000" dirty="0" err="1" smtClean="0">
                <a:latin typeface="Calibri"/>
                <a:ea typeface="ＭＳ Ｐゴシック" charset="0"/>
                <a:cs typeface="Calibri"/>
              </a:rPr>
              <a:t>continuation</a:t>
            </a:r>
            <a:r>
              <a:rPr lang="en-US" altLang="ja-JP" sz="2000" dirty="0" smtClean="0">
                <a:latin typeface="Calibri"/>
                <a:ea typeface="ＭＳ Ｐゴシック" charset="0"/>
                <a:cs typeface="Calibri"/>
              </a:rPr>
              <a:t>(w):  “How likely is w to appear as a novel continuation?</a:t>
            </a:r>
          </a:p>
          <a:p>
            <a:r>
              <a:rPr lang="en-US" altLang="ja-JP" sz="2000" dirty="0" smtClean="0">
                <a:latin typeface="Calibri"/>
                <a:ea typeface="ＭＳ Ｐゴシック" charset="0"/>
                <a:cs typeface="Calibri"/>
              </a:rPr>
              <a:t>Explanation next.</a:t>
            </a:r>
          </a:p>
        </p:txBody>
      </p:sp>
      <p:sp>
        <p:nvSpPr>
          <p:cNvPr id="3" name="TextBox 2"/>
          <p:cNvSpPr txBox="1"/>
          <p:nvPr/>
        </p:nvSpPr>
        <p:spPr>
          <a:xfrm>
            <a:off x="6248400" y="1428750"/>
            <a:ext cx="1117025" cy="369332"/>
          </a:xfrm>
          <a:prstGeom prst="rect">
            <a:avLst/>
          </a:prstGeom>
          <a:noFill/>
        </p:spPr>
        <p:txBody>
          <a:bodyPr wrap="none" rtlCol="0">
            <a:spAutoFit/>
          </a:bodyPr>
          <a:lstStyle/>
          <a:p>
            <a:r>
              <a:rPr lang="en-US" sz="1800" i="1" dirty="0" smtClean="0">
                <a:solidFill>
                  <a:srgbClr val="3366FF"/>
                </a:solidFill>
                <a:latin typeface="+mn-lt"/>
              </a:rPr>
              <a:t>Francisco</a:t>
            </a:r>
            <a:endParaRPr lang="en-US" sz="1800" i="1" dirty="0">
              <a:solidFill>
                <a:srgbClr val="3366FF"/>
              </a:solidFill>
              <a:latin typeface="+mn-lt"/>
            </a:endParaRPr>
          </a:p>
        </p:txBody>
      </p:sp>
      <p:sp>
        <p:nvSpPr>
          <p:cNvPr id="75777" name="Rectangle 2"/>
          <p:cNvSpPr>
            <a:spLocks noGrp="1" noChangeArrowheads="1"/>
          </p:cNvSpPr>
          <p:nvPr>
            <p:ph type="title"/>
          </p:nvPr>
        </p:nvSpPr>
        <p:spPr>
          <a:xfrm>
            <a:off x="1371600" y="285750"/>
            <a:ext cx="7467600" cy="742950"/>
          </a:xfrm>
        </p:spPr>
        <p:txBody>
          <a:bodyPr/>
          <a:lstStyle/>
          <a:p>
            <a:pPr eaLnBrk="1" hangingPunct="1"/>
            <a:r>
              <a:rPr lang="en-US" dirty="0">
                <a:latin typeface="Arial" charset="0"/>
                <a:ea typeface="ＭＳ Ｐゴシック" charset="0"/>
                <a:cs typeface="ＭＳ Ｐゴシック" charset="0"/>
              </a:rPr>
              <a:t>Kneser-Ney </a:t>
            </a:r>
            <a:r>
              <a:rPr lang="en-US" dirty="0" smtClean="0">
                <a:latin typeface="Arial" charset="0"/>
                <a:ea typeface="ＭＳ Ｐゴシック" charset="0"/>
                <a:cs typeface="ＭＳ Ｐゴシック" charset="0"/>
              </a:rPr>
              <a:t>Smoothing</a:t>
            </a:r>
            <a:endParaRPr lang="en-US" dirty="0">
              <a:latin typeface="Arial" charset="0"/>
              <a:ea typeface="ＭＳ Ｐゴシック" charset="0"/>
              <a:cs typeface="ＭＳ Ｐゴシック" charset="0"/>
            </a:endParaRPr>
          </a:p>
        </p:txBody>
      </p:sp>
      <p:sp>
        <p:nvSpPr>
          <p:cNvPr id="2" name="TextBox 1"/>
          <p:cNvSpPr txBox="1"/>
          <p:nvPr/>
        </p:nvSpPr>
        <p:spPr>
          <a:xfrm>
            <a:off x="6324600" y="1669018"/>
            <a:ext cx="911215" cy="369332"/>
          </a:xfrm>
          <a:prstGeom prst="rect">
            <a:avLst/>
          </a:prstGeom>
          <a:noFill/>
        </p:spPr>
        <p:txBody>
          <a:bodyPr wrap="none" rtlCol="0">
            <a:spAutoFit/>
          </a:bodyPr>
          <a:lstStyle/>
          <a:p>
            <a:r>
              <a:rPr lang="en-US" sz="1800" i="1" dirty="0">
                <a:solidFill>
                  <a:srgbClr val="3366FF"/>
                </a:solidFill>
                <a:latin typeface="+mn-lt"/>
              </a:rPr>
              <a:t>g</a:t>
            </a:r>
            <a:r>
              <a:rPr lang="en-US" sz="1800" i="1" dirty="0" smtClean="0">
                <a:solidFill>
                  <a:srgbClr val="3366FF"/>
                </a:solidFill>
                <a:latin typeface="+mn-lt"/>
              </a:rPr>
              <a:t>lasses</a:t>
            </a:r>
          </a:p>
        </p:txBody>
      </p:sp>
      <p:graphicFrame>
        <p:nvGraphicFramePr>
          <p:cNvPr id="8" name="Object 2"/>
          <p:cNvGraphicFramePr>
            <a:graphicFrameLocks noChangeAspect="1"/>
          </p:cNvGraphicFramePr>
          <p:nvPr>
            <p:extLst>
              <p:ext uri="{D42A27DB-BD31-4B8C-83A1-F6EECF244321}">
                <p14:modId xmlns:p14="http://schemas.microsoft.com/office/powerpoint/2010/main" val="3433649794"/>
              </p:ext>
            </p:extLst>
          </p:nvPr>
        </p:nvGraphicFramePr>
        <p:xfrm>
          <a:off x="2176463" y="3943350"/>
          <a:ext cx="4605337" cy="454025"/>
        </p:xfrm>
        <a:graphic>
          <a:graphicData uri="http://schemas.openxmlformats.org/presentationml/2006/ole">
            <mc:AlternateContent xmlns:mc="http://schemas.openxmlformats.org/markup-compatibility/2006">
              <mc:Choice xmlns:v="urn:schemas-microsoft-com:vml" Requires="v">
                <p:oleObj spid="_x0000_s41224" name="Equation" r:id="rId4" imgW="2451100" imgH="241300" progId="Equation.3">
                  <p:embed/>
                </p:oleObj>
              </mc:Choice>
              <mc:Fallback>
                <p:oleObj name="Equation" r:id="rId4" imgW="2451100" imgH="241300" progId="Equation.3">
                  <p:embed/>
                  <p:pic>
                    <p:nvPicPr>
                      <p:cNvPr id="0" name=""/>
                      <p:cNvPicPr>
                        <a:picLocks noChangeAspect="1" noChangeArrowheads="1"/>
                      </p:cNvPicPr>
                      <p:nvPr/>
                    </p:nvPicPr>
                    <p:blipFill>
                      <a:blip r:embed="rId5"/>
                      <a:srcRect/>
                      <a:stretch>
                        <a:fillRect/>
                      </a:stretch>
                    </p:blipFill>
                    <p:spPr bwMode="auto">
                      <a:xfrm>
                        <a:off x="2176463" y="3943350"/>
                        <a:ext cx="4605337" cy="4540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22298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1371600" y="285750"/>
            <a:ext cx="7467600" cy="742950"/>
          </a:xfrm>
        </p:spPr>
        <p:txBody>
          <a:bodyPr/>
          <a:lstStyle/>
          <a:p>
            <a:pPr eaLnBrk="1" hangingPunct="1"/>
            <a:r>
              <a:rPr lang="en-US" dirty="0">
                <a:latin typeface="Arial" charset="0"/>
                <a:ea typeface="ＭＳ Ｐゴシック" charset="0"/>
                <a:cs typeface="ＭＳ Ｐゴシック" charset="0"/>
              </a:rPr>
              <a:t>Kneser-Ney </a:t>
            </a:r>
            <a:r>
              <a:rPr lang="en-US" dirty="0" smtClean="0">
                <a:latin typeface="Arial" charset="0"/>
                <a:ea typeface="ＭＳ Ｐゴシック" charset="0"/>
                <a:cs typeface="ＭＳ Ｐゴシック" charset="0"/>
              </a:rPr>
              <a:t>Smoothing</a:t>
            </a:r>
            <a:endParaRPr lang="en-US" dirty="0">
              <a:latin typeface="Arial" charset="0"/>
              <a:ea typeface="ＭＳ Ｐゴシック" charset="0"/>
              <a:cs typeface="ＭＳ Ｐゴシック" charset="0"/>
            </a:endParaRPr>
          </a:p>
        </p:txBody>
      </p:sp>
      <p:sp>
        <p:nvSpPr>
          <p:cNvPr id="75778" name="Rectangle 3"/>
          <p:cNvSpPr>
            <a:spLocks noGrp="1" noChangeArrowheads="1"/>
          </p:cNvSpPr>
          <p:nvPr>
            <p:ph type="body" idx="1"/>
          </p:nvPr>
        </p:nvSpPr>
        <p:spPr>
          <a:xfrm>
            <a:off x="457200" y="1276350"/>
            <a:ext cx="8534400" cy="3333750"/>
          </a:xfrm>
        </p:spPr>
        <p:txBody>
          <a:bodyPr/>
          <a:lstStyle/>
          <a:p>
            <a:r>
              <a:rPr lang="en-US" sz="2000" dirty="0" smtClean="0"/>
              <a:t>Number </a:t>
            </a:r>
            <a:r>
              <a:rPr lang="en-US" sz="2000" dirty="0"/>
              <a:t>of unique words </a:t>
            </a:r>
            <a:r>
              <a:rPr lang="en-US" sz="2000" dirty="0" smtClean="0"/>
              <a:t>that </a:t>
            </a:r>
            <a:r>
              <a:rPr lang="en-US" sz="2000" dirty="0"/>
              <a:t>come before </a:t>
            </a:r>
            <a:r>
              <a:rPr lang="en-US" sz="2000" dirty="0" smtClean="0"/>
              <a:t>w</a:t>
            </a:r>
            <a:endParaRPr lang="en-US" sz="2000" dirty="0">
              <a:latin typeface="Calibri"/>
              <a:ea typeface="ＭＳ Ｐゴシック" charset="0"/>
              <a:cs typeface="Calibri"/>
            </a:endParaRPr>
          </a:p>
          <a:p>
            <a:pPr marL="0" indent="0">
              <a:buNone/>
            </a:pPr>
            <a:endParaRPr lang="en-US" sz="2000" dirty="0" smtClean="0">
              <a:ea typeface="ＭＳ Ｐゴシック" charset="0"/>
              <a:cs typeface="Calibri"/>
            </a:endParaRPr>
          </a:p>
          <a:p>
            <a:r>
              <a:rPr lang="en-US" sz="2000" dirty="0" smtClean="0"/>
              <a:t>Total </a:t>
            </a:r>
            <a:r>
              <a:rPr lang="en-US" sz="2000" dirty="0"/>
              <a:t>unique bigrams</a:t>
            </a:r>
            <a:endParaRPr lang="en-US" sz="2000" dirty="0" smtClean="0">
              <a:latin typeface="Calibri"/>
              <a:ea typeface="ＭＳ Ｐゴシック" charset="0"/>
              <a:cs typeface="Calibri"/>
            </a:endParaRPr>
          </a:p>
          <a:p>
            <a:pPr marL="0" indent="0" eaLnBrk="1" hangingPunct="1">
              <a:buNone/>
            </a:pPr>
            <a:endParaRPr lang="en-US" sz="2000" dirty="0">
              <a:latin typeface="Calibri"/>
              <a:ea typeface="ＭＳ Ｐゴシック" charset="0"/>
              <a:cs typeface="Calibri"/>
            </a:endParaRPr>
          </a:p>
          <a:p>
            <a:pPr eaLnBrk="1" hangingPunct="1"/>
            <a:endParaRPr lang="en-US" sz="2000" dirty="0" smtClean="0">
              <a:latin typeface="Calibri"/>
              <a:ea typeface="ＭＳ Ｐゴシック" charset="0"/>
              <a:cs typeface="Calibri"/>
            </a:endParaRPr>
          </a:p>
          <a:p>
            <a:pPr eaLnBrk="1" hangingPunct="1"/>
            <a:endParaRPr lang="en-US" sz="2000" dirty="0">
              <a:latin typeface="Calibri"/>
              <a:ea typeface="ＭＳ Ｐゴシック" charset="0"/>
              <a:cs typeface="Calibri"/>
            </a:endParaRPr>
          </a:p>
          <a:p>
            <a:pPr eaLnBrk="1" hangingPunct="1"/>
            <a:endParaRPr lang="en-US" sz="2000" dirty="0" smtClean="0">
              <a:latin typeface="Calibri"/>
              <a:ea typeface="ＭＳ Ｐゴシック" charset="0"/>
              <a:cs typeface="Calibri"/>
            </a:endParaRPr>
          </a:p>
          <a:p>
            <a:r>
              <a:rPr lang="en-US" sz="2000" dirty="0">
                <a:ea typeface="ＭＳ Ｐゴシック" charset="0"/>
                <a:cs typeface="Calibri"/>
              </a:rPr>
              <a:t>A frequent word (Francisco) occurring in only one context (San) will have a low continuation </a:t>
            </a:r>
            <a:r>
              <a:rPr lang="en-US" sz="2000" dirty="0" smtClean="0">
                <a:ea typeface="ＭＳ Ｐゴシック" charset="0"/>
                <a:cs typeface="Calibri"/>
              </a:rPr>
              <a:t>probability</a:t>
            </a:r>
            <a:r>
              <a:rPr lang="en-US" sz="1600" dirty="0" smtClean="0">
                <a:ea typeface="ＭＳ Ｐゴシック" charset="0"/>
                <a:cs typeface="Calibri"/>
              </a:rPr>
              <a:t>.</a:t>
            </a:r>
            <a:endParaRPr lang="en-US" sz="2000" dirty="0" smtClean="0">
              <a:latin typeface="Calibri"/>
              <a:ea typeface="ＭＳ Ｐゴシック" charset="0"/>
              <a:cs typeface="Calibri"/>
            </a:endParaRPr>
          </a:p>
          <a:p>
            <a:pPr marL="457200" lvl="1" indent="0">
              <a:buNone/>
            </a:pPr>
            <a:endParaRPr lang="en-US" sz="1600" dirty="0" smtClean="0">
              <a:latin typeface="Calibri"/>
              <a:ea typeface="ＭＳ Ｐゴシック" charset="0"/>
              <a:cs typeface="Calibri"/>
            </a:endParaRPr>
          </a:p>
          <a:p>
            <a:pPr marL="457200" lvl="1" indent="0">
              <a:buNone/>
            </a:pPr>
            <a:endParaRPr lang="en-US" sz="1600" dirty="0">
              <a:latin typeface="Calibri"/>
              <a:ea typeface="ＭＳ Ｐゴシック" charset="0"/>
              <a:cs typeface="Calibri"/>
            </a:endParaRPr>
          </a:p>
        </p:txBody>
      </p:sp>
      <p:graphicFrame>
        <p:nvGraphicFramePr>
          <p:cNvPr id="75779" name="Object 2"/>
          <p:cNvGraphicFramePr>
            <a:graphicFrameLocks noChangeAspect="1"/>
          </p:cNvGraphicFramePr>
          <p:nvPr>
            <p:extLst>
              <p:ext uri="{D42A27DB-BD31-4B8C-83A1-F6EECF244321}">
                <p14:modId xmlns:p14="http://schemas.microsoft.com/office/powerpoint/2010/main" val="1975147280"/>
              </p:ext>
            </p:extLst>
          </p:nvPr>
        </p:nvGraphicFramePr>
        <p:xfrm>
          <a:off x="974725" y="3028950"/>
          <a:ext cx="5654675" cy="976167"/>
        </p:xfrm>
        <a:graphic>
          <a:graphicData uri="http://schemas.openxmlformats.org/presentationml/2006/ole">
            <mc:AlternateContent xmlns:mc="http://schemas.openxmlformats.org/markup-compatibility/2006">
              <mc:Choice xmlns:v="urn:schemas-microsoft-com:vml" Requires="v">
                <p:oleObj spid="_x0000_s57883" name="Equation" r:id="rId4" imgW="2794000" imgH="482600" progId="Equation.3">
                  <p:embed/>
                </p:oleObj>
              </mc:Choice>
              <mc:Fallback>
                <p:oleObj name="Equation" r:id="rId4" imgW="2794000" imgH="482600" progId="Equation.3">
                  <p:embed/>
                  <p:pic>
                    <p:nvPicPr>
                      <p:cNvPr id="0" name=""/>
                      <p:cNvPicPr>
                        <a:picLocks noChangeAspect="1" noChangeArrowheads="1"/>
                      </p:cNvPicPr>
                      <p:nvPr/>
                    </p:nvPicPr>
                    <p:blipFill>
                      <a:blip r:embed="rId5"/>
                      <a:srcRect/>
                      <a:stretch>
                        <a:fillRect/>
                      </a:stretch>
                    </p:blipFill>
                    <p:spPr bwMode="auto">
                      <a:xfrm>
                        <a:off x="974725" y="3028950"/>
                        <a:ext cx="5654675" cy="976167"/>
                      </a:xfrm>
                      <a:prstGeom prst="rect">
                        <a:avLst/>
                      </a:prstGeom>
                      <a:noFill/>
                      <a:ln>
                        <a:noFill/>
                      </a:ln>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3764116749"/>
              </p:ext>
            </p:extLst>
          </p:nvPr>
        </p:nvGraphicFramePr>
        <p:xfrm>
          <a:off x="1676401" y="1733551"/>
          <a:ext cx="4038600" cy="398152"/>
        </p:xfrm>
        <a:graphic>
          <a:graphicData uri="http://schemas.openxmlformats.org/presentationml/2006/ole">
            <mc:AlternateContent xmlns:mc="http://schemas.openxmlformats.org/markup-compatibility/2006">
              <mc:Choice xmlns:v="urn:schemas-microsoft-com:vml" Requires="v">
                <p:oleObj spid="_x0000_s57884" name="Equation" r:id="rId6" imgW="2451100" imgH="241300" progId="Equation.3">
                  <p:embed/>
                </p:oleObj>
              </mc:Choice>
              <mc:Fallback>
                <p:oleObj name="Equation" r:id="rId6" imgW="2451100" imgH="241300" progId="Equation.3">
                  <p:embed/>
                  <p:pic>
                    <p:nvPicPr>
                      <p:cNvPr id="0" name=""/>
                      <p:cNvPicPr>
                        <a:picLocks noChangeAspect="1" noChangeArrowheads="1"/>
                      </p:cNvPicPr>
                      <p:nvPr/>
                    </p:nvPicPr>
                    <p:blipFill>
                      <a:blip r:embed="rId7"/>
                      <a:srcRect/>
                      <a:stretch>
                        <a:fillRect/>
                      </a:stretch>
                    </p:blipFill>
                    <p:spPr bwMode="auto">
                      <a:xfrm>
                        <a:off x="1676401" y="1733551"/>
                        <a:ext cx="4038600" cy="398152"/>
                      </a:xfrm>
                      <a:prstGeom prst="rect">
                        <a:avLst/>
                      </a:prstGeom>
                      <a:noFill/>
                      <a:ln>
                        <a:noFill/>
                      </a:ln>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42619545"/>
              </p:ext>
            </p:extLst>
          </p:nvPr>
        </p:nvGraphicFramePr>
        <p:xfrm>
          <a:off x="2026320" y="2495550"/>
          <a:ext cx="3079080" cy="483056"/>
        </p:xfrm>
        <a:graphic>
          <a:graphicData uri="http://schemas.openxmlformats.org/presentationml/2006/ole">
            <mc:AlternateContent xmlns:mc="http://schemas.openxmlformats.org/markup-compatibility/2006">
              <mc:Choice xmlns:v="urn:schemas-microsoft-com:vml" Requires="v">
                <p:oleObj spid="_x0000_s57885" name="Equation" r:id="rId8" imgW="1701800" imgH="266700" progId="Equation.3">
                  <p:embed/>
                </p:oleObj>
              </mc:Choice>
              <mc:Fallback>
                <p:oleObj name="Equation" r:id="rId8" imgW="1701800" imgH="266700" progId="Equation.3">
                  <p:embed/>
                  <p:pic>
                    <p:nvPicPr>
                      <p:cNvPr id="0" name=""/>
                      <p:cNvPicPr/>
                      <p:nvPr/>
                    </p:nvPicPr>
                    <p:blipFill>
                      <a:blip r:embed="rId9"/>
                      <a:stretch>
                        <a:fillRect/>
                      </a:stretch>
                    </p:blipFill>
                    <p:spPr>
                      <a:xfrm>
                        <a:off x="2026320" y="2495550"/>
                        <a:ext cx="3079080" cy="483056"/>
                      </a:xfrm>
                      <a:prstGeom prst="rect">
                        <a:avLst/>
                      </a:prstGeom>
                    </p:spPr>
                  </p:pic>
                </p:oleObj>
              </mc:Fallback>
            </mc:AlternateContent>
          </a:graphicData>
        </a:graphic>
      </p:graphicFrame>
    </p:spTree>
    <p:extLst>
      <p:ext uri="{BB962C8B-B14F-4D97-AF65-F5344CB8AC3E}">
        <p14:creationId xmlns:p14="http://schemas.microsoft.com/office/powerpoint/2010/main" val="23331072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ea typeface="ＭＳ Ｐゴシック" charset="0"/>
                <a:cs typeface="ＭＳ Ｐゴシック" charset="0"/>
              </a:rPr>
              <a:t>Kneser-Ney </a:t>
            </a:r>
            <a:r>
              <a:rPr lang="en-US" dirty="0" smtClean="0">
                <a:latin typeface="Arial" charset="0"/>
                <a:ea typeface="ＭＳ Ｐゴシック" charset="0"/>
                <a:cs typeface="ＭＳ Ｐゴシック" charset="0"/>
              </a:rPr>
              <a:t>Smoothing</a:t>
            </a:r>
            <a:endParaRPr lang="en-US" dirty="0"/>
          </a:p>
        </p:txBody>
      </p:sp>
      <p:sp>
        <p:nvSpPr>
          <p:cNvPr id="3" name="Content Placeholder 2"/>
          <p:cNvSpPr>
            <a:spLocks noGrp="1"/>
          </p:cNvSpPr>
          <p:nvPr>
            <p:ph idx="1"/>
          </p:nvPr>
        </p:nvSpPr>
        <p:spPr/>
        <p:txBody>
          <a:bodyPr/>
          <a:lstStyle/>
          <a:p>
            <a:pPr lvl="1"/>
            <a:endParaRPr lang="en-US" sz="1600" dirty="0">
              <a:ea typeface="ＭＳ Ｐゴシック" charset="0"/>
              <a:cs typeface="Calibri"/>
            </a:endParaRPr>
          </a:p>
          <a:p>
            <a:pPr lvl="1"/>
            <a:endParaRPr lang="en-US" sz="1600" dirty="0" smtClean="0">
              <a:ea typeface="ＭＳ Ｐゴシック" charset="0"/>
              <a:cs typeface="Calibri"/>
            </a:endParaRPr>
          </a:p>
          <a:p>
            <a:pPr lvl="1"/>
            <a:endParaRPr lang="en-US" sz="1600" dirty="0">
              <a:ea typeface="ＭＳ Ｐゴシック" charset="0"/>
              <a:cs typeface="Calibri"/>
            </a:endParaRPr>
          </a:p>
          <a:p>
            <a:pPr lvl="1"/>
            <a:endParaRPr lang="en-US" sz="1600" dirty="0" smtClean="0">
              <a:ea typeface="ＭＳ Ｐゴシック" charset="0"/>
              <a:cs typeface="Calibri"/>
            </a:endParaRPr>
          </a:p>
          <a:p>
            <a:pPr lvl="1"/>
            <a:endParaRPr lang="en-US" sz="1600" dirty="0">
              <a:ea typeface="ＭＳ Ｐゴシック" charset="0"/>
              <a:cs typeface="Calibri"/>
            </a:endParaRPr>
          </a:p>
          <a:p>
            <a:pPr lvl="1"/>
            <a:endParaRPr lang="en-US" sz="1600" dirty="0" smtClean="0">
              <a:ea typeface="ＭＳ Ｐゴシック" charset="0"/>
              <a:cs typeface="Calibri"/>
            </a:endParaRPr>
          </a:p>
          <a:p>
            <a:pPr marL="457200" lvl="1" indent="0">
              <a:buNone/>
            </a:pPr>
            <a:endParaRPr lang="en-US" sz="1600" dirty="0" smtClean="0">
              <a:ea typeface="ＭＳ Ｐゴシック" charset="0"/>
              <a:cs typeface="Calibri"/>
            </a:endParaRPr>
          </a:p>
          <a:p>
            <a:pPr lvl="1"/>
            <a:endParaRPr lang="en-US" sz="1600" dirty="0">
              <a:ea typeface="ＭＳ Ｐゴシック" charset="0"/>
              <a:cs typeface="Calibri"/>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74</a:t>
            </a:fld>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700184197"/>
              </p:ext>
            </p:extLst>
          </p:nvPr>
        </p:nvGraphicFramePr>
        <p:xfrm>
          <a:off x="401638" y="1504950"/>
          <a:ext cx="8097837" cy="923925"/>
        </p:xfrm>
        <a:graphic>
          <a:graphicData uri="http://schemas.openxmlformats.org/presentationml/2006/ole">
            <mc:AlternateContent xmlns:mc="http://schemas.openxmlformats.org/markup-compatibility/2006">
              <mc:Choice xmlns:v="urn:schemas-microsoft-com:vml" Requires="v">
                <p:oleObj spid="_x0000_s42448" name="Equation" r:id="rId3" imgW="3784600" imgH="431800" progId="Equation.3">
                  <p:embed/>
                </p:oleObj>
              </mc:Choice>
              <mc:Fallback>
                <p:oleObj name="Equation" r:id="rId3" imgW="3784600" imgH="431800" progId="Equation.3">
                  <p:embed/>
                  <p:pic>
                    <p:nvPicPr>
                      <p:cNvPr id="0" name=""/>
                      <p:cNvPicPr>
                        <a:picLocks noChangeAspect="1" noChangeArrowheads="1"/>
                      </p:cNvPicPr>
                      <p:nvPr/>
                    </p:nvPicPr>
                    <p:blipFill>
                      <a:blip r:embed="rId4"/>
                      <a:srcRect/>
                      <a:stretch>
                        <a:fillRect/>
                      </a:stretch>
                    </p:blipFill>
                    <p:spPr bwMode="auto">
                      <a:xfrm>
                        <a:off x="401638" y="1504950"/>
                        <a:ext cx="8097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4259804666"/>
              </p:ext>
            </p:extLst>
          </p:nvPr>
        </p:nvGraphicFramePr>
        <p:xfrm>
          <a:off x="1524000" y="3181350"/>
          <a:ext cx="4729740" cy="933450"/>
        </p:xfrm>
        <a:graphic>
          <a:graphicData uri="http://schemas.openxmlformats.org/presentationml/2006/ole">
            <mc:AlternateContent xmlns:mc="http://schemas.openxmlformats.org/markup-compatibility/2006">
              <mc:Choice xmlns:v="urn:schemas-microsoft-com:vml" Requires="v">
                <p:oleObj spid="_x0000_s42449" name="Equation" r:id="rId5" imgW="2184400" imgH="431800" progId="Equation.3">
                  <p:embed/>
                </p:oleObj>
              </mc:Choice>
              <mc:Fallback>
                <p:oleObj name="Equation" r:id="rId5" imgW="2184400" imgH="431800" progId="Equation.3">
                  <p:embed/>
                  <p:pic>
                    <p:nvPicPr>
                      <p:cNvPr id="0" name=""/>
                      <p:cNvPicPr>
                        <a:picLocks noChangeAspect="1" noChangeArrowheads="1"/>
                      </p:cNvPicPr>
                      <p:nvPr/>
                    </p:nvPicPr>
                    <p:blipFill>
                      <a:blip r:embed="rId6"/>
                      <a:srcRect/>
                      <a:stretch>
                        <a:fillRect/>
                      </a:stretch>
                    </p:blipFill>
                    <p:spPr bwMode="auto">
                      <a:xfrm>
                        <a:off x="1524000" y="3181350"/>
                        <a:ext cx="4729740" cy="933450"/>
                      </a:xfrm>
                      <a:prstGeom prst="rect">
                        <a:avLst/>
                      </a:prstGeom>
                      <a:noFill/>
                      <a:ln>
                        <a:noFill/>
                      </a:ln>
                      <a:extLst/>
                    </p:spPr>
                  </p:pic>
                </p:oleObj>
              </mc:Fallback>
            </mc:AlternateContent>
          </a:graphicData>
        </a:graphic>
      </p:graphicFrame>
      <p:sp>
        <p:nvSpPr>
          <p:cNvPr id="9" name="TextBox 8"/>
          <p:cNvSpPr txBox="1"/>
          <p:nvPr/>
        </p:nvSpPr>
        <p:spPr>
          <a:xfrm>
            <a:off x="457200" y="2647950"/>
            <a:ext cx="6414098" cy="369332"/>
          </a:xfrm>
          <a:prstGeom prst="rect">
            <a:avLst/>
          </a:prstGeom>
          <a:noFill/>
        </p:spPr>
        <p:txBody>
          <a:bodyPr wrap="none" rtlCol="0">
            <a:spAutoFit/>
          </a:bodyPr>
          <a:lstStyle/>
          <a:p>
            <a:r>
              <a:rPr lang="en-US" sz="1800" dirty="0" err="1" smtClean="0">
                <a:latin typeface="+mn-lt"/>
              </a:rPr>
              <a:t>λ</a:t>
            </a:r>
            <a:r>
              <a:rPr lang="en-US" sz="1800" dirty="0" smtClean="0">
                <a:latin typeface="+mn-lt"/>
              </a:rPr>
              <a:t> is a normalizing constant; the probability mass we’ve discounted</a:t>
            </a:r>
            <a:endParaRPr lang="en-US" sz="1800" dirty="0">
              <a:latin typeface="+mn-lt"/>
            </a:endParaRPr>
          </a:p>
        </p:txBody>
      </p:sp>
      <p:sp>
        <p:nvSpPr>
          <p:cNvPr id="6" name="TextBox 5"/>
          <p:cNvSpPr txBox="1"/>
          <p:nvPr/>
        </p:nvSpPr>
        <p:spPr>
          <a:xfrm>
            <a:off x="685800" y="4400550"/>
            <a:ext cx="2610410" cy="338554"/>
          </a:xfrm>
          <a:prstGeom prst="rect">
            <a:avLst/>
          </a:prstGeom>
          <a:noFill/>
        </p:spPr>
        <p:txBody>
          <a:bodyPr wrap="none" rtlCol="0">
            <a:spAutoFit/>
          </a:bodyPr>
          <a:lstStyle/>
          <a:p>
            <a:r>
              <a:rPr lang="en-US" sz="1600" dirty="0">
                <a:solidFill>
                  <a:srgbClr val="FF0000"/>
                </a:solidFill>
              </a:rPr>
              <a:t>t</a:t>
            </a:r>
            <a:r>
              <a:rPr lang="en-US" sz="1600" dirty="0" smtClean="0">
                <a:solidFill>
                  <a:srgbClr val="FF0000"/>
                </a:solidFill>
              </a:rPr>
              <a:t>he normalized discount</a:t>
            </a:r>
            <a:endParaRPr lang="en-US" sz="1600" dirty="0">
              <a:solidFill>
                <a:srgbClr val="FF0000"/>
              </a:solidFill>
            </a:endParaRPr>
          </a:p>
        </p:txBody>
      </p:sp>
      <p:sp>
        <p:nvSpPr>
          <p:cNvPr id="12" name="TextBox 11"/>
          <p:cNvSpPr txBox="1"/>
          <p:nvPr/>
        </p:nvSpPr>
        <p:spPr>
          <a:xfrm>
            <a:off x="4114800" y="4248150"/>
            <a:ext cx="4419600" cy="523220"/>
          </a:xfrm>
          <a:prstGeom prst="rect">
            <a:avLst/>
          </a:prstGeom>
          <a:noFill/>
        </p:spPr>
        <p:txBody>
          <a:bodyPr wrap="square" rtlCol="0">
            <a:spAutoFit/>
          </a:bodyPr>
          <a:lstStyle/>
          <a:p>
            <a:r>
              <a:rPr lang="en-US" sz="1400" dirty="0" smtClean="0">
                <a:solidFill>
                  <a:srgbClr val="FF0000"/>
                </a:solidFill>
              </a:rPr>
              <a:t>The number of unique word that can follow w</a:t>
            </a:r>
            <a:r>
              <a:rPr lang="en-US" sz="1400" baseline="-25000" dirty="0" smtClean="0">
                <a:solidFill>
                  <a:srgbClr val="FF0000"/>
                </a:solidFill>
              </a:rPr>
              <a:t>i-1</a:t>
            </a:r>
            <a:r>
              <a:rPr lang="en-US" sz="1400" dirty="0" smtClean="0">
                <a:solidFill>
                  <a:srgbClr val="FF0000"/>
                </a:solidFill>
              </a:rPr>
              <a:t> </a:t>
            </a:r>
          </a:p>
          <a:p>
            <a:r>
              <a:rPr lang="en-US" sz="1400" dirty="0" smtClean="0">
                <a:solidFill>
                  <a:srgbClr val="FF0000"/>
                </a:solidFill>
              </a:rPr>
              <a:t>= # of times we applied normalized discount</a:t>
            </a:r>
            <a:endParaRPr lang="en-US" sz="1400" dirty="0">
              <a:solidFill>
                <a:srgbClr val="FF0000"/>
              </a:solidFill>
            </a:endParaRPr>
          </a:p>
        </p:txBody>
      </p:sp>
      <p:cxnSp>
        <p:nvCxnSpPr>
          <p:cNvPr id="14" name="Straight Arrow Connector 13"/>
          <p:cNvCxnSpPr/>
          <p:nvPr/>
        </p:nvCxnSpPr>
        <p:spPr bwMode="auto">
          <a:xfrm flipV="1">
            <a:off x="2362200" y="3943350"/>
            <a:ext cx="304800" cy="381000"/>
          </a:xfrm>
          <a:prstGeom prst="straightConnector1">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arrow"/>
          </a:ln>
          <a:effectLst/>
        </p:spPr>
      </p:cxnSp>
      <p:cxnSp>
        <p:nvCxnSpPr>
          <p:cNvPr id="16" name="Straight Arrow Connector 15"/>
          <p:cNvCxnSpPr/>
          <p:nvPr/>
        </p:nvCxnSpPr>
        <p:spPr bwMode="auto">
          <a:xfrm flipH="1" flipV="1">
            <a:off x="4648200" y="3943350"/>
            <a:ext cx="76200" cy="381000"/>
          </a:xfrm>
          <a:prstGeom prst="straightConnector1">
            <a:avLst/>
          </a:pr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arrow"/>
          </a:ln>
          <a:effectLst/>
        </p:spPr>
      </p:cxnSp>
    </p:spTree>
    <p:extLst>
      <p:ext uri="{BB962C8B-B14F-4D97-AF65-F5344CB8AC3E}">
        <p14:creationId xmlns:p14="http://schemas.microsoft.com/office/powerpoint/2010/main" val="4145230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ea typeface="ＭＳ Ｐゴシック" charset="0"/>
                <a:cs typeface="ＭＳ Ｐゴシック" charset="0"/>
              </a:rPr>
              <a:t>Kneser</a:t>
            </a:r>
            <a:r>
              <a:rPr lang="en-US" dirty="0">
                <a:latin typeface="Arial" charset="0"/>
                <a:ea typeface="ＭＳ Ｐゴシック" charset="0"/>
                <a:cs typeface="ＭＳ Ｐゴシック" charset="0"/>
              </a:rPr>
              <a:t>-Ney </a:t>
            </a:r>
            <a:r>
              <a:rPr lang="en-US" dirty="0" smtClean="0">
                <a:latin typeface="Arial" charset="0"/>
                <a:ea typeface="ＭＳ Ｐゴシック" charset="0"/>
                <a:cs typeface="ＭＳ Ｐゴシック" charset="0"/>
              </a:rPr>
              <a:t>Smoothing: Recursive formulation</a:t>
            </a:r>
            <a:endParaRPr lang="en-US" dirty="0"/>
          </a:p>
        </p:txBody>
      </p:sp>
      <p:sp>
        <p:nvSpPr>
          <p:cNvPr id="3" name="Content Placeholder 2"/>
          <p:cNvSpPr>
            <a:spLocks noGrp="1"/>
          </p:cNvSpPr>
          <p:nvPr>
            <p:ph idx="1"/>
          </p:nvPr>
        </p:nvSpPr>
        <p:spPr>
          <a:xfrm>
            <a:off x="304800" y="1352550"/>
            <a:ext cx="8534400" cy="3581400"/>
          </a:xfrm>
        </p:spPr>
        <p:txBody>
          <a:bodyPr/>
          <a:lstStyle/>
          <a:p>
            <a:pPr lvl="1"/>
            <a:endParaRPr lang="en-US" sz="1600" dirty="0">
              <a:ea typeface="ＭＳ Ｐゴシック" charset="0"/>
              <a:cs typeface="Calibri"/>
            </a:endParaRPr>
          </a:p>
          <a:p>
            <a:pPr lvl="1"/>
            <a:endParaRPr lang="en-US" sz="1600" dirty="0" smtClean="0">
              <a:ea typeface="ＭＳ Ｐゴシック" charset="0"/>
              <a:cs typeface="Calibri"/>
            </a:endParaRPr>
          </a:p>
          <a:p>
            <a:pPr lvl="1"/>
            <a:endParaRPr lang="en-US" sz="1600" dirty="0">
              <a:ea typeface="ＭＳ Ｐゴシック" charset="0"/>
              <a:cs typeface="Calibri"/>
            </a:endParaRPr>
          </a:p>
          <a:p>
            <a:pPr lvl="1"/>
            <a:endParaRPr lang="en-US" sz="1600" dirty="0" smtClean="0">
              <a:ea typeface="ＭＳ Ｐゴシック" charset="0"/>
              <a:cs typeface="Calibri"/>
            </a:endParaRPr>
          </a:p>
          <a:p>
            <a:pPr lvl="1"/>
            <a:endParaRPr lang="en-US" sz="1600" dirty="0">
              <a:ea typeface="ＭＳ Ｐゴシック" charset="0"/>
              <a:cs typeface="Calibri"/>
            </a:endParaRPr>
          </a:p>
          <a:p>
            <a:pPr lvl="1"/>
            <a:endParaRPr lang="en-US" sz="1600" dirty="0" smtClean="0">
              <a:ea typeface="ＭＳ Ｐゴシック" charset="0"/>
              <a:cs typeface="Calibri"/>
            </a:endParaRPr>
          </a:p>
          <a:p>
            <a:pPr marL="457200" lvl="1" indent="0">
              <a:buNone/>
            </a:pPr>
            <a:endParaRPr lang="en-US" sz="1600" dirty="0" smtClean="0">
              <a:ea typeface="ＭＳ Ｐゴシック" charset="0"/>
              <a:cs typeface="Calibri"/>
            </a:endParaRPr>
          </a:p>
          <a:p>
            <a:pPr lvl="1"/>
            <a:endParaRPr lang="en-US" sz="1600" dirty="0">
              <a:ea typeface="ＭＳ Ｐゴシック" charset="0"/>
              <a:cs typeface="Calibri"/>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75</a:t>
            </a:fld>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2980295011"/>
              </p:ext>
            </p:extLst>
          </p:nvPr>
        </p:nvGraphicFramePr>
        <p:xfrm>
          <a:off x="236537" y="1581150"/>
          <a:ext cx="8831263" cy="1004887"/>
        </p:xfrm>
        <a:graphic>
          <a:graphicData uri="http://schemas.openxmlformats.org/presentationml/2006/ole">
            <mc:AlternateContent xmlns:mc="http://schemas.openxmlformats.org/markup-compatibility/2006">
              <mc:Choice xmlns:v="urn:schemas-microsoft-com:vml" Requires="v">
                <p:oleObj spid="_x0000_s48544" name="Equation" r:id="rId3" imgW="4127500" imgH="469900" progId="Equation.3">
                  <p:embed/>
                </p:oleObj>
              </mc:Choice>
              <mc:Fallback>
                <p:oleObj name="Equation" r:id="rId3" imgW="4127500" imgH="469900" progId="Equation.3">
                  <p:embed/>
                  <p:pic>
                    <p:nvPicPr>
                      <p:cNvPr id="0" name=""/>
                      <p:cNvPicPr>
                        <a:picLocks noChangeAspect="1" noChangeArrowheads="1"/>
                      </p:cNvPicPr>
                      <p:nvPr/>
                    </p:nvPicPr>
                    <p:blipFill>
                      <a:blip r:embed="rId4"/>
                      <a:srcRect/>
                      <a:stretch>
                        <a:fillRect/>
                      </a:stretch>
                    </p:blipFill>
                    <p:spPr bwMode="auto">
                      <a:xfrm>
                        <a:off x="236537" y="1581150"/>
                        <a:ext cx="88312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7938459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67600" cy="742950"/>
          </a:xfrm>
        </p:spPr>
        <p:txBody>
          <a:bodyPr/>
          <a:lstStyle/>
          <a:p>
            <a:r>
              <a:rPr lang="en-US" dirty="0">
                <a:latin typeface="Arial" charset="0"/>
                <a:ea typeface="ＭＳ Ｐゴシック" charset="0"/>
                <a:cs typeface="ＭＳ Ｐゴシック" charset="0"/>
              </a:rPr>
              <a:t>Kneser-Ney </a:t>
            </a:r>
            <a:r>
              <a:rPr lang="en-US" dirty="0" smtClean="0">
                <a:latin typeface="Arial" charset="0"/>
                <a:ea typeface="ＭＳ Ｐゴシック" charset="0"/>
                <a:cs typeface="ＭＳ Ｐゴシック" charset="0"/>
              </a:rPr>
              <a:t>Smoothing</a:t>
            </a:r>
            <a:endParaRPr lang="en-US" dirty="0"/>
          </a:p>
        </p:txBody>
      </p:sp>
      <p:sp>
        <p:nvSpPr>
          <p:cNvPr id="3" name="Content Placeholder 2"/>
          <p:cNvSpPr>
            <a:spLocks noGrp="1"/>
          </p:cNvSpPr>
          <p:nvPr>
            <p:ph idx="1"/>
          </p:nvPr>
        </p:nvSpPr>
        <p:spPr>
          <a:xfrm>
            <a:off x="304800" y="1352550"/>
            <a:ext cx="8534400" cy="3581400"/>
          </a:xfrm>
        </p:spPr>
        <p:txBody>
          <a:bodyPr/>
          <a:lstStyle/>
          <a:p>
            <a:pPr lvl="1"/>
            <a:endParaRPr lang="en-US" sz="1600" dirty="0">
              <a:ea typeface="ＭＳ Ｐゴシック" charset="0"/>
              <a:cs typeface="Calibri"/>
            </a:endParaRPr>
          </a:p>
          <a:p>
            <a:pPr lvl="1"/>
            <a:endParaRPr lang="en-US" sz="1600" dirty="0" smtClean="0">
              <a:ea typeface="ＭＳ Ｐゴシック" charset="0"/>
              <a:cs typeface="Calibri"/>
            </a:endParaRPr>
          </a:p>
          <a:p>
            <a:pPr lvl="1"/>
            <a:endParaRPr lang="en-US" sz="1600" dirty="0">
              <a:ea typeface="ＭＳ Ｐゴシック" charset="0"/>
              <a:cs typeface="Calibri"/>
            </a:endParaRPr>
          </a:p>
          <a:p>
            <a:pPr lvl="1"/>
            <a:endParaRPr lang="en-US" sz="1600" dirty="0" smtClean="0">
              <a:ea typeface="ＭＳ Ｐゴシック" charset="0"/>
              <a:cs typeface="Calibri"/>
            </a:endParaRPr>
          </a:p>
          <a:p>
            <a:pPr lvl="1"/>
            <a:endParaRPr lang="en-US" sz="1600" dirty="0">
              <a:ea typeface="ＭＳ Ｐゴシック" charset="0"/>
              <a:cs typeface="Calibri"/>
            </a:endParaRPr>
          </a:p>
          <a:p>
            <a:pPr lvl="1"/>
            <a:endParaRPr lang="en-US" sz="1600" dirty="0" smtClean="0">
              <a:ea typeface="ＭＳ Ｐゴシック" charset="0"/>
              <a:cs typeface="Calibri"/>
            </a:endParaRPr>
          </a:p>
          <a:p>
            <a:pPr marL="457200" lvl="1" indent="0">
              <a:buNone/>
            </a:pPr>
            <a:endParaRPr lang="en-US" sz="1600" dirty="0" smtClean="0">
              <a:ea typeface="ＭＳ Ｐゴシック" charset="0"/>
              <a:cs typeface="Calibri"/>
            </a:endParaRPr>
          </a:p>
          <a:p>
            <a:pPr lvl="1"/>
            <a:endParaRPr lang="en-US" sz="1600" dirty="0">
              <a:ea typeface="ＭＳ Ｐゴシック" charset="0"/>
              <a:cs typeface="Calibri"/>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76</a:t>
            </a:fld>
            <a:endParaRPr lang="en-US" dirty="0"/>
          </a:p>
        </p:txBody>
      </p:sp>
      <p:pic>
        <p:nvPicPr>
          <p:cNvPr id="6" name="Picture 5"/>
          <p:cNvPicPr>
            <a:picLocks noChangeAspect="1"/>
          </p:cNvPicPr>
          <p:nvPr/>
        </p:nvPicPr>
        <p:blipFill>
          <a:blip r:embed="rId2"/>
          <a:stretch>
            <a:fillRect/>
          </a:stretch>
        </p:blipFill>
        <p:spPr>
          <a:xfrm>
            <a:off x="1473200" y="971550"/>
            <a:ext cx="6451600" cy="3984361"/>
          </a:xfrm>
          <a:prstGeom prst="rect">
            <a:avLst/>
          </a:prstGeom>
        </p:spPr>
      </p:pic>
    </p:spTree>
    <p:extLst>
      <p:ext uri="{BB962C8B-B14F-4D97-AF65-F5344CB8AC3E}">
        <p14:creationId xmlns:p14="http://schemas.microsoft.com/office/powerpoint/2010/main" val="1140568657"/>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467600" cy="742950"/>
          </a:xfrm>
        </p:spPr>
        <p:txBody>
          <a:bodyPr/>
          <a:lstStyle/>
          <a:p>
            <a:r>
              <a:rPr lang="en-US" dirty="0">
                <a:latin typeface="Arial" charset="0"/>
                <a:ea typeface="ＭＳ Ｐゴシック" charset="0"/>
                <a:cs typeface="ＭＳ Ｐゴシック" charset="0"/>
              </a:rPr>
              <a:t>Kneser-Ney </a:t>
            </a:r>
            <a:r>
              <a:rPr lang="en-US" dirty="0" smtClean="0">
                <a:latin typeface="Arial" charset="0"/>
                <a:ea typeface="ＭＳ Ｐゴシック" charset="0"/>
                <a:cs typeface="ＭＳ Ｐゴシック" charset="0"/>
              </a:rPr>
              <a:t>Smoothing</a:t>
            </a:r>
            <a:endParaRPr lang="en-US" dirty="0"/>
          </a:p>
        </p:txBody>
      </p:sp>
      <p:sp>
        <p:nvSpPr>
          <p:cNvPr id="3" name="Content Placeholder 2"/>
          <p:cNvSpPr>
            <a:spLocks noGrp="1"/>
          </p:cNvSpPr>
          <p:nvPr>
            <p:ph idx="1"/>
          </p:nvPr>
        </p:nvSpPr>
        <p:spPr>
          <a:xfrm>
            <a:off x="304800" y="1352550"/>
            <a:ext cx="8534400" cy="3581400"/>
          </a:xfrm>
        </p:spPr>
        <p:txBody>
          <a:bodyPr/>
          <a:lstStyle/>
          <a:p>
            <a:pPr lvl="1"/>
            <a:endParaRPr lang="en-US" sz="1600" dirty="0">
              <a:ea typeface="ＭＳ Ｐゴシック" charset="0"/>
              <a:cs typeface="Calibri"/>
            </a:endParaRPr>
          </a:p>
          <a:p>
            <a:pPr lvl="1"/>
            <a:endParaRPr lang="en-US" sz="1600" dirty="0" smtClean="0">
              <a:ea typeface="ＭＳ Ｐゴシック" charset="0"/>
              <a:cs typeface="Calibri"/>
            </a:endParaRPr>
          </a:p>
          <a:p>
            <a:pPr lvl="1"/>
            <a:endParaRPr lang="en-US" sz="1600" dirty="0">
              <a:ea typeface="ＭＳ Ｐゴシック" charset="0"/>
              <a:cs typeface="Calibri"/>
            </a:endParaRPr>
          </a:p>
          <a:p>
            <a:pPr lvl="1"/>
            <a:endParaRPr lang="en-US" sz="1600" dirty="0" smtClean="0">
              <a:ea typeface="ＭＳ Ｐゴシック" charset="0"/>
              <a:cs typeface="Calibri"/>
            </a:endParaRPr>
          </a:p>
          <a:p>
            <a:pPr lvl="1"/>
            <a:endParaRPr lang="en-US" sz="1600" dirty="0">
              <a:ea typeface="ＭＳ Ｐゴシック" charset="0"/>
              <a:cs typeface="Calibri"/>
            </a:endParaRPr>
          </a:p>
          <a:p>
            <a:pPr lvl="1"/>
            <a:endParaRPr lang="en-US" sz="1600" dirty="0" smtClean="0">
              <a:ea typeface="ＭＳ Ｐゴシック" charset="0"/>
              <a:cs typeface="Calibri"/>
            </a:endParaRPr>
          </a:p>
          <a:p>
            <a:pPr marL="457200" lvl="1" indent="0">
              <a:buNone/>
            </a:pPr>
            <a:endParaRPr lang="en-US" sz="1600" dirty="0" smtClean="0">
              <a:ea typeface="ＭＳ Ｐゴシック" charset="0"/>
              <a:cs typeface="Calibri"/>
            </a:endParaRPr>
          </a:p>
          <a:p>
            <a:pPr lvl="1"/>
            <a:endParaRPr lang="en-US" sz="1600" dirty="0">
              <a:ea typeface="ＭＳ Ｐゴシック" charset="0"/>
              <a:cs typeface="Calibri"/>
            </a:endParaRPr>
          </a:p>
        </p:txBody>
      </p:sp>
      <p:sp>
        <p:nvSpPr>
          <p:cNvPr id="4" name="Slide Number Placeholder 3"/>
          <p:cNvSpPr>
            <a:spLocks noGrp="1"/>
          </p:cNvSpPr>
          <p:nvPr>
            <p:ph type="sldNum" sz="quarter" idx="12"/>
          </p:nvPr>
        </p:nvSpPr>
        <p:spPr/>
        <p:txBody>
          <a:bodyPr/>
          <a:lstStyle/>
          <a:p>
            <a:fld id="{10F35DC5-7E65-8247-99AB-4E984F8A921E}" type="slidenum">
              <a:rPr lang="en-US" smtClean="0"/>
              <a:pPr/>
              <a:t>77</a:t>
            </a:fld>
            <a:endParaRPr lang="en-US" dirty="0"/>
          </a:p>
        </p:txBody>
      </p:sp>
      <p:pic>
        <p:nvPicPr>
          <p:cNvPr id="5" name="Picture 4"/>
          <p:cNvPicPr>
            <a:picLocks noChangeAspect="1"/>
          </p:cNvPicPr>
          <p:nvPr/>
        </p:nvPicPr>
        <p:blipFill>
          <a:blip r:embed="rId2"/>
          <a:stretch>
            <a:fillRect/>
          </a:stretch>
        </p:blipFill>
        <p:spPr>
          <a:xfrm>
            <a:off x="1676400" y="1018386"/>
            <a:ext cx="6235700" cy="3991764"/>
          </a:xfrm>
          <a:prstGeom prst="rect">
            <a:avLst/>
          </a:prstGeom>
        </p:spPr>
      </p:pic>
    </p:spTree>
    <p:extLst>
      <p:ext uri="{BB962C8B-B14F-4D97-AF65-F5344CB8AC3E}">
        <p14:creationId xmlns:p14="http://schemas.microsoft.com/office/powerpoint/2010/main" val="18209745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Work #03</a:t>
            </a:r>
            <a:endParaRPr lang="en-US" dirty="0"/>
          </a:p>
        </p:txBody>
      </p:sp>
      <p:sp>
        <p:nvSpPr>
          <p:cNvPr id="3" name="Content Placeholder 2"/>
          <p:cNvSpPr>
            <a:spLocks noGrp="1"/>
          </p:cNvSpPr>
          <p:nvPr>
            <p:ph idx="1"/>
          </p:nvPr>
        </p:nvSpPr>
        <p:spPr/>
        <p:txBody>
          <a:bodyPr/>
          <a:lstStyle/>
          <a:p>
            <a:pPr marL="457200" indent="-457200">
              <a:buFont typeface="+mj-lt"/>
              <a:buAutoNum type="alphaLcParenR"/>
            </a:pPr>
            <a:r>
              <a:rPr lang="en-US" sz="2000" dirty="0"/>
              <a:t>Write a program to compute unsmoothed unigrams and bigrams. </a:t>
            </a:r>
          </a:p>
          <a:p>
            <a:pPr marL="457200" indent="-457200">
              <a:buFont typeface="+mj-lt"/>
              <a:buAutoNum type="alphaLcParenR"/>
            </a:pPr>
            <a:r>
              <a:rPr lang="en-US" sz="2000" dirty="0"/>
              <a:t>Run your </a:t>
            </a:r>
            <a:r>
              <a:rPr lang="en-US" sz="2000" i="1" dirty="0"/>
              <a:t>N</a:t>
            </a:r>
            <a:r>
              <a:rPr lang="en-US" sz="2000" dirty="0"/>
              <a:t>-gram program on two different small corpora of your choice (you might use email text or newsgroups). Now compare the statistics of the two corpora. What are the differences in the most common unigrams between the two? How about interesting differences in bigrams? </a:t>
            </a:r>
          </a:p>
          <a:p>
            <a:pPr marL="457200" indent="-457200">
              <a:buFont typeface="+mj-lt"/>
              <a:buAutoNum type="alphaLcParenR"/>
            </a:pPr>
            <a:r>
              <a:rPr lang="en-US" sz="2000" dirty="0"/>
              <a:t>Add an option to your program to generate random </a:t>
            </a:r>
            <a:r>
              <a:rPr lang="en-US" sz="2000" dirty="0" smtClean="0"/>
              <a:t>sentences.</a:t>
            </a:r>
          </a:p>
          <a:p>
            <a:pPr marL="457200" indent="-457200">
              <a:buFont typeface="+mj-lt"/>
              <a:buAutoNum type="alphaLcParenR"/>
            </a:pPr>
            <a:r>
              <a:rPr lang="en-US" sz="2000" dirty="0" smtClean="0"/>
              <a:t>Add </a:t>
            </a:r>
            <a:r>
              <a:rPr lang="en-US" sz="2000" dirty="0"/>
              <a:t>an option to your program to compute the perplexity of a test set</a:t>
            </a:r>
            <a:r>
              <a:rPr lang="en-US" sz="2000" dirty="0" smtClean="0"/>
              <a:t>.</a:t>
            </a:r>
          </a:p>
          <a:p>
            <a:pPr marL="457200" indent="-457200">
              <a:buFont typeface="+mj-lt"/>
              <a:buAutoNum type="alphaLcParenR"/>
            </a:pPr>
            <a:r>
              <a:rPr lang="en-US" sz="2000" dirty="0" smtClean="0"/>
              <a:t>Use Kneser Ney smoothing on the data of corpora built in (b) and then predict sentences according to trigram model.</a:t>
            </a:r>
            <a:r>
              <a:rPr lang="en-US" sz="2000" dirty="0" smtClean="0"/>
              <a:t> </a:t>
            </a:r>
            <a:endParaRPr lang="en-US" sz="2000" dirty="0" smtClean="0"/>
          </a:p>
          <a:p>
            <a:pPr marL="457200" indent="-457200">
              <a:buFont typeface="+mj-lt"/>
              <a:buAutoNum type="alphaLcParenR"/>
            </a:pPr>
            <a:endParaRPr lang="en-US" sz="2000" dirty="0"/>
          </a:p>
          <a:p>
            <a:pPr marL="0" indent="0" algn="ctr">
              <a:buNone/>
            </a:pPr>
            <a:r>
              <a:rPr lang="en-US" sz="2000" dirty="0" smtClean="0"/>
              <a:t>Note: Use Python to do your work</a:t>
            </a:r>
            <a:endParaRPr lang="en-US" sz="2000" dirty="0"/>
          </a:p>
          <a:p>
            <a:endParaRPr lang="en-US" sz="20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78</a:t>
            </a:fld>
            <a:endParaRPr lang="en-US" dirty="0"/>
          </a:p>
        </p:txBody>
      </p:sp>
    </p:spTree>
    <p:extLst>
      <p:ext uri="{BB962C8B-B14F-4D97-AF65-F5344CB8AC3E}">
        <p14:creationId xmlns:p14="http://schemas.microsoft.com/office/powerpoint/2010/main" val="125071737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to get ideas to work on</a:t>
            </a:r>
            <a:endParaRPr lang="en-US" dirty="0"/>
          </a:p>
        </p:txBody>
      </p:sp>
      <p:sp>
        <p:nvSpPr>
          <p:cNvPr id="3" name="Content Placeholder 2"/>
          <p:cNvSpPr>
            <a:spLocks noGrp="1"/>
          </p:cNvSpPr>
          <p:nvPr>
            <p:ph idx="1"/>
          </p:nvPr>
        </p:nvSpPr>
        <p:spPr/>
        <p:txBody>
          <a:bodyPr/>
          <a:lstStyle/>
          <a:p>
            <a:r>
              <a:rPr lang="en-US" sz="1400" dirty="0"/>
              <a:t>Chen, S. F. and Goodman, J. (1999). An empirical study of smoothing techniques for language modeling. </a:t>
            </a:r>
            <a:r>
              <a:rPr lang="en-US" sz="1400" i="1" dirty="0"/>
              <a:t>Computer Speech and Language</a:t>
            </a:r>
            <a:r>
              <a:rPr lang="en-US" sz="1400" dirty="0"/>
              <a:t>, </a:t>
            </a:r>
            <a:r>
              <a:rPr lang="en-US" sz="1400" i="1" dirty="0"/>
              <a:t>13</a:t>
            </a:r>
            <a:r>
              <a:rPr lang="en-US" sz="1400" dirty="0"/>
              <a:t>, 359–394. (Comparison of different LMs</a:t>
            </a:r>
            <a:r>
              <a:rPr lang="en-US" sz="1400" dirty="0" smtClean="0"/>
              <a:t>)</a:t>
            </a:r>
          </a:p>
          <a:p>
            <a:r>
              <a:rPr lang="en-US" sz="1400" dirty="0" smtClean="0"/>
              <a:t>Goodman</a:t>
            </a:r>
            <a:r>
              <a:rPr lang="en-US" sz="1400" dirty="0"/>
              <a:t>, J. (2006). A bit of progress in language mod- </a:t>
            </a:r>
            <a:r>
              <a:rPr lang="en-US" sz="1400" dirty="0" err="1"/>
              <a:t>eling</a:t>
            </a:r>
            <a:r>
              <a:rPr lang="en-US" sz="1400" dirty="0"/>
              <a:t>: Extended version. Tech. rep. MSR-TR-2001-72, Machine Learning and Applied Statistics Group, Microsoft Research, Redmond, WA. </a:t>
            </a:r>
            <a:endParaRPr lang="en-US" sz="1400" dirty="0" smtClean="0"/>
          </a:p>
          <a:p>
            <a:r>
              <a:rPr lang="en-US" sz="1400" dirty="0" err="1" smtClean="0"/>
              <a:t>Stolcke</a:t>
            </a:r>
            <a:r>
              <a:rPr lang="en-US" sz="1400" dirty="0"/>
              <a:t>, A. (2002). SRILM – an extensible language mod- </a:t>
            </a:r>
            <a:r>
              <a:rPr lang="en-US" sz="1400" dirty="0" err="1"/>
              <a:t>eling</a:t>
            </a:r>
            <a:r>
              <a:rPr lang="en-US" sz="1400" dirty="0"/>
              <a:t> toolkit. In </a:t>
            </a:r>
            <a:r>
              <a:rPr lang="en-US" sz="1400" i="1" dirty="0"/>
              <a:t>ICSLP-02</a:t>
            </a:r>
            <a:r>
              <a:rPr lang="en-US" sz="1400" dirty="0"/>
              <a:t>, Denver, CO. </a:t>
            </a:r>
            <a:r>
              <a:rPr lang="en-US" sz="1400" dirty="0" smtClean="0"/>
              <a:t>(SRILM)</a:t>
            </a:r>
          </a:p>
          <a:p>
            <a:r>
              <a:rPr lang="en-US" sz="1400" dirty="0" err="1"/>
              <a:t>Heafield</a:t>
            </a:r>
            <a:r>
              <a:rPr lang="en-US" sz="1400" dirty="0"/>
              <a:t>, K., </a:t>
            </a:r>
            <a:r>
              <a:rPr lang="en-US" sz="1400" dirty="0" err="1"/>
              <a:t>Pouzyrevsky</a:t>
            </a:r>
            <a:r>
              <a:rPr lang="en-US" sz="1400" dirty="0"/>
              <a:t>, I., Clark, J. H., and Koehn, P. (2013). Scalable modified Kneser-Ney language model </a:t>
            </a:r>
            <a:r>
              <a:rPr lang="en-US" sz="1400" dirty="0" err="1"/>
              <a:t>es</a:t>
            </a:r>
            <a:r>
              <a:rPr lang="en-US" sz="1400" dirty="0"/>
              <a:t>- </a:t>
            </a:r>
            <a:r>
              <a:rPr lang="en-US" sz="1400" dirty="0" err="1"/>
              <a:t>timation</a:t>
            </a:r>
            <a:r>
              <a:rPr lang="en-US" sz="1400" dirty="0"/>
              <a:t>.. In </a:t>
            </a:r>
            <a:r>
              <a:rPr lang="en-US" sz="1400" i="1" dirty="0"/>
              <a:t>ACL 2013</a:t>
            </a:r>
            <a:r>
              <a:rPr lang="en-US" sz="1400" dirty="0"/>
              <a:t>, pp. 690–696. </a:t>
            </a:r>
            <a:r>
              <a:rPr lang="en-US" sz="1400" dirty="0" smtClean="0"/>
              <a:t>(</a:t>
            </a:r>
            <a:r>
              <a:rPr lang="en-US" sz="1400" dirty="0" err="1" smtClean="0"/>
              <a:t>KenLM</a:t>
            </a:r>
            <a:r>
              <a:rPr lang="en-US" sz="1400" dirty="0" smtClean="0"/>
              <a:t>)</a:t>
            </a:r>
          </a:p>
          <a:p>
            <a:r>
              <a:rPr lang="en-US" sz="1400" dirty="0" err="1"/>
              <a:t>Bengio</a:t>
            </a:r>
            <a:r>
              <a:rPr lang="en-US" sz="1400" dirty="0"/>
              <a:t>, Y., </a:t>
            </a:r>
            <a:r>
              <a:rPr lang="en-US" sz="1400" dirty="0" err="1"/>
              <a:t>Schwenk</a:t>
            </a:r>
            <a:r>
              <a:rPr lang="en-US" sz="1400" dirty="0"/>
              <a:t>, H., </a:t>
            </a:r>
            <a:r>
              <a:rPr lang="en-US" sz="1400" dirty="0" err="1"/>
              <a:t>Sene</a:t>
            </a:r>
            <a:r>
              <a:rPr lang="en-US" sz="1400" dirty="0"/>
              <a:t> ́</a:t>
            </a:r>
            <a:r>
              <a:rPr lang="en-US" sz="1400" dirty="0" err="1"/>
              <a:t>cal</a:t>
            </a:r>
            <a:r>
              <a:rPr lang="en-US" sz="1400" dirty="0"/>
              <a:t>, J.-S., Morin, F., and </a:t>
            </a:r>
            <a:r>
              <a:rPr lang="en-US" sz="1400" dirty="0" err="1"/>
              <a:t>Gau</a:t>
            </a:r>
            <a:r>
              <a:rPr lang="en-US" sz="1400" dirty="0"/>
              <a:t>- vain, J.-L. (2006). Neural probabilistic language models. In </a:t>
            </a:r>
            <a:r>
              <a:rPr lang="en-US" sz="1400" i="1" dirty="0"/>
              <a:t>Innovations in Machine Learning</a:t>
            </a:r>
            <a:r>
              <a:rPr lang="en-US" sz="1400" dirty="0"/>
              <a:t>, pp. 137–186. Springer. </a:t>
            </a:r>
          </a:p>
          <a:p>
            <a:r>
              <a:rPr lang="en-US" sz="1400" dirty="0" err="1"/>
              <a:t>Schwenk</a:t>
            </a:r>
            <a:r>
              <a:rPr lang="en-US" sz="1400" dirty="0"/>
              <a:t>, H. (2007). Continuous space language models. </a:t>
            </a:r>
            <a:r>
              <a:rPr lang="en-US" sz="1400" i="1" dirty="0"/>
              <a:t>Computer Speech &amp; Language</a:t>
            </a:r>
            <a:r>
              <a:rPr lang="en-US" sz="1400" dirty="0"/>
              <a:t>, </a:t>
            </a:r>
            <a:r>
              <a:rPr lang="en-US" sz="1400" i="1" dirty="0"/>
              <a:t>21</a:t>
            </a:r>
            <a:r>
              <a:rPr lang="en-US" sz="1400" dirty="0"/>
              <a:t>(3), 492–518. </a:t>
            </a:r>
          </a:p>
          <a:p>
            <a:r>
              <a:rPr lang="en-US" sz="1400" dirty="0" err="1"/>
              <a:t>Mikolov</a:t>
            </a:r>
            <a:r>
              <a:rPr lang="en-US" sz="1400" dirty="0"/>
              <a:t>, T. (2012). </a:t>
            </a:r>
            <a:r>
              <a:rPr lang="en-US" sz="1400" i="1" dirty="0"/>
              <a:t>Statistical language models based on neural networks</a:t>
            </a:r>
            <a:r>
              <a:rPr lang="en-US" sz="1400" dirty="0"/>
              <a:t>. Ph.D. thesis, Ph. D. thesis, Brno </a:t>
            </a:r>
            <a:r>
              <a:rPr lang="en-US" sz="1400" dirty="0" err="1"/>
              <a:t>Univer</a:t>
            </a:r>
            <a:r>
              <a:rPr lang="en-US" sz="1400" dirty="0"/>
              <a:t>- </a:t>
            </a:r>
            <a:r>
              <a:rPr lang="en-US" sz="1400" dirty="0" err="1"/>
              <a:t>sity</a:t>
            </a:r>
            <a:r>
              <a:rPr lang="en-US" sz="1400" dirty="0"/>
              <a:t> of Technology. </a:t>
            </a:r>
            <a:r>
              <a:rPr lang="en-US" sz="1400" dirty="0" smtClean="0"/>
              <a:t>(Neural Nets)</a:t>
            </a:r>
          </a:p>
          <a:p>
            <a:r>
              <a:rPr lang="en-US" sz="1400" dirty="0"/>
              <a:t>Liu, X., Gales, M. J. F., and Woodland, P. C. (2013). Use of contexts in language model interpolation and adaptation. </a:t>
            </a:r>
            <a:r>
              <a:rPr lang="en-US" sz="1400" i="1" dirty="0"/>
              <a:t>Computer Speech &amp; Language</a:t>
            </a:r>
            <a:r>
              <a:rPr lang="en-US" sz="1400" dirty="0"/>
              <a:t>, </a:t>
            </a:r>
            <a:r>
              <a:rPr lang="en-US" sz="1400" i="1" dirty="0"/>
              <a:t>27</a:t>
            </a:r>
            <a:r>
              <a:rPr lang="en-US" sz="1400" dirty="0"/>
              <a:t>(1), 301–321. </a:t>
            </a:r>
            <a:r>
              <a:rPr lang="en-US" sz="1400" dirty="0" smtClean="0"/>
              <a:t>(LMs Adaptation)</a:t>
            </a:r>
            <a:endParaRPr lang="en-US" sz="1400" dirty="0"/>
          </a:p>
          <a:p>
            <a:endParaRPr lang="en-US" sz="1400" dirty="0"/>
          </a:p>
          <a:p>
            <a:endParaRPr lang="en-US" sz="1400" dirty="0"/>
          </a:p>
          <a:p>
            <a:endParaRPr lang="en-US" sz="1400" dirty="0" smtClean="0"/>
          </a:p>
          <a:p>
            <a:endParaRPr lang="en-US" sz="1400" dirty="0"/>
          </a:p>
          <a:p>
            <a:endParaRPr lang="en-US" sz="1400" dirty="0" smtClean="0"/>
          </a:p>
          <a:p>
            <a:endParaRPr lang="en-US" sz="1400" dirty="0"/>
          </a:p>
          <a:p>
            <a:endParaRPr lang="en-US" sz="1400" dirty="0"/>
          </a:p>
          <a:p>
            <a:endParaRPr lang="en-US" sz="1400" dirty="0"/>
          </a:p>
        </p:txBody>
      </p:sp>
      <p:sp>
        <p:nvSpPr>
          <p:cNvPr id="4" name="Slide Number Placeholder 3"/>
          <p:cNvSpPr>
            <a:spLocks noGrp="1"/>
          </p:cNvSpPr>
          <p:nvPr>
            <p:ph type="sldNum" sz="quarter" idx="12"/>
          </p:nvPr>
        </p:nvSpPr>
        <p:spPr/>
        <p:txBody>
          <a:bodyPr/>
          <a:lstStyle/>
          <a:p>
            <a:fld id="{10F35DC5-7E65-8247-99AB-4E984F8A921E}" type="slidenum">
              <a:rPr lang="en-US" smtClean="0"/>
              <a:pPr/>
              <a:t>79</a:t>
            </a:fld>
            <a:endParaRPr lang="en-US"/>
          </a:p>
        </p:txBody>
      </p:sp>
    </p:spTree>
    <p:extLst>
      <p:ext uri="{BB962C8B-B14F-4D97-AF65-F5344CB8AC3E}">
        <p14:creationId xmlns:p14="http://schemas.microsoft.com/office/powerpoint/2010/main" val="31388248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71600" y="285750"/>
            <a:ext cx="7467600" cy="742950"/>
          </a:xfrm>
        </p:spPr>
        <p:txBody>
          <a:bodyPr/>
          <a:lstStyle/>
          <a:p>
            <a:pPr eaLnBrk="1" hangingPunct="1"/>
            <a:r>
              <a:rPr lang="en-US"/>
              <a:t>Markov Assumption</a:t>
            </a:r>
          </a:p>
        </p:txBody>
      </p:sp>
      <p:sp>
        <p:nvSpPr>
          <p:cNvPr id="75779" name="Rectangle 3"/>
          <p:cNvSpPr>
            <a:spLocks noGrp="1" noChangeArrowheads="1"/>
          </p:cNvSpPr>
          <p:nvPr>
            <p:ph idx="1"/>
          </p:nvPr>
        </p:nvSpPr>
        <p:spPr/>
        <p:txBody>
          <a:bodyPr/>
          <a:lstStyle/>
          <a:p>
            <a:pPr eaLnBrk="1" hangingPunct="1"/>
            <a:r>
              <a:rPr lang="en-US" sz="3600" dirty="0">
                <a:latin typeface="Calibri" charset="0"/>
              </a:rPr>
              <a:t>Simplifying assumption:</a:t>
            </a:r>
          </a:p>
          <a:p>
            <a:pPr marL="457200" lvl="1" indent="0" eaLnBrk="1" hangingPunct="1">
              <a:buNone/>
            </a:pPr>
            <a:endParaRPr lang="en-US" sz="3600" dirty="0">
              <a:latin typeface="Calibri" charset="0"/>
            </a:endParaRPr>
          </a:p>
          <a:p>
            <a:pPr marL="457200" lvl="1" indent="0" eaLnBrk="1" hangingPunct="1">
              <a:buNone/>
            </a:pPr>
            <a:endParaRPr lang="en-US" sz="3200" dirty="0">
              <a:solidFill>
                <a:srgbClr val="A50021"/>
              </a:solidFill>
              <a:latin typeface="Calibri" charset="0"/>
            </a:endParaRPr>
          </a:p>
          <a:p>
            <a:pPr eaLnBrk="1" hangingPunct="1"/>
            <a:r>
              <a:rPr lang="en-US" sz="3600" dirty="0">
                <a:latin typeface="Calibri" charset="0"/>
              </a:rPr>
              <a:t>Or maybe</a:t>
            </a:r>
          </a:p>
          <a:p>
            <a:pPr eaLnBrk="1" hangingPunct="1"/>
            <a:endParaRPr lang="en-US" dirty="0">
              <a:latin typeface="Calibri" charset="0"/>
            </a:endParaRPr>
          </a:p>
          <a:p>
            <a:pPr eaLnBrk="1" hangingPunct="1">
              <a:buFont typeface="Wingdings" charset="2"/>
              <a:buNone/>
            </a:pPr>
            <a:endParaRPr lang="en-US" dirty="0">
              <a:latin typeface="Calibri"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3765157444"/>
              </p:ext>
            </p:extLst>
          </p:nvPr>
        </p:nvGraphicFramePr>
        <p:xfrm>
          <a:off x="457200" y="2471251"/>
          <a:ext cx="7696200" cy="1014899"/>
        </p:xfrm>
        <a:graphic>
          <a:graphicData uri="http://schemas.openxmlformats.org/presentationml/2006/ole">
            <mc:AlternateContent xmlns:mc="http://schemas.openxmlformats.org/markup-compatibility/2006">
              <mc:Choice xmlns:v="urn:schemas-microsoft-com:vml" Requires="v">
                <p:oleObj spid="_x0000_s4612" name="Equation" r:id="rId4" imgW="3187700" imgH="419100" progId="Equation.3">
                  <p:embed/>
                </p:oleObj>
              </mc:Choice>
              <mc:Fallback>
                <p:oleObj name="Equation" r:id="rId4" imgW="31877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71251"/>
                        <a:ext cx="7696200" cy="1014899"/>
                      </a:xfrm>
                      <a:prstGeom prst="rect">
                        <a:avLst/>
                      </a:prstGeom>
                      <a:noFill/>
                      <a:effec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731164689"/>
              </p:ext>
            </p:extLst>
          </p:nvPr>
        </p:nvGraphicFramePr>
        <p:xfrm>
          <a:off x="228600" y="4182281"/>
          <a:ext cx="8915400" cy="961219"/>
        </p:xfrm>
        <a:graphic>
          <a:graphicData uri="http://schemas.openxmlformats.org/presentationml/2006/ole">
            <mc:AlternateContent xmlns:mc="http://schemas.openxmlformats.org/markup-compatibility/2006">
              <mc:Choice xmlns:v="urn:schemas-microsoft-com:vml" Requires="v">
                <p:oleObj spid="_x0000_s4613" name="Equation" r:id="rId6" imgW="3898900" imgH="419100" progId="Equation.3">
                  <p:embed/>
                </p:oleObj>
              </mc:Choice>
              <mc:Fallback>
                <p:oleObj name="Equation" r:id="rId6" imgW="38989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182281"/>
                        <a:ext cx="8915400" cy="96121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pic>
        <p:nvPicPr>
          <p:cNvPr id="2" name="Picture 1" descr="225px-AAMarkov.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600" y="133350"/>
            <a:ext cx="1475075" cy="1920875"/>
          </a:xfrm>
          <a:prstGeom prst="rect">
            <a:avLst/>
          </a:prstGeom>
        </p:spPr>
      </p:pic>
      <p:sp>
        <p:nvSpPr>
          <p:cNvPr id="3" name="TextBox 2"/>
          <p:cNvSpPr txBox="1"/>
          <p:nvPr/>
        </p:nvSpPr>
        <p:spPr>
          <a:xfrm>
            <a:off x="7169180" y="1928396"/>
            <a:ext cx="1441420" cy="338554"/>
          </a:xfrm>
          <a:prstGeom prst="rect">
            <a:avLst/>
          </a:prstGeom>
          <a:noFill/>
        </p:spPr>
        <p:txBody>
          <a:bodyPr wrap="none" rtlCol="0">
            <a:spAutoFit/>
          </a:bodyPr>
          <a:lstStyle/>
          <a:p>
            <a:r>
              <a:rPr lang="en-US" sz="1600" dirty="0" smtClean="0">
                <a:latin typeface="Calibri"/>
                <a:cs typeface="Calibri"/>
              </a:rPr>
              <a:t>Andrei Markov</a:t>
            </a:r>
            <a:endParaRPr lang="en-US" sz="1600" dirty="0">
              <a:latin typeface="Calibri"/>
              <a:cs typeface="Calibri"/>
            </a:endParaRPr>
          </a:p>
        </p:txBody>
      </p:sp>
    </p:spTree>
    <p:extLst>
      <p:ext uri="{BB962C8B-B14F-4D97-AF65-F5344CB8AC3E}">
        <p14:creationId xmlns:p14="http://schemas.microsoft.com/office/powerpoint/2010/main" val="1043660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371600" y="285750"/>
            <a:ext cx="7467600" cy="742950"/>
          </a:xfrm>
        </p:spPr>
        <p:txBody>
          <a:bodyPr/>
          <a:lstStyle/>
          <a:p>
            <a:pPr eaLnBrk="1" hangingPunct="1"/>
            <a:r>
              <a:rPr lang="en-US" dirty="0"/>
              <a:t>Markov Assumption</a:t>
            </a:r>
          </a:p>
        </p:txBody>
      </p:sp>
      <p:sp>
        <p:nvSpPr>
          <p:cNvPr id="75779" name="Rectangle 3"/>
          <p:cNvSpPr>
            <a:spLocks noGrp="1" noChangeArrowheads="1"/>
          </p:cNvSpPr>
          <p:nvPr>
            <p:ph idx="1"/>
          </p:nvPr>
        </p:nvSpPr>
        <p:spPr/>
        <p:txBody>
          <a:bodyPr/>
          <a:lstStyle/>
          <a:p>
            <a:r>
              <a:rPr lang="en-US" dirty="0"/>
              <a:t>P</a:t>
            </a:r>
            <a:r>
              <a:rPr lang="en-US" dirty="0" smtClean="0"/>
              <a:t>robability </a:t>
            </a:r>
            <a:r>
              <a:rPr lang="en-US" dirty="0"/>
              <a:t>of a word depends only on the previous word is called a </a:t>
            </a:r>
            <a:r>
              <a:rPr lang="en-US" b="1" dirty="0"/>
              <a:t>Markov</a:t>
            </a:r>
            <a:r>
              <a:rPr lang="en-US" dirty="0"/>
              <a:t> assumption. </a:t>
            </a:r>
          </a:p>
          <a:p>
            <a:r>
              <a:rPr lang="en-US" dirty="0"/>
              <a:t>Markov </a:t>
            </a:r>
            <a:r>
              <a:rPr lang="en-US" dirty="0" smtClean="0"/>
              <a:t>model is </a:t>
            </a:r>
            <a:r>
              <a:rPr lang="en-US" dirty="0"/>
              <a:t>the class of probabilistic models that assume we can predict the probability of some future unit without looking too far into the past. </a:t>
            </a:r>
          </a:p>
          <a:p>
            <a:r>
              <a:rPr lang="en-US" dirty="0" smtClean="0"/>
              <a:t>N-Gram is the augmentation of this idea and hence generalization of unigram, bigram, … n gram becomes. </a:t>
            </a:r>
            <a:endParaRPr lang="en-US" dirty="0"/>
          </a:p>
          <a:p>
            <a:endParaRPr lang="en-US" dirty="0">
              <a:latin typeface="Calibri" charset="0"/>
            </a:endParaRPr>
          </a:p>
          <a:p>
            <a:pPr lvl="1" eaLnBrk="1" hangingPunct="1"/>
            <a:endParaRPr lang="en-US" sz="2400" dirty="0">
              <a:solidFill>
                <a:srgbClr val="A50021"/>
              </a:solidFill>
              <a:latin typeface="Calibri" charset="0"/>
            </a:endParaRPr>
          </a:p>
          <a:p>
            <a:pPr eaLnBrk="1" hangingPunct="1"/>
            <a:endParaRPr lang="en-US" dirty="0">
              <a:latin typeface="Calibri" charset="0"/>
            </a:endParaRPr>
          </a:p>
          <a:p>
            <a:pPr eaLnBrk="1" hangingPunct="1">
              <a:buFont typeface="Wingdings" charset="2"/>
              <a:buNone/>
            </a:pPr>
            <a:endParaRPr lang="en-US" dirty="0">
              <a:latin typeface="Calibri" charset="0"/>
            </a:endParaRPr>
          </a:p>
        </p:txBody>
      </p:sp>
      <p:pic>
        <p:nvPicPr>
          <p:cNvPr id="2" name="Picture 1"/>
          <p:cNvPicPr>
            <a:picLocks noChangeAspect="1"/>
          </p:cNvPicPr>
          <p:nvPr/>
        </p:nvPicPr>
        <p:blipFill>
          <a:blip r:embed="rId3"/>
          <a:stretch>
            <a:fillRect/>
          </a:stretch>
        </p:blipFill>
        <p:spPr>
          <a:xfrm>
            <a:off x="2743200" y="4171950"/>
            <a:ext cx="4508500" cy="653175"/>
          </a:xfrm>
          <a:prstGeom prst="rect">
            <a:avLst/>
          </a:prstGeom>
        </p:spPr>
      </p:pic>
    </p:spTree>
    <p:extLst>
      <p:ext uri="{BB962C8B-B14F-4D97-AF65-F5344CB8AC3E}">
        <p14:creationId xmlns:p14="http://schemas.microsoft.com/office/powerpoint/2010/main" val="29116890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LP-jurafsky">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78AC3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NLP-jurafsky.potx</Template>
  <TotalTime>13243</TotalTime>
  <Words>4084</Words>
  <Application>Microsoft Macintosh PowerPoint</Application>
  <PresentationFormat>On-screen Show (16:9)</PresentationFormat>
  <Paragraphs>725</Paragraphs>
  <Slides>79</Slides>
  <Notes>62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NLP-jurafsky</vt:lpstr>
      <vt:lpstr>Equation</vt:lpstr>
      <vt:lpstr> Language Modeling</vt:lpstr>
      <vt:lpstr>Probabilistic Language Models</vt:lpstr>
      <vt:lpstr>Probabilistic Language Modeling</vt:lpstr>
      <vt:lpstr>How to compute P(W)</vt:lpstr>
      <vt:lpstr>Reminder: The Chain Rule</vt:lpstr>
      <vt:lpstr>The Chain Rule applied to compute joint probability of words in sentence</vt:lpstr>
      <vt:lpstr>How to estimate these probabilities</vt:lpstr>
      <vt:lpstr>Markov Assumption</vt:lpstr>
      <vt:lpstr>Markov Assumption</vt:lpstr>
      <vt:lpstr>Markov Assumption</vt:lpstr>
      <vt:lpstr>Simplest case: Unigram model</vt:lpstr>
      <vt:lpstr>Bigram model</vt:lpstr>
      <vt:lpstr>N-gram models</vt:lpstr>
      <vt:lpstr> Language Modeling</vt:lpstr>
      <vt:lpstr>Estimating bigram probabilities</vt:lpstr>
      <vt:lpstr>An example</vt:lpstr>
      <vt:lpstr>More examples of User Queries:  Berkeley Restaurant Project sentences</vt:lpstr>
      <vt:lpstr>Raw bigram counts</vt:lpstr>
      <vt:lpstr>Raw bigram probabilities</vt:lpstr>
      <vt:lpstr>Bigram estimates of sentence probabilities</vt:lpstr>
      <vt:lpstr>What kinds of knowledge?</vt:lpstr>
      <vt:lpstr>Practical Issues</vt:lpstr>
      <vt:lpstr>Language Modeling Toolkits</vt:lpstr>
      <vt:lpstr>Google N-Gram Release, August 2006</vt:lpstr>
      <vt:lpstr>Google N-Gram Release</vt:lpstr>
      <vt:lpstr>Google Book N-grams</vt:lpstr>
      <vt:lpstr> Language Modeling</vt:lpstr>
      <vt:lpstr>Evaluation: How good is our model?</vt:lpstr>
      <vt:lpstr>Training on the test set</vt:lpstr>
      <vt:lpstr>Extrinsic evaluation of N-gram models</vt:lpstr>
      <vt:lpstr>Difficulty of extrinsic evaluation of  N-gram models</vt:lpstr>
      <vt:lpstr>Intuition of Perplexity</vt:lpstr>
      <vt:lpstr>Perplexity</vt:lpstr>
      <vt:lpstr>Perplexity as branching factor</vt:lpstr>
      <vt:lpstr>Lower perplexity = better model</vt:lpstr>
      <vt:lpstr> Language Modeling</vt:lpstr>
      <vt:lpstr>N-Gram Dependence Over Training Corpus</vt:lpstr>
      <vt:lpstr>What kinds of knowledge?</vt:lpstr>
      <vt:lpstr>The Shannon Visualization Method</vt:lpstr>
      <vt:lpstr>Approximating Shakespeare</vt:lpstr>
      <vt:lpstr>Shakespeare as corpus</vt:lpstr>
      <vt:lpstr>Dependence of Grammar on Training Set</vt:lpstr>
      <vt:lpstr>The Wall Street Journal is not Shakespeare</vt:lpstr>
      <vt:lpstr>The perils (serious danger) of overfitting</vt:lpstr>
      <vt:lpstr>N-Gram Precautions</vt:lpstr>
      <vt:lpstr>Zeros</vt:lpstr>
      <vt:lpstr>Zero probability bigrams</vt:lpstr>
      <vt:lpstr> Language Modeling</vt:lpstr>
      <vt:lpstr>The intuition of smoothing (from Dan Klein)</vt:lpstr>
      <vt:lpstr>Add-one estimation</vt:lpstr>
      <vt:lpstr>Maximum Likelihood Estimates</vt:lpstr>
      <vt:lpstr>Berkeley Restaurant Corpus: Laplace smoothed bigram counts</vt:lpstr>
      <vt:lpstr>Laplace-smoothed bigrams</vt:lpstr>
      <vt:lpstr>Reconstituted counts</vt:lpstr>
      <vt:lpstr>Compare with raw bigram counts</vt:lpstr>
      <vt:lpstr>Add-1 estimation is a blunt (less sharp) instrument</vt:lpstr>
      <vt:lpstr> Language Modeling</vt:lpstr>
      <vt:lpstr>Backoff and Interpolation</vt:lpstr>
      <vt:lpstr>Linear Interpolation</vt:lpstr>
      <vt:lpstr>Linear Interpolation</vt:lpstr>
      <vt:lpstr>Example Linear Interpolation</vt:lpstr>
      <vt:lpstr>Example Linear Interpolation</vt:lpstr>
      <vt:lpstr>How to set the lambdas?</vt:lpstr>
      <vt:lpstr>Unknown words: Open versus closed vocabulary tasks</vt:lpstr>
      <vt:lpstr>Huge web-scale n-grams</vt:lpstr>
      <vt:lpstr>Smoothing for Web-scale N-grams</vt:lpstr>
      <vt:lpstr>N-gram Smoothing Summary</vt:lpstr>
      <vt:lpstr>Advanced Language Modeling</vt:lpstr>
      <vt:lpstr>Language Modeling</vt:lpstr>
      <vt:lpstr>Absolute discounting: just subtract a little from each count</vt:lpstr>
      <vt:lpstr>Absolute Discounting Interpolation</vt:lpstr>
      <vt:lpstr>Kneser-Ney Smoothing</vt:lpstr>
      <vt:lpstr>Kneser-Ney Smoothing</vt:lpstr>
      <vt:lpstr>Kneser-Ney Smoothing</vt:lpstr>
      <vt:lpstr>Kneser-Ney Smoothing: Recursive formulation</vt:lpstr>
      <vt:lpstr>Kneser-Ney Smoothing</vt:lpstr>
      <vt:lpstr>Kneser-Ney Smoothing</vt:lpstr>
      <vt:lpstr>Home Work #03</vt:lpstr>
      <vt:lpstr>Articles to get ideas to work on</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dc:title>
  <dc:creator>Christopher Manning</dc:creator>
  <cp:lastModifiedBy>.Qaisar Abbas</cp:lastModifiedBy>
  <cp:revision>317</cp:revision>
  <cp:lastPrinted>2009-04-20T16:46:08Z</cp:lastPrinted>
  <dcterms:created xsi:type="dcterms:W3CDTF">2010-04-19T15:31:24Z</dcterms:created>
  <dcterms:modified xsi:type="dcterms:W3CDTF">2018-12-06T06:01:39Z</dcterms:modified>
</cp:coreProperties>
</file>