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48"/>
    <p:restoredTop sz="94653" autoAdjust="0"/>
  </p:normalViewPr>
  <p:slideViewPr>
    <p:cSldViewPr>
      <p:cViewPr varScale="1">
        <p:scale>
          <a:sx n="81" d="100"/>
          <a:sy n="81" d="100"/>
        </p:scale>
        <p:origin x="864" y="192"/>
      </p:cViewPr>
      <p:guideLst>
        <p:guide orient="horz" pos="2160"/>
        <p:guide pos="2880"/>
      </p:guideLst>
    </p:cSldViewPr>
  </p:slideViewPr>
  <p:outlineViewPr>
    <p:cViewPr>
      <p:scale>
        <a:sx n="33" d="100"/>
        <a:sy n="33" d="100"/>
      </p:scale>
      <p:origin x="0" y="-182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DE33CF-03D2-D845-9B66-54C183F57706}" type="datetimeFigureOut">
              <a:rPr lang="en-US" smtClean="0"/>
              <a:t>11/17/21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F3E3F1-998E-B844-BAD5-044FB21D975A}" type="slidenum">
              <a:rPr lang="en-US" smtClean="0"/>
              <a:t>‹#›</a:t>
            </a:fld>
            <a:endParaRPr lang="en-US"/>
          </a:p>
        </p:txBody>
      </p:sp>
    </p:spTree>
    <p:extLst>
      <p:ext uri="{BB962C8B-B14F-4D97-AF65-F5344CB8AC3E}">
        <p14:creationId xmlns:p14="http://schemas.microsoft.com/office/powerpoint/2010/main" val="30929824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FD456A-16B3-4F42-BA03-71460D57CD9B}" type="datetimeFigureOut">
              <a:rPr lang="en-US" smtClean="0"/>
              <a:t>11/17/21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17379E-8C79-4604-8348-0A0E201435DF}" type="slidenum">
              <a:rPr lang="en-US" smtClean="0"/>
              <a:t>‹#›</a:t>
            </a:fld>
            <a:endParaRPr lang="en-US"/>
          </a:p>
        </p:txBody>
      </p:sp>
    </p:spTree>
    <p:extLst>
      <p:ext uri="{BB962C8B-B14F-4D97-AF65-F5344CB8AC3E}">
        <p14:creationId xmlns:p14="http://schemas.microsoft.com/office/powerpoint/2010/main" val="35228114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2EA272-B6C1-4E48-86F0-6C7444639983}" type="datetime2">
              <a:rPr lang="en-US" smtClean="0"/>
              <a:t>Wednesday, November 17,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C40D09-82E4-EE43-BFE6-B18579467EA1}" type="datetime2">
              <a:rPr lang="en-US" smtClean="0"/>
              <a:t>Wednesday, November 17,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BDD94-F764-5F40-972D-3C0E93D5626B}" type="datetime2">
              <a:rPr lang="en-US" smtClean="0"/>
              <a:t>Wednesday, November 17,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78031-9569-8145-B561-C60B2B040D50}" type="datetime2">
              <a:rPr lang="en-US" smtClean="0"/>
              <a:t>Wednesday, November 17,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1E8B3F-4022-2C49-A661-2419051C5B86}" type="datetime2">
              <a:rPr lang="en-US" smtClean="0"/>
              <a:t>Wednesday, November 17,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33F4A0-3335-9F4F-8D37-C6441CE065F1}" type="datetime2">
              <a:rPr lang="en-US" smtClean="0"/>
              <a:t>Wednesday, November 17, 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CE245C-807E-BD42-92A0-8AFB59B09CB5}" type="datetime2">
              <a:rPr lang="en-US" smtClean="0"/>
              <a:t>Wednesday, November 17, 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0A583-F39A-B14C-9229-557053239F88}" type="datetime2">
              <a:rPr lang="en-US" smtClean="0"/>
              <a:t>Wednesday, November 17, 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1EDCBF-8BBA-A845-A69C-7248DAC6C6B2}" type="datetime2">
              <a:rPr lang="en-US" smtClean="0"/>
              <a:t>Wednesday, November 17,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0588D5-F09C-5F42-9CBE-BB77FBDF424A}" type="datetime2">
              <a:rPr lang="en-US" smtClean="0"/>
              <a:t>Wednesday, November 17, 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288239-A63A-8048-AE18-2AA0D3A4A4E8}" type="datetime2">
              <a:rPr lang="en-US" smtClean="0"/>
              <a:t>Wednesday, November 17, 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javaguides.net/p/jdbc-tutorial.html" TargetMode="External"/><Relationship Id="rId2" Type="http://schemas.openxmlformats.org/officeDocument/2006/relationships/hyperlink" Target="http://www.javaguides.net/p/jsp-tutorial.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Enterprise Application Development With Java EE</a:t>
            </a:r>
            <a:endParaRPr lang="en-US" dirty="0"/>
          </a:p>
        </p:txBody>
      </p:sp>
      <p:sp>
        <p:nvSpPr>
          <p:cNvPr id="3" name="Subtitle 2"/>
          <p:cNvSpPr>
            <a:spLocks noGrp="1"/>
          </p:cNvSpPr>
          <p:nvPr>
            <p:ph type="subTitle" idx="1"/>
          </p:nvPr>
        </p:nvSpPr>
        <p:spPr/>
        <p:txBody>
          <a:bodyPr>
            <a:normAutofit fontScale="85000" lnSpcReduction="20000"/>
          </a:bodyPr>
          <a:lstStyle/>
          <a:p>
            <a:r>
              <a:rPr lang="en-US" dirty="0"/>
              <a:t>Dr. Qaiser Abbas</a:t>
            </a:r>
          </a:p>
          <a:p>
            <a:r>
              <a:rPr lang="en-US" dirty="0"/>
              <a:t>Department of Computer Science &amp; IT, </a:t>
            </a:r>
          </a:p>
          <a:p>
            <a:r>
              <a:rPr lang="en-US" dirty="0"/>
              <a:t>University of Sargodha</a:t>
            </a:r>
          </a:p>
          <a:p>
            <a:r>
              <a:rPr lang="en-US" dirty="0"/>
              <a:t>qaiser.abbas@uos.edu.pk</a:t>
            </a:r>
          </a:p>
          <a:p>
            <a:endParaRPr lang="en-US" dirty="0"/>
          </a:p>
        </p:txBody>
      </p:sp>
      <p:sp>
        <p:nvSpPr>
          <p:cNvPr id="4" name="Date Placeholder 3"/>
          <p:cNvSpPr>
            <a:spLocks noGrp="1"/>
          </p:cNvSpPr>
          <p:nvPr>
            <p:ph type="dt" sz="half" idx="10"/>
          </p:nvPr>
        </p:nvSpPr>
        <p:spPr/>
        <p:txBody>
          <a:bodyPr/>
          <a:lstStyle/>
          <a:p>
            <a:fld id="{57854261-F0AE-F040-B763-8912A9D7B3E8}" type="datetime2">
              <a:rPr lang="en-US" smtClean="0"/>
              <a:t>Wednesday, November 17, 2021</a:t>
            </a:fld>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3806725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a:bodyPr>
          <a:lstStyle/>
          <a:p>
            <a:r>
              <a:rPr lang="en-GB" b="1" dirty="0"/>
              <a:t>Creating Packages in ‘</a:t>
            </a:r>
            <a:r>
              <a:rPr lang="en-GB" b="1" dirty="0" err="1"/>
              <a:t>JavaSource</a:t>
            </a:r>
            <a:r>
              <a:rPr lang="en-GB" b="1" dirty="0"/>
              <a:t>’</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a:bodyPr>
          <a:lstStyle/>
          <a:p>
            <a:r>
              <a:rPr lang="en-GB" sz="2000" dirty="0"/>
              <a:t>Right click on ‘</a:t>
            </a:r>
            <a:r>
              <a:rPr lang="en-GB" sz="2000" dirty="0" err="1"/>
              <a:t>JavaSource</a:t>
            </a:r>
            <a:r>
              <a:rPr lang="en-GB" sz="2000" dirty="0"/>
              <a:t>’ and then click on ‘new&gt;package’. </a:t>
            </a:r>
          </a:p>
          <a:p>
            <a:r>
              <a:rPr lang="en-GB" sz="2000" dirty="0"/>
              <a:t>Name it as ‘model’</a:t>
            </a:r>
          </a:p>
          <a:p>
            <a:r>
              <a:rPr lang="en-GB" sz="2000" dirty="0"/>
              <a:t>Similarly, repeat the process and create another package with name ‘database’ as can be seen in figure.</a:t>
            </a:r>
          </a:p>
        </p:txBody>
      </p:sp>
      <p:pic>
        <p:nvPicPr>
          <p:cNvPr id="7" name="Picture 6">
            <a:extLst>
              <a:ext uri="{FF2B5EF4-FFF2-40B4-BE49-F238E27FC236}">
                <a16:creationId xmlns:a16="http://schemas.microsoft.com/office/drawing/2014/main" id="{9F81B5D7-F1F0-354E-B512-5F6AB3BD37AF}"/>
              </a:ext>
            </a:extLst>
          </p:cNvPr>
          <p:cNvPicPr>
            <a:picLocks noChangeAspect="1"/>
          </p:cNvPicPr>
          <p:nvPr/>
        </p:nvPicPr>
        <p:blipFill rotWithShape="1">
          <a:blip r:embed="rId2"/>
          <a:srcRect r="44167" b="30000"/>
          <a:stretch/>
        </p:blipFill>
        <p:spPr>
          <a:xfrm>
            <a:off x="4038600" y="3076681"/>
            <a:ext cx="4038600" cy="3164575"/>
          </a:xfrm>
          <a:prstGeom prst="rect">
            <a:avLst/>
          </a:prstGeom>
        </p:spPr>
      </p:pic>
    </p:spTree>
    <p:extLst>
      <p:ext uri="{BB962C8B-B14F-4D97-AF65-F5344CB8AC3E}">
        <p14:creationId xmlns:p14="http://schemas.microsoft.com/office/powerpoint/2010/main" val="172094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Create a JavaBean - </a:t>
            </a:r>
            <a:r>
              <a:rPr lang="en-GB" b="1" dirty="0" err="1"/>
              <a:t>Employee.java</a:t>
            </a:r>
            <a:r>
              <a:rPr lang="en-GB" b="1" dirty="0"/>
              <a:t> And </a:t>
            </a:r>
            <a:r>
              <a:rPr lang="en-GB" b="1" dirty="0" err="1"/>
              <a:t>EmployeeDao.java</a:t>
            </a:r>
            <a:endParaRPr lang="en-GB" b="1" dirty="0"/>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11</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a:bodyPr>
          <a:lstStyle/>
          <a:p>
            <a:r>
              <a:rPr lang="en-GB" sz="2000" dirty="0"/>
              <a:t>Right click on ‘model&gt;new&gt;class’ and then name the class as ‘Employee’ and click on ‘finish’ button as in the figure below. This file is now the part of your model according to MVC concept.</a:t>
            </a:r>
          </a:p>
          <a:p>
            <a:r>
              <a:rPr lang="en-GB" sz="2000" dirty="0"/>
              <a:t>This will create </a:t>
            </a:r>
            <a:r>
              <a:rPr lang="en-GB" sz="2000" dirty="0" err="1"/>
              <a:t>Employee.java</a:t>
            </a:r>
            <a:r>
              <a:rPr lang="en-GB" sz="2000" dirty="0"/>
              <a:t> class in your model folder.</a:t>
            </a:r>
          </a:p>
          <a:p>
            <a:r>
              <a:rPr lang="en-GB" sz="2000" dirty="0"/>
              <a:t>Similarly, make another class as ‘</a:t>
            </a:r>
            <a:r>
              <a:rPr lang="en-GB" sz="2000" dirty="0" err="1"/>
              <a:t>EmployeeDao</a:t>
            </a:r>
            <a:r>
              <a:rPr lang="en-GB" sz="2000" dirty="0"/>
              <a:t>’ in ‘database’ folder which will give your ‘</a:t>
            </a:r>
            <a:r>
              <a:rPr lang="en-GB" sz="2000" dirty="0" err="1"/>
              <a:t>EmployeeDao.java</a:t>
            </a:r>
            <a:r>
              <a:rPr lang="en-GB" sz="2000" dirty="0"/>
              <a:t>’ file in that folder.</a:t>
            </a:r>
          </a:p>
        </p:txBody>
      </p:sp>
      <p:pic>
        <p:nvPicPr>
          <p:cNvPr id="8" name="Picture 7">
            <a:extLst>
              <a:ext uri="{FF2B5EF4-FFF2-40B4-BE49-F238E27FC236}">
                <a16:creationId xmlns:a16="http://schemas.microsoft.com/office/drawing/2014/main" id="{9E42090E-2573-C44F-A6E0-E77D8BF34190}"/>
              </a:ext>
            </a:extLst>
          </p:cNvPr>
          <p:cNvPicPr>
            <a:picLocks noChangeAspect="1"/>
          </p:cNvPicPr>
          <p:nvPr/>
        </p:nvPicPr>
        <p:blipFill rotWithShape="1">
          <a:blip r:embed="rId2"/>
          <a:srcRect r="24167" b="14000"/>
          <a:stretch/>
        </p:blipFill>
        <p:spPr>
          <a:xfrm>
            <a:off x="4267200" y="3649227"/>
            <a:ext cx="4419600" cy="3132573"/>
          </a:xfrm>
          <a:prstGeom prst="rect">
            <a:avLst/>
          </a:prstGeom>
        </p:spPr>
      </p:pic>
    </p:spTree>
    <p:extLst>
      <p:ext uri="{BB962C8B-B14F-4D97-AF65-F5344CB8AC3E}">
        <p14:creationId xmlns:p14="http://schemas.microsoft.com/office/powerpoint/2010/main" val="1891382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a:bodyPr>
          <a:lstStyle/>
          <a:p>
            <a:r>
              <a:rPr lang="en-GB" b="1" dirty="0"/>
              <a:t>Create a JavaBean - </a:t>
            </a:r>
            <a:r>
              <a:rPr lang="en-GB" b="1" dirty="0" err="1"/>
              <a:t>Employee.java</a:t>
            </a:r>
            <a:endParaRPr lang="en-GB" b="1" dirty="0"/>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fontScale="32500" lnSpcReduction="20000"/>
          </a:bodyPr>
          <a:lstStyle/>
          <a:p>
            <a:r>
              <a:rPr lang="en-GB" sz="2000" dirty="0"/>
              <a:t>Double click on ’</a:t>
            </a:r>
            <a:r>
              <a:rPr lang="en-GB" sz="2000" dirty="0" err="1"/>
              <a:t>Employee.java</a:t>
            </a:r>
            <a:r>
              <a:rPr lang="en-GB" sz="2000" dirty="0"/>
              <a:t>’ file and copy the following source code in it by deleting all existing default source code. </a:t>
            </a:r>
          </a:p>
          <a:p>
            <a:r>
              <a:rPr lang="en-GB" b="1" dirty="0"/>
              <a:t>package</a:t>
            </a:r>
            <a:r>
              <a:rPr lang="en-GB" dirty="0"/>
              <a:t> model;</a:t>
            </a:r>
          </a:p>
          <a:p>
            <a:br>
              <a:rPr lang="en-GB" dirty="0"/>
            </a:br>
            <a:endParaRPr lang="en-GB" dirty="0"/>
          </a:p>
          <a:p>
            <a:r>
              <a:rPr lang="en-GB" dirty="0"/>
              <a:t>//package </a:t>
            </a:r>
            <a:r>
              <a:rPr lang="en-GB" dirty="0" err="1"/>
              <a:t>net.javaguides.jsp.jdbc.bean</a:t>
            </a:r>
            <a:r>
              <a:rPr lang="en-GB" dirty="0"/>
              <a:t>;</a:t>
            </a:r>
          </a:p>
          <a:p>
            <a:br>
              <a:rPr lang="en-GB" dirty="0"/>
            </a:br>
            <a:endParaRPr lang="en-GB" dirty="0"/>
          </a:p>
          <a:p>
            <a:r>
              <a:rPr lang="en-GB" b="1" dirty="0"/>
              <a:t>import</a:t>
            </a:r>
            <a:r>
              <a:rPr lang="en-GB" dirty="0"/>
              <a:t> </a:t>
            </a:r>
            <a:r>
              <a:rPr lang="en-GB" dirty="0" err="1"/>
              <a:t>java.io.Serializable</a:t>
            </a:r>
            <a:r>
              <a:rPr lang="en-GB" dirty="0"/>
              <a:t>;</a:t>
            </a:r>
          </a:p>
          <a:p>
            <a:br>
              <a:rPr lang="en-GB" dirty="0"/>
            </a:br>
            <a:endParaRPr lang="en-GB" dirty="0"/>
          </a:p>
          <a:p>
            <a:r>
              <a:rPr lang="en-GB" dirty="0"/>
              <a:t>/**</a:t>
            </a:r>
          </a:p>
          <a:p>
            <a:r>
              <a:rPr lang="en-GB" dirty="0"/>
              <a:t> * JavaBean class used in </a:t>
            </a:r>
            <a:r>
              <a:rPr lang="en-GB" u="sng" dirty="0" err="1"/>
              <a:t>jsp</a:t>
            </a:r>
            <a:r>
              <a:rPr lang="en-GB" dirty="0"/>
              <a:t> action tags.</a:t>
            </a:r>
          </a:p>
          <a:p>
            <a:r>
              <a:rPr lang="en-GB" dirty="0"/>
              <a:t> * </a:t>
            </a:r>
            <a:r>
              <a:rPr lang="en-GB" b="1" dirty="0"/>
              <a:t>@author</a:t>
            </a:r>
            <a:r>
              <a:rPr lang="en-GB" dirty="0"/>
              <a:t> </a:t>
            </a:r>
            <a:r>
              <a:rPr lang="en-GB" u="sng" dirty="0"/>
              <a:t>Ramesh</a:t>
            </a:r>
            <a:r>
              <a:rPr lang="en-GB" dirty="0"/>
              <a:t> </a:t>
            </a:r>
            <a:r>
              <a:rPr lang="en-GB" u="sng" dirty="0" err="1"/>
              <a:t>Fadatare</a:t>
            </a:r>
            <a:endParaRPr lang="en-GB" dirty="0"/>
          </a:p>
          <a:p>
            <a:r>
              <a:rPr lang="en-GB" dirty="0"/>
              <a:t> */</a:t>
            </a:r>
          </a:p>
          <a:p>
            <a:r>
              <a:rPr lang="en-GB" b="1" dirty="0"/>
              <a:t>public</a:t>
            </a:r>
            <a:r>
              <a:rPr lang="en-GB" dirty="0"/>
              <a:t> </a:t>
            </a:r>
            <a:r>
              <a:rPr lang="en-GB" b="1" dirty="0"/>
              <a:t>class</a:t>
            </a:r>
            <a:r>
              <a:rPr lang="en-GB" dirty="0"/>
              <a:t> Employee </a:t>
            </a:r>
            <a:r>
              <a:rPr lang="en-GB" b="1" dirty="0"/>
              <a:t>implements</a:t>
            </a:r>
            <a:r>
              <a:rPr lang="en-GB" dirty="0"/>
              <a:t> Serializable {</a:t>
            </a:r>
          </a:p>
          <a:p>
            <a:r>
              <a:rPr lang="en-GB" dirty="0"/>
              <a:t>    /**</a:t>
            </a:r>
          </a:p>
          <a:p>
            <a:r>
              <a:rPr lang="en-GB" dirty="0"/>
              <a:t>     * </a:t>
            </a:r>
          </a:p>
          <a:p>
            <a:r>
              <a:rPr lang="en-GB" dirty="0"/>
              <a:t>     */</a:t>
            </a:r>
          </a:p>
          <a:p>
            <a:r>
              <a:rPr lang="en-GB" dirty="0"/>
              <a:t>    </a:t>
            </a:r>
            <a:r>
              <a:rPr lang="en-GB" b="1" dirty="0"/>
              <a:t>private</a:t>
            </a:r>
            <a:r>
              <a:rPr lang="en-GB" dirty="0"/>
              <a:t> </a:t>
            </a:r>
            <a:r>
              <a:rPr lang="en-GB" b="1" dirty="0"/>
              <a:t>static</a:t>
            </a:r>
            <a:r>
              <a:rPr lang="en-GB" dirty="0"/>
              <a:t> </a:t>
            </a:r>
            <a:r>
              <a:rPr lang="en-GB" b="1" dirty="0"/>
              <a:t>final</a:t>
            </a:r>
            <a:r>
              <a:rPr lang="en-GB" dirty="0"/>
              <a:t> </a:t>
            </a:r>
            <a:r>
              <a:rPr lang="en-GB" b="1" dirty="0"/>
              <a:t>long</a:t>
            </a:r>
            <a:r>
              <a:rPr lang="en-GB" dirty="0"/>
              <a:t> </a:t>
            </a:r>
            <a:r>
              <a:rPr lang="en-GB" b="1" i="1" dirty="0" err="1"/>
              <a:t>serialVersionUID</a:t>
            </a:r>
            <a:r>
              <a:rPr lang="en-GB" dirty="0"/>
              <a:t> = 1L;</a:t>
            </a:r>
          </a:p>
          <a:p>
            <a:r>
              <a:rPr lang="en-GB" dirty="0"/>
              <a:t>    </a:t>
            </a:r>
            <a:r>
              <a:rPr lang="en-GB" b="1" dirty="0"/>
              <a:t>private</a:t>
            </a:r>
            <a:r>
              <a:rPr lang="en-GB" dirty="0"/>
              <a:t> String </a:t>
            </a:r>
            <a:r>
              <a:rPr lang="en-GB" dirty="0" err="1"/>
              <a:t>firstName</a:t>
            </a:r>
            <a:r>
              <a:rPr lang="en-GB" dirty="0"/>
              <a:t>;</a:t>
            </a:r>
          </a:p>
          <a:p>
            <a:r>
              <a:rPr lang="en-GB" dirty="0"/>
              <a:t>    </a:t>
            </a:r>
            <a:r>
              <a:rPr lang="en-GB" b="1" dirty="0"/>
              <a:t>private</a:t>
            </a:r>
            <a:r>
              <a:rPr lang="en-GB" dirty="0"/>
              <a:t> String </a:t>
            </a:r>
            <a:r>
              <a:rPr lang="en-GB" dirty="0" err="1"/>
              <a:t>lastName</a:t>
            </a:r>
            <a:r>
              <a:rPr lang="en-GB" dirty="0"/>
              <a:t>;</a:t>
            </a:r>
          </a:p>
          <a:p>
            <a:r>
              <a:rPr lang="en-GB" dirty="0"/>
              <a:t>    </a:t>
            </a:r>
            <a:r>
              <a:rPr lang="en-GB" b="1" dirty="0"/>
              <a:t>private</a:t>
            </a:r>
            <a:r>
              <a:rPr lang="en-GB" dirty="0"/>
              <a:t> String username;</a:t>
            </a:r>
          </a:p>
          <a:p>
            <a:r>
              <a:rPr lang="en-GB" dirty="0"/>
              <a:t>    </a:t>
            </a:r>
            <a:r>
              <a:rPr lang="en-GB" b="1" dirty="0"/>
              <a:t>private</a:t>
            </a:r>
            <a:r>
              <a:rPr lang="en-GB" dirty="0"/>
              <a:t> String password;</a:t>
            </a:r>
          </a:p>
          <a:p>
            <a:r>
              <a:rPr lang="en-GB" dirty="0"/>
              <a:t>    </a:t>
            </a:r>
            <a:r>
              <a:rPr lang="en-GB" b="1" dirty="0"/>
              <a:t>private</a:t>
            </a:r>
            <a:r>
              <a:rPr lang="en-GB" dirty="0"/>
              <a:t> String address;</a:t>
            </a:r>
          </a:p>
          <a:p>
            <a:r>
              <a:rPr lang="en-GB" dirty="0"/>
              <a:t>    </a:t>
            </a:r>
            <a:r>
              <a:rPr lang="en-GB" b="1" dirty="0"/>
              <a:t>private</a:t>
            </a:r>
            <a:r>
              <a:rPr lang="en-GB" dirty="0"/>
              <a:t> String contact;</a:t>
            </a:r>
          </a:p>
          <a:p>
            <a:r>
              <a:rPr lang="en-GB" dirty="0"/>
              <a:t>    </a:t>
            </a:r>
            <a:r>
              <a:rPr lang="en-GB" b="1" dirty="0"/>
              <a:t>public</a:t>
            </a:r>
            <a:r>
              <a:rPr lang="en-GB" dirty="0"/>
              <a:t> String </a:t>
            </a:r>
            <a:r>
              <a:rPr lang="en-GB" dirty="0" err="1"/>
              <a:t>getFirstName</a:t>
            </a:r>
            <a:r>
              <a:rPr lang="en-GB" dirty="0"/>
              <a:t>() {</a:t>
            </a:r>
          </a:p>
          <a:p>
            <a:r>
              <a:rPr lang="en-GB" dirty="0"/>
              <a:t>        </a:t>
            </a:r>
            <a:r>
              <a:rPr lang="en-GB" b="1" dirty="0"/>
              <a:t>return</a:t>
            </a:r>
            <a:r>
              <a:rPr lang="en-GB" dirty="0"/>
              <a:t> </a:t>
            </a:r>
            <a:r>
              <a:rPr lang="en-GB" dirty="0" err="1"/>
              <a:t>firstName</a:t>
            </a:r>
            <a:r>
              <a:rPr lang="en-GB" dirty="0"/>
              <a:t>;</a:t>
            </a:r>
          </a:p>
          <a:p>
            <a:r>
              <a:rPr lang="en-GB" dirty="0"/>
              <a:t>    }</a:t>
            </a:r>
          </a:p>
        </p:txBody>
      </p:sp>
    </p:spTree>
    <p:extLst>
      <p:ext uri="{BB962C8B-B14F-4D97-AF65-F5344CB8AC3E}">
        <p14:creationId xmlns:p14="http://schemas.microsoft.com/office/powerpoint/2010/main" val="133551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a:bodyPr>
          <a:lstStyle/>
          <a:p>
            <a:r>
              <a:rPr lang="en-GB" b="1" dirty="0"/>
              <a:t>Create a JavaBean - </a:t>
            </a:r>
            <a:r>
              <a:rPr lang="en-GB" b="1" dirty="0" err="1"/>
              <a:t>Employee.java</a:t>
            </a:r>
            <a:endParaRPr lang="en-GB" b="1" dirty="0"/>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13</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fontScale="40000" lnSpcReduction="20000"/>
          </a:bodyPr>
          <a:lstStyle/>
          <a:p>
            <a:r>
              <a:rPr lang="en-GB" sz="2000" dirty="0"/>
              <a:t>    </a:t>
            </a:r>
            <a:r>
              <a:rPr lang="en-GB" sz="2000" b="1" dirty="0"/>
              <a:t>public</a:t>
            </a:r>
            <a:r>
              <a:rPr lang="en-GB" sz="2000" dirty="0"/>
              <a:t> </a:t>
            </a:r>
            <a:r>
              <a:rPr lang="en-GB" sz="2000" b="1" dirty="0"/>
              <a:t>void</a:t>
            </a:r>
            <a:r>
              <a:rPr lang="en-GB" sz="2000" dirty="0"/>
              <a:t> </a:t>
            </a:r>
            <a:r>
              <a:rPr lang="en-GB" sz="2000" dirty="0" err="1"/>
              <a:t>setFirstName</a:t>
            </a:r>
            <a:r>
              <a:rPr lang="en-GB" sz="2000" dirty="0"/>
              <a:t>(String </a:t>
            </a:r>
            <a:r>
              <a:rPr lang="en-GB" sz="2000" dirty="0" err="1"/>
              <a:t>firstName</a:t>
            </a:r>
            <a:r>
              <a:rPr lang="en-GB" sz="2000" dirty="0"/>
              <a:t>) {</a:t>
            </a:r>
          </a:p>
          <a:p>
            <a:r>
              <a:rPr lang="en-GB" sz="2000" dirty="0"/>
              <a:t>        </a:t>
            </a:r>
            <a:r>
              <a:rPr lang="en-GB" sz="2000" b="1" dirty="0" err="1"/>
              <a:t>this</a:t>
            </a:r>
            <a:r>
              <a:rPr lang="en-GB" sz="2000" dirty="0" err="1"/>
              <a:t>.firstName</a:t>
            </a:r>
            <a:r>
              <a:rPr lang="en-GB" sz="2000" dirty="0"/>
              <a:t> = </a:t>
            </a:r>
            <a:r>
              <a:rPr lang="en-GB" sz="2000" dirty="0" err="1"/>
              <a:t>firstName</a:t>
            </a:r>
            <a:r>
              <a:rPr lang="en-GB" sz="2000" dirty="0"/>
              <a:t>;</a:t>
            </a:r>
          </a:p>
          <a:p>
            <a:r>
              <a:rPr lang="en-GB" sz="2000" dirty="0"/>
              <a:t>    }</a:t>
            </a:r>
          </a:p>
          <a:p>
            <a:r>
              <a:rPr lang="en-GB" sz="2000" dirty="0"/>
              <a:t>    </a:t>
            </a:r>
            <a:r>
              <a:rPr lang="en-GB" sz="2000" b="1" dirty="0"/>
              <a:t>public</a:t>
            </a:r>
            <a:r>
              <a:rPr lang="en-GB" sz="2000" dirty="0"/>
              <a:t> String </a:t>
            </a:r>
            <a:r>
              <a:rPr lang="en-GB" sz="2000" dirty="0" err="1"/>
              <a:t>getLastName</a:t>
            </a:r>
            <a:r>
              <a:rPr lang="en-GB" sz="2000" dirty="0"/>
              <a:t>() {</a:t>
            </a:r>
          </a:p>
          <a:p>
            <a:r>
              <a:rPr lang="en-GB" sz="2000" dirty="0"/>
              <a:t>        </a:t>
            </a:r>
            <a:r>
              <a:rPr lang="en-GB" sz="2000" b="1" dirty="0"/>
              <a:t>return</a:t>
            </a:r>
            <a:r>
              <a:rPr lang="en-GB" sz="2000" dirty="0"/>
              <a:t> </a:t>
            </a:r>
            <a:r>
              <a:rPr lang="en-GB" sz="2000" dirty="0" err="1"/>
              <a:t>lastName</a:t>
            </a:r>
            <a:r>
              <a:rPr lang="en-GB" sz="2000" dirty="0"/>
              <a:t>;</a:t>
            </a:r>
          </a:p>
          <a:p>
            <a:r>
              <a:rPr lang="en-GB" sz="2000" dirty="0"/>
              <a:t>    }</a:t>
            </a:r>
          </a:p>
          <a:p>
            <a:r>
              <a:rPr lang="en-GB" sz="2000" dirty="0"/>
              <a:t>    </a:t>
            </a:r>
            <a:r>
              <a:rPr lang="en-GB" sz="2000" b="1" dirty="0"/>
              <a:t>public</a:t>
            </a:r>
            <a:r>
              <a:rPr lang="en-GB" sz="2000" dirty="0"/>
              <a:t> </a:t>
            </a:r>
            <a:r>
              <a:rPr lang="en-GB" sz="2000" b="1" dirty="0"/>
              <a:t>void</a:t>
            </a:r>
            <a:r>
              <a:rPr lang="en-GB" sz="2000" dirty="0"/>
              <a:t> </a:t>
            </a:r>
            <a:r>
              <a:rPr lang="en-GB" sz="2000" dirty="0" err="1"/>
              <a:t>setLastName</a:t>
            </a:r>
            <a:r>
              <a:rPr lang="en-GB" sz="2000" dirty="0"/>
              <a:t>(String </a:t>
            </a:r>
            <a:r>
              <a:rPr lang="en-GB" sz="2000" dirty="0" err="1"/>
              <a:t>lastName</a:t>
            </a:r>
            <a:r>
              <a:rPr lang="en-GB" sz="2000" dirty="0"/>
              <a:t>) {</a:t>
            </a:r>
          </a:p>
          <a:p>
            <a:r>
              <a:rPr lang="en-GB" sz="2000" dirty="0"/>
              <a:t>        </a:t>
            </a:r>
            <a:r>
              <a:rPr lang="en-GB" sz="2000" b="1" dirty="0" err="1"/>
              <a:t>this</a:t>
            </a:r>
            <a:r>
              <a:rPr lang="en-GB" sz="2000" dirty="0" err="1"/>
              <a:t>.lastName</a:t>
            </a:r>
            <a:r>
              <a:rPr lang="en-GB" sz="2000" dirty="0"/>
              <a:t> = </a:t>
            </a:r>
            <a:r>
              <a:rPr lang="en-GB" sz="2000" dirty="0" err="1"/>
              <a:t>lastName</a:t>
            </a:r>
            <a:r>
              <a:rPr lang="en-GB" sz="2000" dirty="0"/>
              <a:t>;</a:t>
            </a:r>
          </a:p>
          <a:p>
            <a:r>
              <a:rPr lang="en-GB" sz="2000" dirty="0"/>
              <a:t>    }</a:t>
            </a:r>
          </a:p>
          <a:p>
            <a:r>
              <a:rPr lang="en-GB" sz="2000" dirty="0"/>
              <a:t>    </a:t>
            </a:r>
            <a:r>
              <a:rPr lang="en-GB" sz="2000" b="1" dirty="0"/>
              <a:t>public</a:t>
            </a:r>
            <a:r>
              <a:rPr lang="en-GB" sz="2000" dirty="0"/>
              <a:t> String </a:t>
            </a:r>
            <a:r>
              <a:rPr lang="en-GB" sz="2000" dirty="0" err="1"/>
              <a:t>getUsername</a:t>
            </a:r>
            <a:r>
              <a:rPr lang="en-GB" sz="2000" dirty="0"/>
              <a:t>() {</a:t>
            </a:r>
          </a:p>
          <a:p>
            <a:r>
              <a:rPr lang="en-GB" sz="2000" dirty="0"/>
              <a:t>        </a:t>
            </a:r>
            <a:r>
              <a:rPr lang="en-GB" sz="2000" b="1" dirty="0"/>
              <a:t>return</a:t>
            </a:r>
            <a:r>
              <a:rPr lang="en-GB" sz="2000" dirty="0"/>
              <a:t> username;</a:t>
            </a:r>
          </a:p>
          <a:p>
            <a:r>
              <a:rPr lang="en-GB" sz="2000" dirty="0"/>
              <a:t>    }</a:t>
            </a:r>
          </a:p>
          <a:p>
            <a:r>
              <a:rPr lang="en-GB" sz="2000" dirty="0"/>
              <a:t>    </a:t>
            </a:r>
            <a:r>
              <a:rPr lang="en-GB" sz="2000" b="1" dirty="0"/>
              <a:t>public</a:t>
            </a:r>
            <a:r>
              <a:rPr lang="en-GB" sz="2000" dirty="0"/>
              <a:t> </a:t>
            </a:r>
            <a:r>
              <a:rPr lang="en-GB" sz="2000" b="1" dirty="0"/>
              <a:t>void</a:t>
            </a:r>
            <a:r>
              <a:rPr lang="en-GB" sz="2000" dirty="0"/>
              <a:t> </a:t>
            </a:r>
            <a:r>
              <a:rPr lang="en-GB" sz="2000" dirty="0" err="1"/>
              <a:t>setUsername</a:t>
            </a:r>
            <a:r>
              <a:rPr lang="en-GB" sz="2000" dirty="0"/>
              <a:t>(String username) {</a:t>
            </a:r>
          </a:p>
          <a:p>
            <a:r>
              <a:rPr lang="en-GB" sz="2000" dirty="0"/>
              <a:t>        </a:t>
            </a:r>
            <a:r>
              <a:rPr lang="en-GB" sz="2000" b="1" dirty="0" err="1"/>
              <a:t>this</a:t>
            </a:r>
            <a:r>
              <a:rPr lang="en-GB" sz="2000" dirty="0" err="1"/>
              <a:t>.username</a:t>
            </a:r>
            <a:r>
              <a:rPr lang="en-GB" sz="2000" dirty="0"/>
              <a:t> = username;</a:t>
            </a:r>
          </a:p>
          <a:p>
            <a:r>
              <a:rPr lang="en-GB" sz="2000" dirty="0"/>
              <a:t>    }</a:t>
            </a:r>
          </a:p>
          <a:p>
            <a:r>
              <a:rPr lang="en-GB" sz="2000" dirty="0"/>
              <a:t>    </a:t>
            </a:r>
            <a:r>
              <a:rPr lang="en-GB" sz="2000" b="1" dirty="0"/>
              <a:t>public</a:t>
            </a:r>
            <a:r>
              <a:rPr lang="en-GB" sz="2000" dirty="0"/>
              <a:t> String </a:t>
            </a:r>
            <a:r>
              <a:rPr lang="en-GB" sz="2000" dirty="0" err="1"/>
              <a:t>getPassword</a:t>
            </a:r>
            <a:r>
              <a:rPr lang="en-GB" sz="2000" dirty="0"/>
              <a:t>() {</a:t>
            </a:r>
          </a:p>
          <a:p>
            <a:r>
              <a:rPr lang="en-GB" sz="2000" dirty="0"/>
              <a:t>        </a:t>
            </a:r>
            <a:r>
              <a:rPr lang="en-GB" sz="2000" b="1" dirty="0"/>
              <a:t>return</a:t>
            </a:r>
            <a:r>
              <a:rPr lang="en-GB" sz="2000" dirty="0"/>
              <a:t> password;</a:t>
            </a:r>
          </a:p>
          <a:p>
            <a:r>
              <a:rPr lang="en-GB" sz="2000" dirty="0"/>
              <a:t>    }</a:t>
            </a:r>
          </a:p>
          <a:p>
            <a:r>
              <a:rPr lang="en-GB" sz="2000" dirty="0"/>
              <a:t>    </a:t>
            </a:r>
            <a:r>
              <a:rPr lang="en-GB" sz="2000" b="1" dirty="0"/>
              <a:t>public</a:t>
            </a:r>
            <a:r>
              <a:rPr lang="en-GB" sz="2000" dirty="0"/>
              <a:t> </a:t>
            </a:r>
            <a:r>
              <a:rPr lang="en-GB" sz="2000" b="1" dirty="0"/>
              <a:t>void</a:t>
            </a:r>
            <a:r>
              <a:rPr lang="en-GB" sz="2000" dirty="0"/>
              <a:t> </a:t>
            </a:r>
            <a:r>
              <a:rPr lang="en-GB" sz="2000" dirty="0" err="1"/>
              <a:t>setPassword</a:t>
            </a:r>
            <a:r>
              <a:rPr lang="en-GB" sz="2000" dirty="0"/>
              <a:t>(String password) {</a:t>
            </a:r>
          </a:p>
          <a:p>
            <a:r>
              <a:rPr lang="en-GB" sz="2000" dirty="0"/>
              <a:t>        </a:t>
            </a:r>
            <a:r>
              <a:rPr lang="en-GB" sz="2000" b="1" dirty="0" err="1"/>
              <a:t>this</a:t>
            </a:r>
            <a:r>
              <a:rPr lang="en-GB" sz="2000" dirty="0" err="1"/>
              <a:t>.password</a:t>
            </a:r>
            <a:r>
              <a:rPr lang="en-GB" sz="2000" dirty="0"/>
              <a:t> = password;</a:t>
            </a:r>
          </a:p>
          <a:p>
            <a:r>
              <a:rPr lang="en-GB" sz="2000" dirty="0"/>
              <a:t>    }</a:t>
            </a:r>
          </a:p>
          <a:p>
            <a:r>
              <a:rPr lang="en-GB" sz="2000" dirty="0"/>
              <a:t>    </a:t>
            </a:r>
            <a:r>
              <a:rPr lang="en-GB" sz="2000" b="1" dirty="0"/>
              <a:t>public</a:t>
            </a:r>
            <a:r>
              <a:rPr lang="en-GB" sz="2000" dirty="0"/>
              <a:t> String </a:t>
            </a:r>
            <a:r>
              <a:rPr lang="en-GB" sz="2000" dirty="0" err="1"/>
              <a:t>getAddress</a:t>
            </a:r>
            <a:r>
              <a:rPr lang="en-GB" sz="2000" dirty="0"/>
              <a:t>() {</a:t>
            </a:r>
          </a:p>
          <a:p>
            <a:r>
              <a:rPr lang="en-GB" sz="2000" dirty="0"/>
              <a:t>        </a:t>
            </a:r>
            <a:r>
              <a:rPr lang="en-GB" sz="2000" b="1" dirty="0"/>
              <a:t>return</a:t>
            </a:r>
            <a:r>
              <a:rPr lang="en-GB" sz="2000" dirty="0"/>
              <a:t> address;</a:t>
            </a:r>
          </a:p>
          <a:p>
            <a:r>
              <a:rPr lang="en-GB" sz="2000" dirty="0"/>
              <a:t>    }</a:t>
            </a:r>
          </a:p>
          <a:p>
            <a:r>
              <a:rPr lang="en-GB" sz="2000" dirty="0"/>
              <a:t>    </a:t>
            </a:r>
            <a:r>
              <a:rPr lang="en-GB" sz="2000" b="1" dirty="0"/>
              <a:t>public</a:t>
            </a:r>
            <a:r>
              <a:rPr lang="en-GB" sz="2000" dirty="0"/>
              <a:t> </a:t>
            </a:r>
            <a:r>
              <a:rPr lang="en-GB" sz="2000" b="1" dirty="0"/>
              <a:t>void</a:t>
            </a:r>
            <a:r>
              <a:rPr lang="en-GB" sz="2000" dirty="0"/>
              <a:t> </a:t>
            </a:r>
            <a:r>
              <a:rPr lang="en-GB" sz="2000" dirty="0" err="1"/>
              <a:t>setAddress</a:t>
            </a:r>
            <a:r>
              <a:rPr lang="en-GB" sz="2000" dirty="0"/>
              <a:t>(String address) {</a:t>
            </a:r>
          </a:p>
          <a:p>
            <a:r>
              <a:rPr lang="en-GB" sz="2000" dirty="0"/>
              <a:t>        </a:t>
            </a:r>
            <a:r>
              <a:rPr lang="en-GB" sz="2000" b="1" dirty="0" err="1"/>
              <a:t>this</a:t>
            </a:r>
            <a:r>
              <a:rPr lang="en-GB" sz="2000" dirty="0" err="1"/>
              <a:t>.address</a:t>
            </a:r>
            <a:r>
              <a:rPr lang="en-GB" sz="2000" dirty="0"/>
              <a:t> = address;</a:t>
            </a:r>
          </a:p>
          <a:p>
            <a:r>
              <a:rPr lang="en-GB" sz="2000" dirty="0"/>
              <a:t>    }</a:t>
            </a:r>
          </a:p>
          <a:p>
            <a:r>
              <a:rPr lang="en-GB" sz="2000" dirty="0"/>
              <a:t>    </a:t>
            </a:r>
            <a:r>
              <a:rPr lang="en-GB" sz="2000" b="1" dirty="0"/>
              <a:t>public</a:t>
            </a:r>
            <a:r>
              <a:rPr lang="en-GB" sz="2000" dirty="0"/>
              <a:t> String </a:t>
            </a:r>
            <a:r>
              <a:rPr lang="en-GB" sz="2000" dirty="0" err="1"/>
              <a:t>getContact</a:t>
            </a:r>
            <a:r>
              <a:rPr lang="en-GB" sz="2000" dirty="0"/>
              <a:t>() {</a:t>
            </a:r>
          </a:p>
          <a:p>
            <a:r>
              <a:rPr lang="en-GB" sz="2000" dirty="0"/>
              <a:t>        </a:t>
            </a:r>
            <a:r>
              <a:rPr lang="en-GB" sz="2000" b="1" dirty="0"/>
              <a:t>return</a:t>
            </a:r>
            <a:r>
              <a:rPr lang="en-GB" sz="2000" dirty="0"/>
              <a:t> contact;</a:t>
            </a:r>
          </a:p>
          <a:p>
            <a:r>
              <a:rPr lang="en-GB" sz="2000" dirty="0"/>
              <a:t>    }</a:t>
            </a:r>
          </a:p>
          <a:p>
            <a:r>
              <a:rPr lang="en-GB" sz="2000" dirty="0"/>
              <a:t>    </a:t>
            </a:r>
            <a:r>
              <a:rPr lang="en-GB" sz="2000" b="1" dirty="0"/>
              <a:t>public</a:t>
            </a:r>
            <a:r>
              <a:rPr lang="en-GB" sz="2000" dirty="0"/>
              <a:t> </a:t>
            </a:r>
            <a:r>
              <a:rPr lang="en-GB" sz="2000" b="1" dirty="0"/>
              <a:t>void</a:t>
            </a:r>
            <a:r>
              <a:rPr lang="en-GB" sz="2000" dirty="0"/>
              <a:t> </a:t>
            </a:r>
            <a:r>
              <a:rPr lang="en-GB" sz="2000" dirty="0" err="1"/>
              <a:t>setContact</a:t>
            </a:r>
            <a:r>
              <a:rPr lang="en-GB" sz="2000" dirty="0"/>
              <a:t>(String contact) {</a:t>
            </a:r>
          </a:p>
          <a:p>
            <a:r>
              <a:rPr lang="en-GB" sz="2000" dirty="0"/>
              <a:t>        </a:t>
            </a:r>
            <a:r>
              <a:rPr lang="en-GB" sz="2000" b="1" dirty="0" err="1"/>
              <a:t>this</a:t>
            </a:r>
            <a:r>
              <a:rPr lang="en-GB" sz="2000" dirty="0" err="1"/>
              <a:t>.contact</a:t>
            </a:r>
            <a:r>
              <a:rPr lang="en-GB" sz="2000" dirty="0"/>
              <a:t> = contact;</a:t>
            </a:r>
          </a:p>
          <a:p>
            <a:r>
              <a:rPr lang="en-GB" sz="2000" dirty="0"/>
              <a:t>    }</a:t>
            </a:r>
          </a:p>
          <a:p>
            <a:r>
              <a:rPr lang="en-GB" sz="2000" dirty="0"/>
              <a:t>}</a:t>
            </a:r>
          </a:p>
          <a:p>
            <a:endParaRPr lang="en-GB" sz="1400" dirty="0"/>
          </a:p>
        </p:txBody>
      </p:sp>
    </p:spTree>
    <p:extLst>
      <p:ext uri="{BB962C8B-B14F-4D97-AF65-F5344CB8AC3E}">
        <p14:creationId xmlns:p14="http://schemas.microsoft.com/office/powerpoint/2010/main" val="3354349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Create a JavaBean - </a:t>
            </a:r>
            <a:r>
              <a:rPr lang="en-GB" b="1" dirty="0" err="1"/>
              <a:t>EmployeeDao.java</a:t>
            </a:r>
            <a:endParaRPr lang="en-GB" b="1" dirty="0"/>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14</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fontScale="77500" lnSpcReduction="20000"/>
          </a:bodyPr>
          <a:lstStyle/>
          <a:p>
            <a:r>
              <a:rPr lang="en-GB" sz="1400" dirty="0"/>
              <a:t>Double click on ‘</a:t>
            </a:r>
            <a:r>
              <a:rPr lang="en-GB" sz="1400" dirty="0" err="1"/>
              <a:t>EmployeeDao.java</a:t>
            </a:r>
            <a:r>
              <a:rPr lang="en-GB" sz="1400" dirty="0"/>
              <a:t>’ file in ‘database’ folder and copy the source code below in it by deleting the all existing default code. </a:t>
            </a:r>
          </a:p>
          <a:p>
            <a:r>
              <a:rPr lang="en-GB" sz="1400" dirty="0"/>
              <a:t>package database;</a:t>
            </a:r>
          </a:p>
          <a:p>
            <a:endParaRPr lang="en-GB" sz="1400" dirty="0"/>
          </a:p>
          <a:p>
            <a:r>
              <a:rPr lang="en-GB" sz="1400" dirty="0"/>
              <a:t>//package </a:t>
            </a:r>
            <a:r>
              <a:rPr lang="en-GB" sz="1400" dirty="0" err="1"/>
              <a:t>net.javaguides.jsp.jdbc.database</a:t>
            </a:r>
            <a:r>
              <a:rPr lang="en-GB" sz="1400" dirty="0"/>
              <a:t>;</a:t>
            </a:r>
          </a:p>
          <a:p>
            <a:endParaRPr lang="en-GB" sz="1400" dirty="0"/>
          </a:p>
          <a:p>
            <a:r>
              <a:rPr lang="en-GB" sz="1400" dirty="0"/>
              <a:t>import </a:t>
            </a:r>
            <a:r>
              <a:rPr lang="en-GB" sz="1400" dirty="0" err="1"/>
              <a:t>java.sql.Connection</a:t>
            </a:r>
            <a:r>
              <a:rPr lang="en-GB" sz="1400" dirty="0"/>
              <a:t>;</a:t>
            </a:r>
          </a:p>
          <a:p>
            <a:r>
              <a:rPr lang="en-GB" sz="1400" dirty="0"/>
              <a:t>import </a:t>
            </a:r>
            <a:r>
              <a:rPr lang="en-GB" sz="1400" dirty="0" err="1"/>
              <a:t>java.sql.DriverManager</a:t>
            </a:r>
            <a:r>
              <a:rPr lang="en-GB" sz="1400" dirty="0"/>
              <a:t>;</a:t>
            </a:r>
          </a:p>
          <a:p>
            <a:r>
              <a:rPr lang="en-GB" sz="1400" dirty="0"/>
              <a:t>import </a:t>
            </a:r>
            <a:r>
              <a:rPr lang="en-GB" sz="1400" dirty="0" err="1"/>
              <a:t>java.sql.PreparedStatement</a:t>
            </a:r>
            <a:r>
              <a:rPr lang="en-GB" sz="1400" dirty="0"/>
              <a:t>;</a:t>
            </a:r>
          </a:p>
          <a:p>
            <a:r>
              <a:rPr lang="en-GB" sz="1400" dirty="0"/>
              <a:t>import </a:t>
            </a:r>
            <a:r>
              <a:rPr lang="en-GB" sz="1400" dirty="0" err="1"/>
              <a:t>java.sql.SQLException</a:t>
            </a:r>
            <a:r>
              <a:rPr lang="en-GB" sz="1400" dirty="0"/>
              <a:t>;</a:t>
            </a:r>
          </a:p>
          <a:p>
            <a:endParaRPr lang="en-GB" sz="1400" dirty="0"/>
          </a:p>
          <a:p>
            <a:r>
              <a:rPr lang="en-GB" sz="1400" dirty="0"/>
              <a:t>import </a:t>
            </a:r>
            <a:r>
              <a:rPr lang="en-GB" sz="1400" dirty="0" err="1"/>
              <a:t>model.Employee</a:t>
            </a:r>
            <a:r>
              <a:rPr lang="en-GB" sz="1400" dirty="0"/>
              <a:t>;</a:t>
            </a:r>
          </a:p>
          <a:p>
            <a:endParaRPr lang="en-GB" sz="1400" dirty="0"/>
          </a:p>
          <a:p>
            <a:r>
              <a:rPr lang="en-GB" sz="1400" dirty="0"/>
              <a:t>public class </a:t>
            </a:r>
            <a:r>
              <a:rPr lang="en-GB" sz="1400" dirty="0" err="1"/>
              <a:t>EmployeeDao</a:t>
            </a:r>
            <a:r>
              <a:rPr lang="en-GB" sz="1400" dirty="0"/>
              <a:t> {</a:t>
            </a:r>
          </a:p>
          <a:p>
            <a:endParaRPr lang="en-GB" sz="1400" dirty="0"/>
          </a:p>
          <a:p>
            <a:r>
              <a:rPr lang="en-GB" sz="1400" dirty="0"/>
              <a:t>    public int </a:t>
            </a:r>
            <a:r>
              <a:rPr lang="en-GB" sz="1400" dirty="0" err="1"/>
              <a:t>registerEmployee</a:t>
            </a:r>
            <a:r>
              <a:rPr lang="en-GB" sz="1400" dirty="0"/>
              <a:t>(Employee employee) throws </a:t>
            </a:r>
            <a:r>
              <a:rPr lang="en-GB" sz="1400" dirty="0" err="1"/>
              <a:t>ClassNotFoundException</a:t>
            </a:r>
            <a:r>
              <a:rPr lang="en-GB" sz="1400" dirty="0"/>
              <a:t> {</a:t>
            </a:r>
          </a:p>
          <a:p>
            <a:r>
              <a:rPr lang="en-GB" sz="1400" dirty="0"/>
              <a:t>        String INSERT_USERS_SQL = "INSERT INTO employee" +</a:t>
            </a:r>
          </a:p>
          <a:p>
            <a:r>
              <a:rPr lang="en-GB" sz="1400" dirty="0"/>
              <a:t>            "  (</a:t>
            </a:r>
            <a:r>
              <a:rPr lang="en-GB" sz="1400" dirty="0" err="1"/>
              <a:t>first_name</a:t>
            </a:r>
            <a:r>
              <a:rPr lang="en-GB" sz="1400" dirty="0"/>
              <a:t>, </a:t>
            </a:r>
            <a:r>
              <a:rPr lang="en-GB" sz="1400" dirty="0" err="1"/>
              <a:t>last_name</a:t>
            </a:r>
            <a:r>
              <a:rPr lang="en-GB" sz="1400" dirty="0"/>
              <a:t>, username, password, address, contact) VALUES " +</a:t>
            </a:r>
          </a:p>
          <a:p>
            <a:r>
              <a:rPr lang="en-GB" sz="1400" dirty="0"/>
              <a:t>            " (?, ?, ?, ?,?,?);";</a:t>
            </a:r>
          </a:p>
          <a:p>
            <a:endParaRPr lang="en-GB" sz="1400" dirty="0"/>
          </a:p>
          <a:p>
            <a:r>
              <a:rPr lang="en-GB" sz="1400" dirty="0"/>
              <a:t>        int result = 0;</a:t>
            </a:r>
          </a:p>
          <a:p>
            <a:endParaRPr lang="en-GB" sz="1400" dirty="0"/>
          </a:p>
          <a:p>
            <a:r>
              <a:rPr lang="en-GB" sz="1400" dirty="0"/>
              <a:t>        </a:t>
            </a:r>
            <a:r>
              <a:rPr lang="en-GB" sz="1400" dirty="0" err="1"/>
              <a:t>Class.forName</a:t>
            </a:r>
            <a:r>
              <a:rPr lang="en-GB" sz="1400" dirty="0"/>
              <a:t>("</a:t>
            </a:r>
            <a:r>
              <a:rPr lang="en-GB" sz="1400" dirty="0" err="1"/>
              <a:t>com.mysql.jdbc.Driver</a:t>
            </a:r>
            <a:r>
              <a:rPr lang="en-GB" sz="1400" dirty="0"/>
              <a:t>");</a:t>
            </a:r>
          </a:p>
          <a:p>
            <a:endParaRPr lang="en-GB" sz="1400" dirty="0"/>
          </a:p>
          <a:p>
            <a:r>
              <a:rPr lang="en-GB" sz="1400" dirty="0"/>
              <a:t>        try (Connection connection = </a:t>
            </a:r>
            <a:r>
              <a:rPr lang="en-GB" sz="1400" dirty="0" err="1"/>
              <a:t>DriverManager</a:t>
            </a:r>
            <a:endParaRPr lang="en-GB" sz="1400" dirty="0"/>
          </a:p>
        </p:txBody>
      </p:sp>
    </p:spTree>
    <p:extLst>
      <p:ext uri="{BB962C8B-B14F-4D97-AF65-F5344CB8AC3E}">
        <p14:creationId xmlns:p14="http://schemas.microsoft.com/office/powerpoint/2010/main" val="457085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Create a JavaBean - </a:t>
            </a:r>
            <a:r>
              <a:rPr lang="en-GB" b="1" dirty="0" err="1"/>
              <a:t>EmployeeDao.java</a:t>
            </a:r>
            <a:endParaRPr lang="en-GB" b="1" dirty="0"/>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fontScale="92500" lnSpcReduction="20000"/>
          </a:bodyPr>
          <a:lstStyle/>
          <a:p>
            <a:r>
              <a:rPr lang="en-GB" sz="1400" dirty="0"/>
              <a:t> .</a:t>
            </a:r>
            <a:r>
              <a:rPr lang="en-GB" sz="1400" dirty="0" err="1"/>
              <a:t>getConnection</a:t>
            </a:r>
            <a:r>
              <a:rPr lang="en-GB" sz="1400" dirty="0"/>
              <a:t>("</a:t>
            </a:r>
            <a:r>
              <a:rPr lang="en-GB" sz="1400" dirty="0" err="1"/>
              <a:t>jdbc:mysql</a:t>
            </a:r>
            <a:r>
              <a:rPr lang="en-GB" sz="1400" dirty="0"/>
              <a:t>://localhost:3306/</a:t>
            </a:r>
            <a:r>
              <a:rPr lang="en-GB" sz="1400" dirty="0" err="1"/>
              <a:t>employees?useSSL</a:t>
            </a:r>
            <a:r>
              <a:rPr lang="en-GB" sz="1400" dirty="0"/>
              <a:t>=false", "root", "mysql@123");</a:t>
            </a:r>
          </a:p>
          <a:p>
            <a:endParaRPr lang="en-GB" sz="1400" dirty="0"/>
          </a:p>
          <a:p>
            <a:r>
              <a:rPr lang="en-GB" sz="1400" dirty="0"/>
              <a:t>            // Step 2:Create a statement using connection object</a:t>
            </a:r>
          </a:p>
          <a:p>
            <a:r>
              <a:rPr lang="en-GB" sz="1400" dirty="0"/>
              <a:t>            </a:t>
            </a:r>
            <a:r>
              <a:rPr lang="en-GB" sz="1400" dirty="0" err="1"/>
              <a:t>PreparedStatement</a:t>
            </a:r>
            <a:r>
              <a:rPr lang="en-GB" sz="1400" dirty="0"/>
              <a:t> </a:t>
            </a:r>
            <a:r>
              <a:rPr lang="en-GB" sz="1400" dirty="0" err="1"/>
              <a:t>preparedStatement</a:t>
            </a:r>
            <a:r>
              <a:rPr lang="en-GB" sz="1400" dirty="0"/>
              <a:t> = </a:t>
            </a:r>
            <a:r>
              <a:rPr lang="en-GB" sz="1400" dirty="0" err="1"/>
              <a:t>connection.prepareStatement</a:t>
            </a:r>
            <a:r>
              <a:rPr lang="en-GB" sz="1400" dirty="0"/>
              <a:t>(INSERT_USERS_SQL)) {</a:t>
            </a:r>
          </a:p>
          <a:p>
            <a:r>
              <a:rPr lang="en-GB" sz="1400" dirty="0"/>
              <a:t>            //</a:t>
            </a:r>
            <a:r>
              <a:rPr lang="en-GB" sz="1400" dirty="0" err="1"/>
              <a:t>preparedStatement.setInt</a:t>
            </a:r>
            <a:r>
              <a:rPr lang="en-GB" sz="1400" dirty="0"/>
              <a:t>(1,1); </a:t>
            </a:r>
            <a:r>
              <a:rPr lang="en-GB" sz="1400" dirty="0" err="1"/>
              <a:t>Commmented</a:t>
            </a:r>
            <a:r>
              <a:rPr lang="en-GB" sz="1400" dirty="0"/>
              <a:t> for Auto Increment Feature</a:t>
            </a:r>
          </a:p>
          <a:p>
            <a:r>
              <a:rPr lang="en-GB" sz="1400" dirty="0"/>
              <a:t>            </a:t>
            </a:r>
            <a:r>
              <a:rPr lang="en-GB" sz="1400" dirty="0" err="1"/>
              <a:t>preparedStatement.setString</a:t>
            </a:r>
            <a:r>
              <a:rPr lang="en-GB" sz="1400" dirty="0"/>
              <a:t>(1, </a:t>
            </a:r>
            <a:r>
              <a:rPr lang="en-GB" sz="1400" dirty="0" err="1"/>
              <a:t>employee.getFirstName</a:t>
            </a:r>
            <a:r>
              <a:rPr lang="en-GB" sz="1400" dirty="0"/>
              <a:t>());</a:t>
            </a:r>
          </a:p>
          <a:p>
            <a:r>
              <a:rPr lang="en-GB" sz="1400" dirty="0"/>
              <a:t>            </a:t>
            </a:r>
            <a:r>
              <a:rPr lang="en-GB" sz="1400" dirty="0" err="1"/>
              <a:t>preparedStatement.setString</a:t>
            </a:r>
            <a:r>
              <a:rPr lang="en-GB" sz="1400" dirty="0"/>
              <a:t>(2, </a:t>
            </a:r>
            <a:r>
              <a:rPr lang="en-GB" sz="1400" dirty="0" err="1"/>
              <a:t>employee.getLastName</a:t>
            </a:r>
            <a:r>
              <a:rPr lang="en-GB" sz="1400" dirty="0"/>
              <a:t>());</a:t>
            </a:r>
          </a:p>
          <a:p>
            <a:r>
              <a:rPr lang="en-GB" sz="1400" dirty="0"/>
              <a:t>            </a:t>
            </a:r>
            <a:r>
              <a:rPr lang="en-GB" sz="1400" dirty="0" err="1"/>
              <a:t>preparedStatement.setString</a:t>
            </a:r>
            <a:r>
              <a:rPr lang="en-GB" sz="1400" dirty="0"/>
              <a:t>(3, </a:t>
            </a:r>
            <a:r>
              <a:rPr lang="en-GB" sz="1400" dirty="0" err="1"/>
              <a:t>employee.getUsername</a:t>
            </a:r>
            <a:r>
              <a:rPr lang="en-GB" sz="1400" dirty="0"/>
              <a:t>());</a:t>
            </a:r>
          </a:p>
          <a:p>
            <a:r>
              <a:rPr lang="en-GB" sz="1400" dirty="0"/>
              <a:t>            </a:t>
            </a:r>
            <a:r>
              <a:rPr lang="en-GB" sz="1400" dirty="0" err="1"/>
              <a:t>preparedStatement.setString</a:t>
            </a:r>
            <a:r>
              <a:rPr lang="en-GB" sz="1400" dirty="0"/>
              <a:t>(4, </a:t>
            </a:r>
            <a:r>
              <a:rPr lang="en-GB" sz="1400" dirty="0" err="1"/>
              <a:t>employee.getPassword</a:t>
            </a:r>
            <a:r>
              <a:rPr lang="en-GB" sz="1400" dirty="0"/>
              <a:t>());</a:t>
            </a:r>
          </a:p>
          <a:p>
            <a:r>
              <a:rPr lang="en-GB" sz="1400" dirty="0"/>
              <a:t>            </a:t>
            </a:r>
            <a:r>
              <a:rPr lang="en-GB" sz="1400" dirty="0" err="1"/>
              <a:t>preparedStatement.setString</a:t>
            </a:r>
            <a:r>
              <a:rPr lang="en-GB" sz="1400" dirty="0"/>
              <a:t>(5, </a:t>
            </a:r>
            <a:r>
              <a:rPr lang="en-GB" sz="1400" dirty="0" err="1"/>
              <a:t>employee.getAddress</a:t>
            </a:r>
            <a:r>
              <a:rPr lang="en-GB" sz="1400" dirty="0"/>
              <a:t>());</a:t>
            </a:r>
          </a:p>
          <a:p>
            <a:r>
              <a:rPr lang="en-GB" sz="1400" dirty="0"/>
              <a:t>            </a:t>
            </a:r>
            <a:r>
              <a:rPr lang="en-GB" sz="1400" dirty="0" err="1"/>
              <a:t>preparedStatement.setString</a:t>
            </a:r>
            <a:r>
              <a:rPr lang="en-GB" sz="1400" dirty="0"/>
              <a:t>(6, </a:t>
            </a:r>
            <a:r>
              <a:rPr lang="en-GB" sz="1400" dirty="0" err="1"/>
              <a:t>employee.getContact</a:t>
            </a:r>
            <a:r>
              <a:rPr lang="en-GB" sz="1400" dirty="0"/>
              <a:t>());</a:t>
            </a:r>
          </a:p>
          <a:p>
            <a:endParaRPr lang="en-GB" sz="1400" dirty="0"/>
          </a:p>
          <a:p>
            <a:r>
              <a:rPr lang="en-GB" sz="1400" dirty="0"/>
              <a:t>            </a:t>
            </a:r>
            <a:r>
              <a:rPr lang="en-GB" sz="1400" dirty="0" err="1"/>
              <a:t>System.out.println</a:t>
            </a:r>
            <a:r>
              <a:rPr lang="en-GB" sz="1400" dirty="0"/>
              <a:t>(</a:t>
            </a:r>
            <a:r>
              <a:rPr lang="en-GB" sz="1400" dirty="0" err="1"/>
              <a:t>preparedStatement</a:t>
            </a:r>
            <a:r>
              <a:rPr lang="en-GB" sz="1400" dirty="0"/>
              <a:t>);</a:t>
            </a:r>
          </a:p>
          <a:p>
            <a:r>
              <a:rPr lang="en-GB" sz="1400" dirty="0"/>
              <a:t>            // Step 3: Execute the query or update query</a:t>
            </a:r>
          </a:p>
          <a:p>
            <a:r>
              <a:rPr lang="en-GB" sz="1400" dirty="0"/>
              <a:t>            result = </a:t>
            </a:r>
            <a:r>
              <a:rPr lang="en-GB" sz="1400" dirty="0" err="1"/>
              <a:t>preparedStatement.executeUpdate</a:t>
            </a:r>
            <a:r>
              <a:rPr lang="en-GB" sz="1400" dirty="0"/>
              <a:t>();</a:t>
            </a:r>
          </a:p>
          <a:p>
            <a:endParaRPr lang="en-GB" sz="1400" dirty="0"/>
          </a:p>
          <a:p>
            <a:r>
              <a:rPr lang="en-GB" sz="1400" dirty="0"/>
              <a:t>        } catch (</a:t>
            </a:r>
            <a:r>
              <a:rPr lang="en-GB" sz="1400" dirty="0" err="1"/>
              <a:t>SQLException</a:t>
            </a:r>
            <a:r>
              <a:rPr lang="en-GB" sz="1400" dirty="0"/>
              <a:t> e) {</a:t>
            </a:r>
          </a:p>
          <a:p>
            <a:r>
              <a:rPr lang="en-GB" sz="1400" dirty="0"/>
              <a:t>            // process </a:t>
            </a:r>
            <a:r>
              <a:rPr lang="en-GB" sz="1400" dirty="0" err="1"/>
              <a:t>sql</a:t>
            </a:r>
            <a:r>
              <a:rPr lang="en-GB" sz="1400" dirty="0"/>
              <a:t> exception</a:t>
            </a:r>
          </a:p>
          <a:p>
            <a:r>
              <a:rPr lang="en-GB" sz="1400" dirty="0"/>
              <a:t>            </a:t>
            </a:r>
            <a:r>
              <a:rPr lang="en-GB" sz="1400" dirty="0" err="1"/>
              <a:t>printSQLException</a:t>
            </a:r>
            <a:r>
              <a:rPr lang="en-GB" sz="1400" dirty="0"/>
              <a:t>(e);</a:t>
            </a:r>
          </a:p>
          <a:p>
            <a:r>
              <a:rPr lang="en-GB" sz="1400" dirty="0"/>
              <a:t>        }</a:t>
            </a:r>
          </a:p>
          <a:p>
            <a:r>
              <a:rPr lang="en-GB" sz="1400" dirty="0"/>
              <a:t>        return result;</a:t>
            </a:r>
          </a:p>
          <a:p>
            <a:r>
              <a:rPr lang="en-GB" sz="1400" dirty="0"/>
              <a:t>    }</a:t>
            </a:r>
          </a:p>
        </p:txBody>
      </p:sp>
    </p:spTree>
    <p:extLst>
      <p:ext uri="{BB962C8B-B14F-4D97-AF65-F5344CB8AC3E}">
        <p14:creationId xmlns:p14="http://schemas.microsoft.com/office/powerpoint/2010/main" val="2166698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Create a JavaBean - </a:t>
            </a:r>
            <a:r>
              <a:rPr lang="en-GB" b="1" dirty="0" err="1"/>
              <a:t>EmployeeDao.java</a:t>
            </a:r>
            <a:endParaRPr lang="en-GB" b="1" dirty="0"/>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16</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a:bodyPr>
          <a:lstStyle/>
          <a:p>
            <a:endParaRPr lang="en-GB" sz="1400" dirty="0"/>
          </a:p>
          <a:p>
            <a:r>
              <a:rPr lang="en-GB" sz="1400" dirty="0"/>
              <a:t>    private void </a:t>
            </a:r>
            <a:r>
              <a:rPr lang="en-GB" sz="1400" dirty="0" err="1"/>
              <a:t>printSQLException</a:t>
            </a:r>
            <a:r>
              <a:rPr lang="en-GB" sz="1400" dirty="0"/>
              <a:t>(</a:t>
            </a:r>
            <a:r>
              <a:rPr lang="en-GB" sz="1400" dirty="0" err="1"/>
              <a:t>SQLException</a:t>
            </a:r>
            <a:r>
              <a:rPr lang="en-GB" sz="1400" dirty="0"/>
              <a:t> ex) {</a:t>
            </a:r>
          </a:p>
          <a:p>
            <a:r>
              <a:rPr lang="en-GB" sz="1400" dirty="0"/>
              <a:t>        for (Throwable e: ex) {</a:t>
            </a:r>
          </a:p>
          <a:p>
            <a:r>
              <a:rPr lang="en-GB" sz="1400" dirty="0"/>
              <a:t>            if (e </a:t>
            </a:r>
            <a:r>
              <a:rPr lang="en-GB" sz="1400" dirty="0" err="1"/>
              <a:t>instanceof</a:t>
            </a:r>
            <a:r>
              <a:rPr lang="en-GB" sz="1400" dirty="0"/>
              <a:t> </a:t>
            </a:r>
            <a:r>
              <a:rPr lang="en-GB" sz="1400" dirty="0" err="1"/>
              <a:t>SQLException</a:t>
            </a:r>
            <a:r>
              <a:rPr lang="en-GB" sz="1400" dirty="0"/>
              <a:t>) {</a:t>
            </a:r>
          </a:p>
          <a:p>
            <a:r>
              <a:rPr lang="en-GB" sz="1400" dirty="0"/>
              <a:t>                </a:t>
            </a:r>
            <a:r>
              <a:rPr lang="en-GB" sz="1400" dirty="0" err="1"/>
              <a:t>e.printStackTrace</a:t>
            </a:r>
            <a:r>
              <a:rPr lang="en-GB" sz="1400" dirty="0"/>
              <a:t>(</a:t>
            </a:r>
            <a:r>
              <a:rPr lang="en-GB" sz="1400" dirty="0" err="1"/>
              <a:t>System.err</a:t>
            </a:r>
            <a:r>
              <a:rPr lang="en-GB" sz="1400" dirty="0"/>
              <a:t>);</a:t>
            </a:r>
          </a:p>
          <a:p>
            <a:r>
              <a:rPr lang="en-GB" sz="1400" dirty="0"/>
              <a:t>                </a:t>
            </a:r>
            <a:r>
              <a:rPr lang="en-GB" sz="1400" dirty="0" err="1"/>
              <a:t>System.err.println</a:t>
            </a:r>
            <a:r>
              <a:rPr lang="en-GB" sz="1400" dirty="0"/>
              <a:t>("</a:t>
            </a:r>
            <a:r>
              <a:rPr lang="en-GB" sz="1400" dirty="0" err="1"/>
              <a:t>SQLState</a:t>
            </a:r>
            <a:r>
              <a:rPr lang="en-GB" sz="1400" dirty="0"/>
              <a:t>: " + ((</a:t>
            </a:r>
            <a:r>
              <a:rPr lang="en-GB" sz="1400" dirty="0" err="1"/>
              <a:t>SQLException</a:t>
            </a:r>
            <a:r>
              <a:rPr lang="en-GB" sz="1400" dirty="0"/>
              <a:t>) e).</a:t>
            </a:r>
            <a:r>
              <a:rPr lang="en-GB" sz="1400" dirty="0" err="1"/>
              <a:t>getSQLState</a:t>
            </a:r>
            <a:r>
              <a:rPr lang="en-GB" sz="1400" dirty="0"/>
              <a:t>());</a:t>
            </a:r>
          </a:p>
          <a:p>
            <a:r>
              <a:rPr lang="en-GB" sz="1400" dirty="0"/>
              <a:t>                </a:t>
            </a:r>
            <a:r>
              <a:rPr lang="en-GB" sz="1400" dirty="0" err="1"/>
              <a:t>System.err.println</a:t>
            </a:r>
            <a:r>
              <a:rPr lang="en-GB" sz="1400" dirty="0"/>
              <a:t>("Error Code: " + ((</a:t>
            </a:r>
            <a:r>
              <a:rPr lang="en-GB" sz="1400" dirty="0" err="1"/>
              <a:t>SQLException</a:t>
            </a:r>
            <a:r>
              <a:rPr lang="en-GB" sz="1400" dirty="0"/>
              <a:t>) e).</a:t>
            </a:r>
            <a:r>
              <a:rPr lang="en-GB" sz="1400" dirty="0" err="1"/>
              <a:t>getErrorCode</a:t>
            </a:r>
            <a:r>
              <a:rPr lang="en-GB" sz="1400" dirty="0"/>
              <a:t>());</a:t>
            </a:r>
          </a:p>
          <a:p>
            <a:r>
              <a:rPr lang="en-GB" sz="1400" dirty="0"/>
              <a:t>                </a:t>
            </a:r>
            <a:r>
              <a:rPr lang="en-GB" sz="1400" dirty="0" err="1"/>
              <a:t>System.err.println</a:t>
            </a:r>
            <a:r>
              <a:rPr lang="en-GB" sz="1400" dirty="0"/>
              <a:t>("Message: " + </a:t>
            </a:r>
            <a:r>
              <a:rPr lang="en-GB" sz="1400" dirty="0" err="1"/>
              <a:t>e.getMessage</a:t>
            </a:r>
            <a:r>
              <a:rPr lang="en-GB" sz="1400" dirty="0"/>
              <a:t>());</a:t>
            </a:r>
          </a:p>
          <a:p>
            <a:r>
              <a:rPr lang="en-GB" sz="1400" dirty="0"/>
              <a:t>                Throwable t = </a:t>
            </a:r>
            <a:r>
              <a:rPr lang="en-GB" sz="1400" dirty="0" err="1"/>
              <a:t>ex.getCause</a:t>
            </a:r>
            <a:r>
              <a:rPr lang="en-GB" sz="1400" dirty="0"/>
              <a:t>();</a:t>
            </a:r>
          </a:p>
          <a:p>
            <a:r>
              <a:rPr lang="en-GB" sz="1400" dirty="0"/>
              <a:t>                while (t != null) {</a:t>
            </a:r>
          </a:p>
          <a:p>
            <a:r>
              <a:rPr lang="en-GB" sz="1400" dirty="0"/>
              <a:t>                    </a:t>
            </a:r>
            <a:r>
              <a:rPr lang="en-GB" sz="1400" dirty="0" err="1"/>
              <a:t>System.out.println</a:t>
            </a:r>
            <a:r>
              <a:rPr lang="en-GB" sz="1400" dirty="0"/>
              <a:t>("Cause: " + t);</a:t>
            </a:r>
          </a:p>
          <a:p>
            <a:r>
              <a:rPr lang="en-GB" sz="1400" dirty="0"/>
              <a:t>                    t = </a:t>
            </a:r>
            <a:r>
              <a:rPr lang="en-GB" sz="1400" dirty="0" err="1"/>
              <a:t>t.getCause</a:t>
            </a:r>
            <a:r>
              <a:rPr lang="en-GB" sz="1400" dirty="0"/>
              <a:t>();</a:t>
            </a:r>
          </a:p>
          <a:p>
            <a:r>
              <a:rPr lang="en-GB" sz="1400" dirty="0"/>
              <a:t>                }</a:t>
            </a:r>
          </a:p>
          <a:p>
            <a:r>
              <a:rPr lang="en-GB" sz="1400" dirty="0"/>
              <a:t>            }</a:t>
            </a:r>
          </a:p>
          <a:p>
            <a:r>
              <a:rPr lang="en-GB" sz="1400" dirty="0"/>
              <a:t>        }</a:t>
            </a:r>
          </a:p>
          <a:p>
            <a:r>
              <a:rPr lang="en-GB" sz="1400" dirty="0"/>
              <a:t>    }</a:t>
            </a:r>
          </a:p>
          <a:p>
            <a:r>
              <a:rPr lang="en-GB" sz="1400" dirty="0"/>
              <a:t>}</a:t>
            </a:r>
          </a:p>
        </p:txBody>
      </p:sp>
    </p:spTree>
    <p:extLst>
      <p:ext uri="{BB962C8B-B14F-4D97-AF65-F5344CB8AC3E}">
        <p14:creationId xmlns:p14="http://schemas.microsoft.com/office/powerpoint/2010/main" val="3602426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Creating ‘view’ Folder for the JSP Files</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a:bodyPr>
          <a:lstStyle/>
          <a:p>
            <a:r>
              <a:rPr lang="en-GB" sz="2800" dirty="0"/>
              <a:t>Right click on ‘webapp’ and then click on ‘new&gt;folder’ and name it as ‘view’ as can be seen in figure below.</a:t>
            </a:r>
          </a:p>
          <a:p>
            <a:endParaRPr lang="en-GB" sz="2800" dirty="0"/>
          </a:p>
        </p:txBody>
      </p:sp>
      <p:pic>
        <p:nvPicPr>
          <p:cNvPr id="6" name="Picture 5">
            <a:extLst>
              <a:ext uri="{FF2B5EF4-FFF2-40B4-BE49-F238E27FC236}">
                <a16:creationId xmlns:a16="http://schemas.microsoft.com/office/drawing/2014/main" id="{F9DB3954-15C5-E646-A65A-251595E1AA8D}"/>
              </a:ext>
            </a:extLst>
          </p:cNvPr>
          <p:cNvPicPr>
            <a:picLocks noChangeAspect="1"/>
          </p:cNvPicPr>
          <p:nvPr/>
        </p:nvPicPr>
        <p:blipFill rotWithShape="1">
          <a:blip r:embed="rId2"/>
          <a:srcRect r="45017" b="34021"/>
          <a:stretch/>
        </p:blipFill>
        <p:spPr>
          <a:xfrm>
            <a:off x="3886200" y="2965341"/>
            <a:ext cx="5029200" cy="3771900"/>
          </a:xfrm>
          <a:prstGeom prst="rect">
            <a:avLst/>
          </a:prstGeom>
        </p:spPr>
      </p:pic>
    </p:spTree>
    <p:extLst>
      <p:ext uri="{BB962C8B-B14F-4D97-AF65-F5344CB8AC3E}">
        <p14:creationId xmlns:p14="http://schemas.microsoft.com/office/powerpoint/2010/main" val="1383631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Create a </a:t>
            </a:r>
            <a:r>
              <a:rPr lang="en-GB" b="1" dirty="0" err="1"/>
              <a:t>employeeregister.jsp</a:t>
            </a:r>
            <a:r>
              <a:rPr lang="en-GB" b="1" dirty="0"/>
              <a:t> and </a:t>
            </a:r>
            <a:r>
              <a:rPr lang="en-GB" b="1" dirty="0" err="1"/>
              <a:t>employeedetails.jsp</a:t>
            </a:r>
            <a:r>
              <a:rPr lang="en-GB" b="1" dirty="0"/>
              <a:t> in ‘View’ Folder</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a:bodyPr>
          <a:lstStyle/>
          <a:p>
            <a:r>
              <a:rPr lang="en-GB" sz="2400" dirty="0"/>
              <a:t>Right click on ‘view’ folder and then click on ‘new&gt;JSP File’ and name it as ‘</a:t>
            </a:r>
            <a:r>
              <a:rPr lang="en-GB" sz="2400" dirty="0" err="1"/>
              <a:t>employeeregister.jsp</a:t>
            </a:r>
            <a:r>
              <a:rPr lang="en-GB" sz="2400" dirty="0"/>
              <a:t>’ and click finish.</a:t>
            </a:r>
          </a:p>
          <a:p>
            <a:r>
              <a:rPr lang="en-GB" sz="2400" dirty="0"/>
              <a:t>Similarly repeat the process for another file ‘</a:t>
            </a:r>
            <a:r>
              <a:rPr lang="en-GB" sz="2400" dirty="0" err="1"/>
              <a:t>employeedetails.jsp</a:t>
            </a:r>
            <a:r>
              <a:rPr lang="en-GB" sz="2400" dirty="0"/>
              <a:t>’</a:t>
            </a:r>
          </a:p>
          <a:p>
            <a:r>
              <a:rPr lang="en-GB" sz="2400" dirty="0"/>
              <a:t>Both the files are now the part of ‘view’ folder according to MVC concept. </a:t>
            </a:r>
          </a:p>
        </p:txBody>
      </p:sp>
      <p:pic>
        <p:nvPicPr>
          <p:cNvPr id="7" name="Picture 6">
            <a:extLst>
              <a:ext uri="{FF2B5EF4-FFF2-40B4-BE49-F238E27FC236}">
                <a16:creationId xmlns:a16="http://schemas.microsoft.com/office/drawing/2014/main" id="{EB3EEDAD-3938-AB4A-8DFC-1F72D646703E}"/>
              </a:ext>
            </a:extLst>
          </p:cNvPr>
          <p:cNvPicPr>
            <a:picLocks noChangeAspect="1"/>
          </p:cNvPicPr>
          <p:nvPr/>
        </p:nvPicPr>
        <p:blipFill rotWithShape="1">
          <a:blip r:embed="rId2"/>
          <a:srcRect t="11333" r="45000" b="40667"/>
          <a:stretch/>
        </p:blipFill>
        <p:spPr>
          <a:xfrm>
            <a:off x="3886200" y="3657600"/>
            <a:ext cx="5029200" cy="2743200"/>
          </a:xfrm>
          <a:prstGeom prst="rect">
            <a:avLst/>
          </a:prstGeom>
        </p:spPr>
      </p:pic>
    </p:spTree>
    <p:extLst>
      <p:ext uri="{BB962C8B-B14F-4D97-AF65-F5344CB8AC3E}">
        <p14:creationId xmlns:p14="http://schemas.microsoft.com/office/powerpoint/2010/main" val="195784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Create a </a:t>
            </a:r>
            <a:r>
              <a:rPr lang="en-GB" b="1" dirty="0" err="1"/>
              <a:t>employeeregister.jsp</a:t>
            </a:r>
            <a:r>
              <a:rPr lang="en-GB" b="1" dirty="0"/>
              <a:t> in View</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fontScale="32500" lnSpcReduction="20000"/>
          </a:bodyPr>
          <a:lstStyle/>
          <a:p>
            <a:r>
              <a:rPr lang="en-GB" sz="2400" dirty="0"/>
              <a:t>Double click the ’</a:t>
            </a:r>
            <a:r>
              <a:rPr lang="en-GB" sz="2400" dirty="0" err="1"/>
              <a:t>employeeregister.jsp</a:t>
            </a:r>
            <a:r>
              <a:rPr lang="en-GB" sz="2400" dirty="0"/>
              <a:t>’ file and copy the following source code in it by delete all existing code. </a:t>
            </a:r>
          </a:p>
          <a:p>
            <a:r>
              <a:rPr lang="en-GB" dirty="0"/>
              <a:t>&lt;%@ page language=</a:t>
            </a:r>
            <a:r>
              <a:rPr lang="en-GB" i="1" dirty="0"/>
              <a:t>"java"</a:t>
            </a:r>
            <a:r>
              <a:rPr lang="en-GB" dirty="0"/>
              <a:t> </a:t>
            </a:r>
            <a:r>
              <a:rPr lang="en-GB" dirty="0" err="1"/>
              <a:t>contentType</a:t>
            </a:r>
            <a:r>
              <a:rPr lang="en-GB" dirty="0"/>
              <a:t>=</a:t>
            </a:r>
            <a:r>
              <a:rPr lang="en-GB" i="1" dirty="0"/>
              <a:t>"text/html; charset=ISO-8859-1"</a:t>
            </a:r>
            <a:endParaRPr lang="en-GB" dirty="0"/>
          </a:p>
          <a:p>
            <a:r>
              <a:rPr lang="en-GB" dirty="0"/>
              <a:t>    </a:t>
            </a:r>
            <a:r>
              <a:rPr lang="en-GB" dirty="0" err="1"/>
              <a:t>pageEncoding</a:t>
            </a:r>
            <a:r>
              <a:rPr lang="en-GB" dirty="0"/>
              <a:t>=</a:t>
            </a:r>
            <a:r>
              <a:rPr lang="en-GB" i="1" dirty="0"/>
              <a:t>"ISO-8859-1"</a:t>
            </a:r>
            <a:r>
              <a:rPr lang="en-GB" dirty="0"/>
              <a:t>%&gt;</a:t>
            </a:r>
          </a:p>
          <a:p>
            <a:r>
              <a:rPr lang="en-GB" dirty="0"/>
              <a:t>    &lt;!DOCTYPE html&gt;</a:t>
            </a:r>
          </a:p>
          <a:p>
            <a:r>
              <a:rPr lang="en-GB" dirty="0"/>
              <a:t>    &lt;html&gt;</a:t>
            </a:r>
          </a:p>
          <a:p>
            <a:br>
              <a:rPr lang="en-GB" dirty="0"/>
            </a:br>
            <a:endParaRPr lang="en-GB" dirty="0"/>
          </a:p>
          <a:p>
            <a:r>
              <a:rPr lang="en-GB" dirty="0"/>
              <a:t>    &lt;head&gt;</a:t>
            </a:r>
          </a:p>
          <a:p>
            <a:r>
              <a:rPr lang="en-GB" dirty="0"/>
              <a:t>        &lt;meta charset=</a:t>
            </a:r>
            <a:r>
              <a:rPr lang="en-GB" i="1" dirty="0"/>
              <a:t>"ISO-8859-1"</a:t>
            </a:r>
            <a:r>
              <a:rPr lang="en-GB" dirty="0"/>
              <a:t>&gt;</a:t>
            </a:r>
          </a:p>
          <a:p>
            <a:r>
              <a:rPr lang="en-GB" dirty="0"/>
              <a:t>        &lt;title&gt;Insert title here&lt;/title&gt;</a:t>
            </a:r>
          </a:p>
          <a:p>
            <a:r>
              <a:rPr lang="en-GB" dirty="0"/>
              <a:t>    &lt;/head&gt;</a:t>
            </a:r>
          </a:p>
          <a:p>
            <a:br>
              <a:rPr lang="en-GB" dirty="0"/>
            </a:br>
            <a:endParaRPr lang="en-GB" dirty="0"/>
          </a:p>
          <a:p>
            <a:r>
              <a:rPr lang="en-GB" dirty="0"/>
              <a:t>    &lt;body&gt;</a:t>
            </a:r>
          </a:p>
          <a:p>
            <a:r>
              <a:rPr lang="en-GB" dirty="0"/>
              <a:t>        &lt;h1&gt;Employee Register Form&lt;/h1&gt;</a:t>
            </a:r>
          </a:p>
          <a:p>
            <a:r>
              <a:rPr lang="en-GB" dirty="0"/>
              <a:t>        &lt;form action=</a:t>
            </a:r>
            <a:r>
              <a:rPr lang="en-GB" i="1" dirty="0"/>
              <a:t>"</a:t>
            </a:r>
            <a:r>
              <a:rPr lang="en-GB" i="1" dirty="0" err="1"/>
              <a:t>employeedetails.jsp</a:t>
            </a:r>
            <a:r>
              <a:rPr lang="en-GB" i="1" dirty="0"/>
              <a:t>"</a:t>
            </a:r>
            <a:r>
              <a:rPr lang="en-GB" dirty="0"/>
              <a:t> method=</a:t>
            </a:r>
            <a:r>
              <a:rPr lang="en-GB" i="1" dirty="0"/>
              <a:t>"post"</a:t>
            </a:r>
            <a:r>
              <a:rPr lang="en-GB" dirty="0"/>
              <a:t>&gt;</a:t>
            </a:r>
          </a:p>
          <a:p>
            <a:r>
              <a:rPr lang="en-GB" dirty="0"/>
              <a:t>            &lt;table style="with: </a:t>
            </a:r>
            <a:r>
              <a:rPr lang="en-GB" i="1" dirty="0"/>
              <a:t>50%</a:t>
            </a:r>
            <a:r>
              <a:rPr lang="en-GB" dirty="0"/>
              <a:t>"&gt;</a:t>
            </a:r>
          </a:p>
          <a:p>
            <a:r>
              <a:rPr lang="en-GB" dirty="0"/>
              <a:t>                &lt;tr&gt;</a:t>
            </a:r>
          </a:p>
          <a:p>
            <a:r>
              <a:rPr lang="en-GB" dirty="0"/>
              <a:t>                    &lt;td&gt;First Name&lt;/td&gt;</a:t>
            </a:r>
          </a:p>
          <a:p>
            <a:r>
              <a:rPr lang="en-GB" dirty="0"/>
              <a:t>                    &lt;td&gt;&lt;input type=</a:t>
            </a:r>
            <a:r>
              <a:rPr lang="en-GB" i="1" dirty="0"/>
              <a:t>"text"</a:t>
            </a:r>
            <a:r>
              <a:rPr lang="en-GB" dirty="0"/>
              <a:t> name=</a:t>
            </a:r>
            <a:r>
              <a:rPr lang="en-GB" i="1" dirty="0"/>
              <a:t>"</a:t>
            </a:r>
            <a:r>
              <a:rPr lang="en-GB" i="1" dirty="0" err="1"/>
              <a:t>firstName</a:t>
            </a:r>
            <a:r>
              <a:rPr lang="en-GB" i="1" dirty="0"/>
              <a:t>"</a:t>
            </a:r>
            <a:r>
              <a:rPr lang="en-GB" dirty="0"/>
              <a:t> /&gt;&lt;/td&gt;</a:t>
            </a:r>
          </a:p>
          <a:p>
            <a:r>
              <a:rPr lang="en-GB" dirty="0"/>
              <a:t>                &lt;/tr&gt;</a:t>
            </a:r>
          </a:p>
          <a:p>
            <a:r>
              <a:rPr lang="en-GB" dirty="0"/>
              <a:t>                &lt;tr&gt;</a:t>
            </a:r>
          </a:p>
          <a:p>
            <a:r>
              <a:rPr lang="en-GB" dirty="0"/>
              <a:t>                    &lt;td&gt;Last Name&lt;/td&gt;</a:t>
            </a:r>
          </a:p>
          <a:p>
            <a:r>
              <a:rPr lang="en-GB" dirty="0"/>
              <a:t>                    &lt;td&gt;&lt;input type=</a:t>
            </a:r>
            <a:r>
              <a:rPr lang="en-GB" i="1" dirty="0"/>
              <a:t>"text"</a:t>
            </a:r>
            <a:r>
              <a:rPr lang="en-GB" dirty="0"/>
              <a:t> name=</a:t>
            </a:r>
            <a:r>
              <a:rPr lang="en-GB" i="1" dirty="0"/>
              <a:t>"</a:t>
            </a:r>
            <a:r>
              <a:rPr lang="en-GB" i="1" dirty="0" err="1"/>
              <a:t>lastName</a:t>
            </a:r>
            <a:r>
              <a:rPr lang="en-GB" i="1" dirty="0"/>
              <a:t>"</a:t>
            </a:r>
            <a:r>
              <a:rPr lang="en-GB" dirty="0"/>
              <a:t> /&gt;&lt;/td&gt;</a:t>
            </a:r>
          </a:p>
          <a:p>
            <a:r>
              <a:rPr lang="en-GB" dirty="0"/>
              <a:t>                &lt;/tr&gt;</a:t>
            </a:r>
          </a:p>
          <a:p>
            <a:endParaRPr lang="en-GB" sz="2400" dirty="0"/>
          </a:p>
        </p:txBody>
      </p:sp>
    </p:spTree>
    <p:extLst>
      <p:ext uri="{BB962C8B-B14F-4D97-AF65-F5344CB8AC3E}">
        <p14:creationId xmlns:p14="http://schemas.microsoft.com/office/powerpoint/2010/main" val="2749420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JSP Registration Form + JDBC + MySQL Example</a:t>
            </a:r>
          </a:p>
        </p:txBody>
      </p:sp>
      <p:sp>
        <p:nvSpPr>
          <p:cNvPr id="3" name="Content Placeholder 2">
            <a:extLst>
              <a:ext uri="{FF2B5EF4-FFF2-40B4-BE49-F238E27FC236}">
                <a16:creationId xmlns:a16="http://schemas.microsoft.com/office/drawing/2014/main" id="{72A91B54-B22B-2B4B-97FE-026C20C29C2D}"/>
              </a:ext>
            </a:extLst>
          </p:cNvPr>
          <p:cNvSpPr>
            <a:spLocks noGrp="1"/>
          </p:cNvSpPr>
          <p:nvPr>
            <p:ph idx="1"/>
          </p:nvPr>
        </p:nvSpPr>
        <p:spPr/>
        <p:txBody>
          <a:bodyPr>
            <a:normAutofit/>
          </a:bodyPr>
          <a:lstStyle/>
          <a:p>
            <a:r>
              <a:rPr lang="en-GB" dirty="0"/>
              <a:t>we will build a simple </a:t>
            </a:r>
            <a:r>
              <a:rPr lang="en-GB" b="1" dirty="0"/>
              <a:t>Employee Registration</a:t>
            </a:r>
            <a:r>
              <a:rPr lang="en-GB" dirty="0"/>
              <a:t> module using </a:t>
            </a:r>
            <a:r>
              <a:rPr lang="en-GB" dirty="0">
                <a:hlinkClick r:id="rId2"/>
              </a:rPr>
              <a:t>JSP</a:t>
            </a:r>
            <a:r>
              <a:rPr lang="en-GB" dirty="0"/>
              <a:t>, </a:t>
            </a:r>
            <a:r>
              <a:rPr lang="en-GB" dirty="0">
                <a:hlinkClick r:id="rId3"/>
              </a:rPr>
              <a:t>JDBC</a:t>
            </a:r>
            <a:r>
              <a:rPr lang="en-GB" dirty="0"/>
              <a:t>, and </a:t>
            </a:r>
            <a:r>
              <a:rPr lang="en-GB" dirty="0">
                <a:hlinkClick r:id="rId3"/>
              </a:rPr>
              <a:t>MySQL</a:t>
            </a:r>
            <a:r>
              <a:rPr lang="en-GB" dirty="0"/>
              <a:t> database.</a:t>
            </a:r>
          </a:p>
          <a:p>
            <a:r>
              <a:rPr lang="en-GB" dirty="0"/>
              <a:t>In this example, we will write JDBC code separate from the JSP page. JSP page we will be used only for presentation.</a:t>
            </a:r>
          </a:p>
          <a:p>
            <a:r>
              <a:rPr lang="en-GB" dirty="0"/>
              <a:t>In this article, we will design below  </a:t>
            </a:r>
            <a:r>
              <a:rPr lang="en-GB" b="1" dirty="0"/>
              <a:t>Employee Registration</a:t>
            </a:r>
            <a:r>
              <a:rPr lang="en-GB" dirty="0"/>
              <a:t>  JSP page and store Form parameters into the MySQL database:</a:t>
            </a:r>
            <a:endParaRPr lang="en-PK" dirty="0"/>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202583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Create a </a:t>
            </a:r>
            <a:r>
              <a:rPr lang="en-GB" b="1" dirty="0" err="1"/>
              <a:t>employeeregister.jsp</a:t>
            </a:r>
            <a:r>
              <a:rPr lang="en-GB" b="1" dirty="0"/>
              <a:t> in View</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20</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fontScale="55000" lnSpcReduction="20000"/>
          </a:bodyPr>
          <a:lstStyle/>
          <a:p>
            <a:r>
              <a:rPr lang="en-GB" sz="2400" dirty="0"/>
              <a:t>                &lt;tr&gt;</a:t>
            </a:r>
          </a:p>
          <a:p>
            <a:r>
              <a:rPr lang="en-GB" sz="2400" dirty="0"/>
              <a:t>                    &lt;td&gt;</a:t>
            </a:r>
            <a:r>
              <a:rPr lang="en-GB" sz="2400" dirty="0" err="1"/>
              <a:t>UserName</a:t>
            </a:r>
            <a:r>
              <a:rPr lang="en-GB" sz="2400" dirty="0"/>
              <a:t>&lt;/td&gt;</a:t>
            </a:r>
          </a:p>
          <a:p>
            <a:r>
              <a:rPr lang="en-GB" sz="2400" dirty="0"/>
              <a:t>                    &lt;td&gt;&lt;input type=</a:t>
            </a:r>
            <a:r>
              <a:rPr lang="en-GB" sz="2400" i="1" dirty="0"/>
              <a:t>"text"</a:t>
            </a:r>
            <a:r>
              <a:rPr lang="en-GB" sz="2400" dirty="0"/>
              <a:t> name=</a:t>
            </a:r>
            <a:r>
              <a:rPr lang="en-GB" sz="2400" i="1" dirty="0"/>
              <a:t>"username"</a:t>
            </a:r>
            <a:r>
              <a:rPr lang="en-GB" sz="2400" dirty="0"/>
              <a:t> /&gt;&lt;/td&gt;</a:t>
            </a:r>
          </a:p>
          <a:p>
            <a:r>
              <a:rPr lang="en-GB" sz="2400" dirty="0"/>
              <a:t>                &lt;/tr&gt;</a:t>
            </a:r>
          </a:p>
          <a:p>
            <a:r>
              <a:rPr lang="en-GB" sz="2400" dirty="0"/>
              <a:t>                &lt;tr&gt;</a:t>
            </a:r>
          </a:p>
          <a:p>
            <a:r>
              <a:rPr lang="en-GB" sz="2400" dirty="0"/>
              <a:t>                    &lt;td&gt;Password&lt;/td&gt;</a:t>
            </a:r>
          </a:p>
          <a:p>
            <a:r>
              <a:rPr lang="en-GB" sz="2400" dirty="0"/>
              <a:t>                    &lt;td&gt;&lt;input type=</a:t>
            </a:r>
            <a:r>
              <a:rPr lang="en-GB" sz="2400" i="1" dirty="0"/>
              <a:t>"password"</a:t>
            </a:r>
            <a:r>
              <a:rPr lang="en-GB" sz="2400" dirty="0"/>
              <a:t> name=</a:t>
            </a:r>
            <a:r>
              <a:rPr lang="en-GB" sz="2400" i="1" dirty="0"/>
              <a:t>"password"</a:t>
            </a:r>
            <a:r>
              <a:rPr lang="en-GB" sz="2400" dirty="0"/>
              <a:t> /&gt;&lt;/td&gt;</a:t>
            </a:r>
          </a:p>
          <a:p>
            <a:r>
              <a:rPr lang="en-GB" sz="2400" dirty="0"/>
              <a:t>                &lt;/tr&gt;</a:t>
            </a:r>
          </a:p>
          <a:p>
            <a:r>
              <a:rPr lang="en-GB" sz="2400" dirty="0"/>
              <a:t>                &lt;tr&gt;</a:t>
            </a:r>
          </a:p>
          <a:p>
            <a:r>
              <a:rPr lang="en-GB" sz="2400" dirty="0"/>
              <a:t>                    &lt;td&gt;Address&lt;/td&gt;</a:t>
            </a:r>
          </a:p>
          <a:p>
            <a:r>
              <a:rPr lang="en-GB" sz="2400" dirty="0"/>
              <a:t>                    &lt;td&gt;&lt;input type=</a:t>
            </a:r>
            <a:r>
              <a:rPr lang="en-GB" sz="2400" i="1" dirty="0"/>
              <a:t>"text"</a:t>
            </a:r>
            <a:r>
              <a:rPr lang="en-GB" sz="2400" dirty="0"/>
              <a:t> name=</a:t>
            </a:r>
            <a:r>
              <a:rPr lang="en-GB" sz="2400" i="1" dirty="0"/>
              <a:t>"address"</a:t>
            </a:r>
            <a:r>
              <a:rPr lang="en-GB" sz="2400" dirty="0"/>
              <a:t> /&gt;&lt;/td&gt;</a:t>
            </a:r>
          </a:p>
          <a:p>
            <a:r>
              <a:rPr lang="en-GB" sz="2400" dirty="0"/>
              <a:t>                &lt;/tr&gt;</a:t>
            </a:r>
          </a:p>
          <a:p>
            <a:r>
              <a:rPr lang="en-GB" sz="2400" dirty="0"/>
              <a:t>                &lt;tr&gt;</a:t>
            </a:r>
          </a:p>
          <a:p>
            <a:r>
              <a:rPr lang="en-GB" sz="2400" dirty="0"/>
              <a:t>                    &lt;td&gt;Contact No&lt;/td&gt;</a:t>
            </a:r>
          </a:p>
          <a:p>
            <a:r>
              <a:rPr lang="en-GB" sz="2400" dirty="0"/>
              <a:t>                    &lt;td&gt;&lt;input type=</a:t>
            </a:r>
            <a:r>
              <a:rPr lang="en-GB" sz="2400" i="1" dirty="0"/>
              <a:t>"text"</a:t>
            </a:r>
            <a:r>
              <a:rPr lang="en-GB" sz="2400" dirty="0"/>
              <a:t> name=</a:t>
            </a:r>
            <a:r>
              <a:rPr lang="en-GB" sz="2400" i="1" dirty="0"/>
              <a:t>"contact"</a:t>
            </a:r>
            <a:r>
              <a:rPr lang="en-GB" sz="2400" dirty="0"/>
              <a:t> /&gt;&lt;/td&gt;</a:t>
            </a:r>
          </a:p>
          <a:p>
            <a:r>
              <a:rPr lang="en-GB" sz="2400" dirty="0"/>
              <a:t>                &lt;/tr&gt;</a:t>
            </a:r>
          </a:p>
          <a:p>
            <a:r>
              <a:rPr lang="en-GB" sz="2400" dirty="0"/>
              <a:t>            &lt;/table&gt;</a:t>
            </a:r>
          </a:p>
          <a:p>
            <a:r>
              <a:rPr lang="en-GB" sz="2400" dirty="0"/>
              <a:t>            &lt;input type=</a:t>
            </a:r>
            <a:r>
              <a:rPr lang="en-GB" sz="2400" i="1" dirty="0"/>
              <a:t>"submit"</a:t>
            </a:r>
            <a:r>
              <a:rPr lang="en-GB" sz="2400" dirty="0"/>
              <a:t> value=</a:t>
            </a:r>
            <a:r>
              <a:rPr lang="en-GB" sz="2400" i="1" dirty="0"/>
              <a:t>"Submit"</a:t>
            </a:r>
            <a:r>
              <a:rPr lang="en-GB" sz="2400" dirty="0"/>
              <a:t> /&gt;&lt;/form&gt;</a:t>
            </a:r>
          </a:p>
          <a:p>
            <a:r>
              <a:rPr lang="en-GB" sz="2400" dirty="0"/>
              <a:t>    &lt;/body&gt;</a:t>
            </a:r>
          </a:p>
          <a:p>
            <a:br>
              <a:rPr lang="en-GB" sz="2400" dirty="0"/>
            </a:br>
            <a:endParaRPr lang="en-GB" sz="2400" dirty="0"/>
          </a:p>
          <a:p>
            <a:r>
              <a:rPr lang="en-GB" sz="2400" dirty="0"/>
              <a:t>    &lt;/html&gt;</a:t>
            </a:r>
          </a:p>
        </p:txBody>
      </p:sp>
    </p:spTree>
    <p:extLst>
      <p:ext uri="{BB962C8B-B14F-4D97-AF65-F5344CB8AC3E}">
        <p14:creationId xmlns:p14="http://schemas.microsoft.com/office/powerpoint/2010/main" val="4050648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Create a </a:t>
            </a:r>
            <a:r>
              <a:rPr lang="en-GB" b="1" dirty="0" err="1"/>
              <a:t>employeedetails.jsp</a:t>
            </a:r>
            <a:r>
              <a:rPr lang="en-GB" b="1" dirty="0"/>
              <a:t> in View</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21</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fontScale="32500" lnSpcReduction="20000"/>
          </a:bodyPr>
          <a:lstStyle/>
          <a:p>
            <a:r>
              <a:rPr lang="en-GB" sz="2400" dirty="0"/>
              <a:t>Double the ‘</a:t>
            </a:r>
            <a:r>
              <a:rPr lang="en-GB" sz="2400" dirty="0" err="1"/>
              <a:t>employeedetails.jsp</a:t>
            </a:r>
            <a:r>
              <a:rPr lang="en-GB" sz="2400" dirty="0"/>
              <a:t>’ file and copy the following source code by deleting all existing code. </a:t>
            </a:r>
          </a:p>
          <a:p>
            <a:r>
              <a:rPr lang="en-GB" dirty="0"/>
              <a:t>&lt;%@ page language=</a:t>
            </a:r>
            <a:r>
              <a:rPr lang="en-GB" i="1" dirty="0"/>
              <a:t>"java"</a:t>
            </a:r>
            <a:r>
              <a:rPr lang="en-GB" dirty="0"/>
              <a:t> </a:t>
            </a:r>
            <a:r>
              <a:rPr lang="en-GB" dirty="0" err="1"/>
              <a:t>contentType</a:t>
            </a:r>
            <a:r>
              <a:rPr lang="en-GB" dirty="0"/>
              <a:t>=</a:t>
            </a:r>
            <a:r>
              <a:rPr lang="en-GB" i="1" dirty="0"/>
              <a:t>"text/html; charset=ISO-8859-1"</a:t>
            </a:r>
            <a:endParaRPr lang="en-GB" dirty="0"/>
          </a:p>
          <a:p>
            <a:r>
              <a:rPr lang="en-GB" dirty="0"/>
              <a:t> </a:t>
            </a:r>
            <a:r>
              <a:rPr lang="en-GB" dirty="0" err="1"/>
              <a:t>pageEncoding</a:t>
            </a:r>
            <a:r>
              <a:rPr lang="en-GB" dirty="0"/>
              <a:t>=</a:t>
            </a:r>
            <a:r>
              <a:rPr lang="en-GB" i="1" dirty="0"/>
              <a:t>"ISO-8859-1"</a:t>
            </a:r>
            <a:r>
              <a:rPr lang="en-GB" dirty="0"/>
              <a:t>%&gt;</a:t>
            </a:r>
          </a:p>
          <a:p>
            <a:r>
              <a:rPr lang="en-GB" dirty="0"/>
              <a:t> &lt;%@page import=</a:t>
            </a:r>
            <a:r>
              <a:rPr lang="en-GB" i="1" dirty="0"/>
              <a:t>"</a:t>
            </a:r>
            <a:r>
              <a:rPr lang="en-GB" i="1" dirty="0" err="1"/>
              <a:t>database.EmployeeDao</a:t>
            </a:r>
            <a:r>
              <a:rPr lang="en-GB" i="1" dirty="0"/>
              <a:t>"</a:t>
            </a:r>
            <a:r>
              <a:rPr lang="en-GB" dirty="0"/>
              <a:t> %&gt;</a:t>
            </a:r>
          </a:p>
          <a:p>
            <a:r>
              <a:rPr lang="en-GB" dirty="0"/>
              <a:t>&lt;!DOCTYPE html&gt;</a:t>
            </a:r>
          </a:p>
          <a:p>
            <a:r>
              <a:rPr lang="en-GB" dirty="0"/>
              <a:t>&lt;html&gt;</a:t>
            </a:r>
          </a:p>
          <a:p>
            <a:r>
              <a:rPr lang="en-GB" dirty="0"/>
              <a:t>&lt;head&gt;</a:t>
            </a:r>
          </a:p>
          <a:p>
            <a:r>
              <a:rPr lang="en-GB" dirty="0"/>
              <a:t>&lt;meta charset=</a:t>
            </a:r>
            <a:r>
              <a:rPr lang="en-GB" i="1" dirty="0"/>
              <a:t>"ISO-8859-1"</a:t>
            </a:r>
            <a:r>
              <a:rPr lang="en-GB" dirty="0"/>
              <a:t>&gt;</a:t>
            </a:r>
          </a:p>
          <a:p>
            <a:r>
              <a:rPr lang="en-GB" dirty="0"/>
              <a:t>&lt;title&gt;Insert title here&lt;/title&gt;</a:t>
            </a:r>
          </a:p>
          <a:p>
            <a:r>
              <a:rPr lang="en-GB" dirty="0"/>
              <a:t>&lt;/head&gt;</a:t>
            </a:r>
          </a:p>
          <a:p>
            <a:r>
              <a:rPr lang="en-GB" dirty="0"/>
              <a:t>&lt;body&gt;</a:t>
            </a:r>
          </a:p>
          <a:p>
            <a:br>
              <a:rPr lang="en-GB" dirty="0"/>
            </a:br>
            <a:endParaRPr lang="en-GB" dirty="0"/>
          </a:p>
          <a:p>
            <a:r>
              <a:rPr lang="en-GB" dirty="0"/>
              <a:t> &lt;</a:t>
            </a:r>
            <a:r>
              <a:rPr lang="en-GB" dirty="0" err="1"/>
              <a:t>jsp:useBean</a:t>
            </a:r>
            <a:r>
              <a:rPr lang="en-GB" dirty="0"/>
              <a:t> id=</a:t>
            </a:r>
            <a:r>
              <a:rPr lang="en-GB" i="1" dirty="0"/>
              <a:t>"employee"</a:t>
            </a:r>
            <a:r>
              <a:rPr lang="en-GB" dirty="0"/>
              <a:t>  class=</a:t>
            </a:r>
            <a:r>
              <a:rPr lang="en-GB" i="1" dirty="0"/>
              <a:t>"</a:t>
            </a:r>
            <a:r>
              <a:rPr lang="en-GB" i="1" dirty="0" err="1"/>
              <a:t>model.Employee</a:t>
            </a:r>
            <a:r>
              <a:rPr lang="en-GB" i="1" dirty="0"/>
              <a:t>"</a:t>
            </a:r>
            <a:r>
              <a:rPr lang="en-GB" dirty="0"/>
              <a:t> /&gt;</a:t>
            </a:r>
          </a:p>
          <a:p>
            <a:br>
              <a:rPr lang="en-GB" dirty="0"/>
            </a:br>
            <a:endParaRPr lang="en-GB" dirty="0"/>
          </a:p>
          <a:p>
            <a:r>
              <a:rPr lang="en-GB" dirty="0"/>
              <a:t> &lt;</a:t>
            </a:r>
            <a:r>
              <a:rPr lang="en-GB" dirty="0" err="1"/>
              <a:t>jsp:setProperty</a:t>
            </a:r>
            <a:r>
              <a:rPr lang="en-GB" dirty="0"/>
              <a:t> property=</a:t>
            </a:r>
            <a:r>
              <a:rPr lang="en-GB" i="1" dirty="0"/>
              <a:t>"*"</a:t>
            </a:r>
            <a:r>
              <a:rPr lang="en-GB" dirty="0"/>
              <a:t> name=</a:t>
            </a:r>
            <a:r>
              <a:rPr lang="en-GB" i="1" dirty="0"/>
              <a:t>"employee"</a:t>
            </a:r>
            <a:r>
              <a:rPr lang="en-GB" dirty="0"/>
              <a:t> /&gt;</a:t>
            </a:r>
          </a:p>
          <a:p>
            <a:br>
              <a:rPr lang="en-GB" dirty="0"/>
            </a:br>
            <a:endParaRPr lang="en-GB" dirty="0"/>
          </a:p>
          <a:p>
            <a:r>
              <a:rPr lang="en-GB" dirty="0"/>
              <a:t> &lt;%</a:t>
            </a:r>
          </a:p>
          <a:p>
            <a:r>
              <a:rPr lang="en-GB" dirty="0"/>
              <a:t> </a:t>
            </a:r>
            <a:r>
              <a:rPr lang="en-GB" dirty="0" err="1"/>
              <a:t>EmployeeDao</a:t>
            </a:r>
            <a:r>
              <a:rPr lang="en-GB" dirty="0"/>
              <a:t> </a:t>
            </a:r>
            <a:r>
              <a:rPr lang="en-GB" dirty="0" err="1"/>
              <a:t>empD</a:t>
            </a:r>
            <a:r>
              <a:rPr lang="en-GB" dirty="0"/>
              <a:t> = </a:t>
            </a:r>
            <a:r>
              <a:rPr lang="en-GB" b="1" dirty="0"/>
              <a:t>new</a:t>
            </a:r>
            <a:r>
              <a:rPr lang="en-GB" dirty="0"/>
              <a:t> </a:t>
            </a:r>
            <a:r>
              <a:rPr lang="en-GB" dirty="0" err="1"/>
              <a:t>EmployeeDao</a:t>
            </a:r>
            <a:r>
              <a:rPr lang="en-GB" dirty="0"/>
              <a:t>();</a:t>
            </a:r>
          </a:p>
          <a:p>
            <a:r>
              <a:rPr lang="en-GB" dirty="0"/>
              <a:t>  </a:t>
            </a:r>
            <a:r>
              <a:rPr lang="en-GB" b="1" dirty="0"/>
              <a:t>int</a:t>
            </a:r>
            <a:r>
              <a:rPr lang="en-GB" dirty="0"/>
              <a:t> status = </a:t>
            </a:r>
            <a:r>
              <a:rPr lang="en-GB" dirty="0" err="1"/>
              <a:t>empD.registerEmployee</a:t>
            </a:r>
            <a:r>
              <a:rPr lang="en-GB" dirty="0"/>
              <a:t>(employee);</a:t>
            </a:r>
          </a:p>
          <a:p>
            <a:r>
              <a:rPr lang="en-GB" dirty="0"/>
              <a:t>  </a:t>
            </a:r>
            <a:r>
              <a:rPr lang="en-GB" b="1" dirty="0"/>
              <a:t>if</a:t>
            </a:r>
            <a:r>
              <a:rPr lang="en-GB" dirty="0"/>
              <a:t> (status &gt; 0) {</a:t>
            </a:r>
          </a:p>
          <a:p>
            <a:r>
              <a:rPr lang="en-GB" dirty="0"/>
              <a:t>   </a:t>
            </a:r>
            <a:r>
              <a:rPr lang="en-GB" dirty="0" err="1"/>
              <a:t>out.print</a:t>
            </a:r>
            <a:r>
              <a:rPr lang="en-GB" dirty="0"/>
              <a:t>("You are successfully registered");</a:t>
            </a:r>
          </a:p>
          <a:p>
            <a:r>
              <a:rPr lang="en-GB" dirty="0"/>
              <a:t>  }</a:t>
            </a:r>
          </a:p>
          <a:p>
            <a:r>
              <a:rPr lang="en-GB" dirty="0"/>
              <a:t> %&gt;</a:t>
            </a:r>
          </a:p>
          <a:p>
            <a:r>
              <a:rPr lang="en-GB" dirty="0"/>
              <a:t>&lt;/body&gt;</a:t>
            </a:r>
          </a:p>
          <a:p>
            <a:r>
              <a:rPr lang="en-GB" dirty="0"/>
              <a:t>&lt;/html&gt;</a:t>
            </a:r>
          </a:p>
        </p:txBody>
      </p:sp>
    </p:spTree>
    <p:extLst>
      <p:ext uri="{BB962C8B-B14F-4D97-AF65-F5344CB8AC3E}">
        <p14:creationId xmlns:p14="http://schemas.microsoft.com/office/powerpoint/2010/main" val="2958904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a:bodyPr>
          <a:lstStyle/>
          <a:p>
            <a:r>
              <a:rPr lang="en-GB" b="1" dirty="0"/>
              <a:t>Run the Project</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22</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a:bodyPr>
          <a:lstStyle/>
          <a:p>
            <a:r>
              <a:rPr lang="en-GB" dirty="0"/>
              <a:t>At the end. Double Click on the ‘</a:t>
            </a:r>
            <a:r>
              <a:rPr lang="en-GB" dirty="0" err="1"/>
              <a:t>employeeregister.jsp</a:t>
            </a:r>
            <a:r>
              <a:rPr lang="en-GB" dirty="0"/>
              <a:t>’ file and Run the project by clicking the ‘Run’ button in Eclipse IDE.</a:t>
            </a:r>
          </a:p>
          <a:p>
            <a:r>
              <a:rPr lang="en-GB" dirty="0"/>
              <a:t>There are no issues in it, but if you see any try to resolve those issues by having a discussion with your instructor or classmates. </a:t>
            </a:r>
          </a:p>
        </p:txBody>
      </p:sp>
    </p:spTree>
    <p:extLst>
      <p:ext uri="{BB962C8B-B14F-4D97-AF65-F5344CB8AC3E}">
        <p14:creationId xmlns:p14="http://schemas.microsoft.com/office/powerpoint/2010/main" val="417061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JSP Registration Form + JDBC + MySQL Example</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3</a:t>
            </a:fld>
            <a:endParaRPr lang="en-US"/>
          </a:p>
        </p:txBody>
      </p:sp>
      <p:pic>
        <p:nvPicPr>
          <p:cNvPr id="1026" name="Picture 2">
            <a:extLst>
              <a:ext uri="{FF2B5EF4-FFF2-40B4-BE49-F238E27FC236}">
                <a16:creationId xmlns:a16="http://schemas.microsoft.com/office/drawing/2014/main" id="{A32F11FA-B850-C543-8F52-4F526FE0EF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16050"/>
            <a:ext cx="8229600" cy="4494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729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JSP Registration Form + JDBC + MySQL Example</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4</a:t>
            </a:fld>
            <a:endParaRPr lang="en-US"/>
          </a:p>
        </p:txBody>
      </p:sp>
      <p:sp>
        <p:nvSpPr>
          <p:cNvPr id="3" name="Content Placeholder 2">
            <a:extLst>
              <a:ext uri="{FF2B5EF4-FFF2-40B4-BE49-F238E27FC236}">
                <a16:creationId xmlns:a16="http://schemas.microsoft.com/office/drawing/2014/main" id="{39B5CBD5-2DFF-2A41-979B-E8158896E7F0}"/>
              </a:ext>
            </a:extLst>
          </p:cNvPr>
          <p:cNvSpPr>
            <a:spLocks noGrp="1"/>
          </p:cNvSpPr>
          <p:nvPr>
            <p:ph idx="1"/>
          </p:nvPr>
        </p:nvSpPr>
        <p:spPr/>
        <p:txBody>
          <a:bodyPr/>
          <a:lstStyle/>
          <a:p>
            <a:endParaRPr lang="en-PK"/>
          </a:p>
        </p:txBody>
      </p:sp>
      <p:pic>
        <p:nvPicPr>
          <p:cNvPr id="6" name="Picture 2">
            <a:extLst>
              <a:ext uri="{FF2B5EF4-FFF2-40B4-BE49-F238E27FC236}">
                <a16:creationId xmlns:a16="http://schemas.microsoft.com/office/drawing/2014/main" id="{4A7DEDD9-A212-E449-9A80-BE993316C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530349"/>
            <a:ext cx="8699500" cy="477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27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a:bodyPr>
          <a:lstStyle/>
          <a:p>
            <a:r>
              <a:rPr lang="en-GB" b="1" dirty="0"/>
              <a:t>Development Steps</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a:bodyPr>
          <a:lstStyle/>
          <a:p>
            <a:r>
              <a:rPr lang="en-GB" dirty="0"/>
              <a:t>Create an Eclipse Dynamic Web Project</a:t>
            </a:r>
          </a:p>
          <a:p>
            <a:r>
              <a:rPr lang="en-GB" dirty="0"/>
              <a:t>MySQL Database Setup</a:t>
            </a:r>
          </a:p>
          <a:p>
            <a:r>
              <a:rPr lang="en-GB" dirty="0"/>
              <a:t>Create a JavaBean - </a:t>
            </a:r>
            <a:r>
              <a:rPr lang="en-GB" dirty="0" err="1"/>
              <a:t>Employee.java</a:t>
            </a:r>
            <a:endParaRPr lang="en-GB" dirty="0"/>
          </a:p>
          <a:p>
            <a:r>
              <a:rPr lang="en-GB" dirty="0"/>
              <a:t>Create a </a:t>
            </a:r>
            <a:r>
              <a:rPr lang="en-GB" dirty="0" err="1"/>
              <a:t>EmployeeDao.java</a:t>
            </a:r>
            <a:endParaRPr lang="en-GB" dirty="0"/>
          </a:p>
          <a:p>
            <a:r>
              <a:rPr lang="en-GB" dirty="0"/>
              <a:t>Create a </a:t>
            </a:r>
            <a:r>
              <a:rPr lang="en-GB" dirty="0" err="1"/>
              <a:t>employeeregister.jsp</a:t>
            </a:r>
            <a:endParaRPr lang="en-GB" dirty="0"/>
          </a:p>
          <a:p>
            <a:r>
              <a:rPr lang="en-GB" dirty="0"/>
              <a:t>Create a </a:t>
            </a:r>
            <a:r>
              <a:rPr lang="en-GB" dirty="0" err="1"/>
              <a:t>employeedetail</a:t>
            </a:r>
            <a:r>
              <a:rPr lang="en-GB" err="1"/>
              <a:t>.</a:t>
            </a:r>
            <a:r>
              <a:rPr lang="en-GB"/>
              <a:t>jsp</a:t>
            </a:r>
            <a:endParaRPr lang="en-GB" dirty="0"/>
          </a:p>
        </p:txBody>
      </p:sp>
    </p:spTree>
    <p:extLst>
      <p:ext uri="{BB962C8B-B14F-4D97-AF65-F5344CB8AC3E}">
        <p14:creationId xmlns:p14="http://schemas.microsoft.com/office/powerpoint/2010/main" val="198819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Create an Eclipse Dynamic Web Project</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fontScale="92500" lnSpcReduction="10000"/>
          </a:bodyPr>
          <a:lstStyle/>
          <a:p>
            <a:r>
              <a:rPr lang="en-GB" dirty="0"/>
              <a:t>On the main menu select </a:t>
            </a:r>
            <a:r>
              <a:rPr lang="en-GB" b="1" dirty="0"/>
              <a:t>File &gt; New &gt; Project....</a:t>
            </a:r>
            <a:endParaRPr lang="en-GB" dirty="0"/>
          </a:p>
          <a:p>
            <a:r>
              <a:rPr lang="en-GB" dirty="0"/>
              <a:t>In the upcoming wizard choose </a:t>
            </a:r>
            <a:r>
              <a:rPr lang="en-GB" b="1" dirty="0"/>
              <a:t>Web &gt; Dynamic Web Project.</a:t>
            </a:r>
          </a:p>
          <a:p>
            <a:r>
              <a:rPr lang="en-GB" dirty="0"/>
              <a:t>3. Click </a:t>
            </a:r>
            <a:r>
              <a:rPr lang="en-GB" b="1" dirty="0"/>
              <a:t>Next</a:t>
            </a:r>
            <a:r>
              <a:rPr lang="en-GB" dirty="0"/>
              <a:t>.</a:t>
            </a:r>
          </a:p>
          <a:p>
            <a:r>
              <a:rPr lang="en-GB" dirty="0"/>
              <a:t>Enter project name as ”JSP-Projects";</a:t>
            </a:r>
          </a:p>
          <a:p>
            <a:r>
              <a:rPr lang="en-GB" dirty="0"/>
              <a:t>Make sure that the Apache Tomcat, MySQL and its connector, Java EE with the currently supported version are set in Eclipse as can be seen in Figure next for project structure. </a:t>
            </a:r>
          </a:p>
          <a:p>
            <a:endParaRPr lang="en-GB" dirty="0"/>
          </a:p>
        </p:txBody>
      </p:sp>
    </p:spTree>
    <p:extLst>
      <p:ext uri="{BB962C8B-B14F-4D97-AF65-F5344CB8AC3E}">
        <p14:creationId xmlns:p14="http://schemas.microsoft.com/office/powerpoint/2010/main" val="293267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a:bodyPr>
          <a:lstStyle/>
          <a:p>
            <a:r>
              <a:rPr lang="en-GB" b="1" dirty="0"/>
              <a:t>Project Structure</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a:bodyPr>
          <a:lstStyle/>
          <a:p>
            <a:r>
              <a:rPr lang="en-GB" dirty="0"/>
              <a:t>Standard project structure for your reference:</a:t>
            </a:r>
          </a:p>
          <a:p>
            <a:endParaRPr lang="en-GB" dirty="0"/>
          </a:p>
        </p:txBody>
      </p:sp>
      <p:pic>
        <p:nvPicPr>
          <p:cNvPr id="6" name="Picture 5">
            <a:extLst>
              <a:ext uri="{FF2B5EF4-FFF2-40B4-BE49-F238E27FC236}">
                <a16:creationId xmlns:a16="http://schemas.microsoft.com/office/drawing/2014/main" id="{14BE0BB8-AA71-BE4A-B956-2F6A06DFBD13}"/>
              </a:ext>
            </a:extLst>
          </p:cNvPr>
          <p:cNvPicPr>
            <a:picLocks noChangeAspect="1"/>
          </p:cNvPicPr>
          <p:nvPr/>
        </p:nvPicPr>
        <p:blipFill rotWithShape="1">
          <a:blip r:embed="rId2"/>
          <a:srcRect b="20806"/>
          <a:stretch/>
        </p:blipFill>
        <p:spPr>
          <a:xfrm>
            <a:off x="838200" y="2209800"/>
            <a:ext cx="7467600" cy="3696203"/>
          </a:xfrm>
          <a:prstGeom prst="rect">
            <a:avLst/>
          </a:prstGeom>
        </p:spPr>
      </p:pic>
    </p:spTree>
    <p:extLst>
      <p:ext uri="{BB962C8B-B14F-4D97-AF65-F5344CB8AC3E}">
        <p14:creationId xmlns:p14="http://schemas.microsoft.com/office/powerpoint/2010/main" val="189684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a:bodyPr>
          <a:lstStyle/>
          <a:p>
            <a:r>
              <a:rPr lang="en-GB" b="1" dirty="0"/>
              <a:t>MySQL Database Setup</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8</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fontScale="85000" lnSpcReduction="10000"/>
          </a:bodyPr>
          <a:lstStyle/>
          <a:p>
            <a:r>
              <a:rPr lang="en-GB" dirty="0"/>
              <a:t>Let's create a database named ”</a:t>
            </a:r>
            <a:r>
              <a:rPr lang="en-GB" b="1" dirty="0"/>
              <a:t>employees</a:t>
            </a:r>
            <a:r>
              <a:rPr lang="en-GB" dirty="0"/>
              <a:t>" in MySQL. </a:t>
            </a:r>
          </a:p>
          <a:p>
            <a:pPr lvl="1"/>
            <a:r>
              <a:rPr lang="en-GB" dirty="0"/>
              <a:t>create database employees;</a:t>
            </a:r>
          </a:p>
          <a:p>
            <a:r>
              <a:rPr lang="en-GB" dirty="0"/>
              <a:t>Let's create an </a:t>
            </a:r>
            <a:r>
              <a:rPr lang="en-GB" b="1" dirty="0"/>
              <a:t>employee</a:t>
            </a:r>
            <a:r>
              <a:rPr lang="en-GB" dirty="0"/>
              <a:t> table using below DDL script:</a:t>
            </a:r>
          </a:p>
          <a:p>
            <a:pPr lvl="1"/>
            <a:r>
              <a:rPr lang="en-GB" dirty="0"/>
              <a:t>CREATE TABLE `employee` ( `id` int(3) NOT NULL AUTO_INCREMENT, `</a:t>
            </a:r>
            <a:r>
              <a:rPr lang="en-GB" dirty="0" err="1"/>
              <a:t>first_name</a:t>
            </a:r>
            <a:r>
              <a:rPr lang="en-GB" dirty="0"/>
              <a:t>` varchar(20) DEFAULT NULL, `</a:t>
            </a:r>
            <a:r>
              <a:rPr lang="en-GB" dirty="0" err="1"/>
              <a:t>last_name</a:t>
            </a:r>
            <a:r>
              <a:rPr lang="en-GB" dirty="0"/>
              <a:t>` varchar(20) DEFAULT NULL, `username` varchar(250) DEFAULT NULL, `password` varchar(20) DEFAULT NULL, `address` varchar(45) DEFAULT NULL, `contact` varchar(45) DEFAULT NULL, PRIMARY KEY (`id`) ) ENGINE=</a:t>
            </a:r>
            <a:r>
              <a:rPr lang="en-GB" dirty="0" err="1"/>
              <a:t>InnoDB</a:t>
            </a:r>
            <a:r>
              <a:rPr lang="en-GB" dirty="0"/>
              <a:t> DEFAULT CHARSET=utf8mb4 COLLATE=utf8mb4_0900_ai_ci;</a:t>
            </a:r>
          </a:p>
          <a:p>
            <a:endParaRPr lang="en-GB" dirty="0"/>
          </a:p>
        </p:txBody>
      </p:sp>
    </p:spTree>
    <p:extLst>
      <p:ext uri="{BB962C8B-B14F-4D97-AF65-F5344CB8AC3E}">
        <p14:creationId xmlns:p14="http://schemas.microsoft.com/office/powerpoint/2010/main" val="552415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306C7-8986-3448-BC67-B5319A98067D}"/>
              </a:ext>
            </a:extLst>
          </p:cNvPr>
          <p:cNvSpPr>
            <a:spLocks noGrp="1"/>
          </p:cNvSpPr>
          <p:nvPr>
            <p:ph type="title"/>
          </p:nvPr>
        </p:nvSpPr>
        <p:spPr/>
        <p:txBody>
          <a:bodyPr>
            <a:normAutofit fontScale="90000"/>
          </a:bodyPr>
          <a:lstStyle/>
          <a:p>
            <a:r>
              <a:rPr lang="en-GB" b="1" dirty="0"/>
              <a:t>Creating ‘</a:t>
            </a:r>
            <a:r>
              <a:rPr lang="en-GB" b="1" dirty="0" err="1"/>
              <a:t>JavaSource</a:t>
            </a:r>
            <a:r>
              <a:rPr lang="en-GB" b="1" dirty="0"/>
              <a:t>’ folder for Java Beans</a:t>
            </a:r>
          </a:p>
        </p:txBody>
      </p:sp>
      <p:sp>
        <p:nvSpPr>
          <p:cNvPr id="4" name="Date Placeholder 3">
            <a:extLst>
              <a:ext uri="{FF2B5EF4-FFF2-40B4-BE49-F238E27FC236}">
                <a16:creationId xmlns:a16="http://schemas.microsoft.com/office/drawing/2014/main" id="{248B42D4-C718-6340-9840-148DE5095B1B}"/>
              </a:ext>
            </a:extLst>
          </p:cNvPr>
          <p:cNvSpPr>
            <a:spLocks noGrp="1"/>
          </p:cNvSpPr>
          <p:nvPr>
            <p:ph type="dt" sz="half" idx="10"/>
          </p:nvPr>
        </p:nvSpPr>
        <p:spPr/>
        <p:txBody>
          <a:bodyPr/>
          <a:lstStyle/>
          <a:p>
            <a:fld id="{F2C0BE9E-7442-DD47-901A-60415DB8007F}" type="datetime2">
              <a:rPr lang="en-US" smtClean="0"/>
              <a:t>Wednesday, November 17, 2021</a:t>
            </a:fld>
            <a:endParaRPr lang="en-US"/>
          </a:p>
        </p:txBody>
      </p:sp>
      <p:sp>
        <p:nvSpPr>
          <p:cNvPr id="5" name="Slide Number Placeholder 4">
            <a:extLst>
              <a:ext uri="{FF2B5EF4-FFF2-40B4-BE49-F238E27FC236}">
                <a16:creationId xmlns:a16="http://schemas.microsoft.com/office/drawing/2014/main" id="{40E01BCF-83C4-D14D-BE98-4F5F91583D2B}"/>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3" name="Content Placeholder 2">
            <a:extLst>
              <a:ext uri="{FF2B5EF4-FFF2-40B4-BE49-F238E27FC236}">
                <a16:creationId xmlns:a16="http://schemas.microsoft.com/office/drawing/2014/main" id="{8F6EB874-85C5-2C4F-8B1E-A936EF89B478}"/>
              </a:ext>
            </a:extLst>
          </p:cNvPr>
          <p:cNvSpPr>
            <a:spLocks noGrp="1"/>
          </p:cNvSpPr>
          <p:nvPr>
            <p:ph idx="1"/>
          </p:nvPr>
        </p:nvSpPr>
        <p:spPr/>
        <p:txBody>
          <a:bodyPr>
            <a:normAutofit/>
          </a:bodyPr>
          <a:lstStyle/>
          <a:p>
            <a:r>
              <a:rPr lang="en-GB" dirty="0"/>
              <a:t>Right click ‘JSP-Projects’ then click on ‘new&gt;Other&gt;Java&gt;Source folder’ like below:</a:t>
            </a:r>
          </a:p>
          <a:p>
            <a:r>
              <a:rPr lang="en-GB" dirty="0"/>
              <a:t>Click ‘next’ and Give a name as ‘</a:t>
            </a:r>
            <a:r>
              <a:rPr lang="en-GB" dirty="0" err="1"/>
              <a:t>JavaSource</a:t>
            </a:r>
            <a:r>
              <a:rPr lang="en-GB" dirty="0"/>
              <a:t>’ and then ‘finish’. </a:t>
            </a:r>
          </a:p>
        </p:txBody>
      </p:sp>
      <p:pic>
        <p:nvPicPr>
          <p:cNvPr id="6" name="Picture 5">
            <a:extLst>
              <a:ext uri="{FF2B5EF4-FFF2-40B4-BE49-F238E27FC236}">
                <a16:creationId xmlns:a16="http://schemas.microsoft.com/office/drawing/2014/main" id="{6DC76906-ADA0-FC49-BE66-D67EE1FC8748}"/>
              </a:ext>
            </a:extLst>
          </p:cNvPr>
          <p:cNvPicPr>
            <a:picLocks noChangeAspect="1"/>
          </p:cNvPicPr>
          <p:nvPr/>
        </p:nvPicPr>
        <p:blipFill rotWithShape="1">
          <a:blip r:embed="rId2"/>
          <a:srcRect r="21667" b="20806"/>
          <a:stretch/>
        </p:blipFill>
        <p:spPr>
          <a:xfrm>
            <a:off x="3606800" y="3322836"/>
            <a:ext cx="5562600" cy="3514844"/>
          </a:xfrm>
          <a:prstGeom prst="rect">
            <a:avLst/>
          </a:prstGeom>
        </p:spPr>
      </p:pic>
    </p:spTree>
    <p:extLst>
      <p:ext uri="{BB962C8B-B14F-4D97-AF65-F5344CB8AC3E}">
        <p14:creationId xmlns:p14="http://schemas.microsoft.com/office/powerpoint/2010/main" val="3403023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7081</TotalTime>
  <Words>2100</Words>
  <Application>Microsoft Macintosh PowerPoint</Application>
  <PresentationFormat>On-screen Show (4:3)</PresentationFormat>
  <Paragraphs>294</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Enterprise Application Development With Java EE</vt:lpstr>
      <vt:lpstr>JSP Registration Form + JDBC + MySQL Example</vt:lpstr>
      <vt:lpstr>JSP Registration Form + JDBC + MySQL Example</vt:lpstr>
      <vt:lpstr>JSP Registration Form + JDBC + MySQL Example</vt:lpstr>
      <vt:lpstr>Development Steps</vt:lpstr>
      <vt:lpstr>Create an Eclipse Dynamic Web Project</vt:lpstr>
      <vt:lpstr>Project Structure</vt:lpstr>
      <vt:lpstr>MySQL Database Setup</vt:lpstr>
      <vt:lpstr>Creating ‘JavaSource’ folder for Java Beans</vt:lpstr>
      <vt:lpstr>Creating Packages in ‘JavaSource’</vt:lpstr>
      <vt:lpstr>Create a JavaBean - Employee.java And EmployeeDao.java</vt:lpstr>
      <vt:lpstr>Create a JavaBean - Employee.java</vt:lpstr>
      <vt:lpstr>Create a JavaBean - Employee.java</vt:lpstr>
      <vt:lpstr>Create a JavaBean - EmployeeDao.java</vt:lpstr>
      <vt:lpstr>Create a JavaBean - EmployeeDao.java</vt:lpstr>
      <vt:lpstr>Create a JavaBean - EmployeeDao.java</vt:lpstr>
      <vt:lpstr>Creating ‘view’ Folder for the JSP Files</vt:lpstr>
      <vt:lpstr>Create a employeeregister.jsp and employeedetails.jsp in ‘View’ Folder</vt:lpstr>
      <vt:lpstr>Create a employeeregister.jsp in View</vt:lpstr>
      <vt:lpstr>Create a employeeregister.jsp in View</vt:lpstr>
      <vt:lpstr>Create a employeedetails.jsp in View</vt:lpstr>
      <vt:lpstr>Run the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Analysis of Algorithms</dc:title>
  <dc:creator>Genius Computers</dc:creator>
  <cp:lastModifiedBy>Qaiser Abbas</cp:lastModifiedBy>
  <cp:revision>654</cp:revision>
  <dcterms:created xsi:type="dcterms:W3CDTF">2006-08-16T00:00:00Z</dcterms:created>
  <dcterms:modified xsi:type="dcterms:W3CDTF">2021-11-17T14:31:33Z</dcterms:modified>
</cp:coreProperties>
</file>