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05"/>
    <p:restoredTop sz="94653" autoAdjust="0"/>
  </p:normalViewPr>
  <p:slideViewPr>
    <p:cSldViewPr>
      <p:cViewPr varScale="1">
        <p:scale>
          <a:sx n="87" d="100"/>
          <a:sy n="87" d="100"/>
        </p:scale>
        <p:origin x="1528" y="192"/>
      </p:cViewPr>
      <p:guideLst>
        <p:guide orient="horz" pos="2160"/>
        <p:guide pos="2880"/>
      </p:guideLst>
    </p:cSldViewPr>
  </p:slideViewPr>
  <p:outlineViewPr>
    <p:cViewPr>
      <p:scale>
        <a:sx n="33" d="100"/>
        <a:sy n="33" d="100"/>
      </p:scale>
      <p:origin x="0" y="-18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E33CF-03D2-D845-9B66-54C183F57706}" type="datetimeFigureOut">
              <a:rPr lang="en-US" smtClean="0"/>
              <a:t>1/26/22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E3F1-998E-B844-BAD5-044FB21D975A}" type="slidenum">
              <a:rPr lang="en-US" smtClean="0"/>
              <a:t>‹#›</a:t>
            </a:fld>
            <a:endParaRPr lang="en-US"/>
          </a:p>
        </p:txBody>
      </p:sp>
    </p:spTree>
    <p:extLst>
      <p:ext uri="{BB962C8B-B14F-4D97-AF65-F5344CB8AC3E}">
        <p14:creationId xmlns:p14="http://schemas.microsoft.com/office/powerpoint/2010/main" val="3092982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1/26/22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2EA272-B6C1-4E48-86F0-6C7444639983}"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40D09-82E4-EE43-BFE6-B18579467EA1}"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BDD94-F764-5F40-972D-3C0E93D5626B}"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78031-9569-8145-B561-C60B2B040D50}"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E8B3F-4022-2C49-A661-2419051C5B86}" type="datetime2">
              <a:rPr lang="en-US" smtClean="0"/>
              <a:t>Wednesday, January 26,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F4A0-3335-9F4F-8D37-C6441CE065F1}" type="datetime2">
              <a:rPr lang="en-US" smtClean="0"/>
              <a:t>Wednesday, January 26, 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E245C-807E-BD42-92A0-8AFB59B09CB5}" type="datetime2">
              <a:rPr lang="en-US" smtClean="0"/>
              <a:t>Wednesday, January 26, 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A583-F39A-B14C-9229-557053239F88}" type="datetime2">
              <a:rPr lang="en-US" smtClean="0"/>
              <a:t>Wednesday, January 26, 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EDCBF-8BBA-A845-A69C-7248DAC6C6B2}" type="datetime2">
              <a:rPr lang="en-US" smtClean="0"/>
              <a:t>Wednesday, January 26,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588D5-F09C-5F42-9CBE-BB77FBDF424A}" type="datetime2">
              <a:rPr lang="en-US" smtClean="0"/>
              <a:t>Wednesday, January 26,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8239-A63A-8048-AE18-2AA0D3A4A4E8}" type="datetime2">
              <a:rPr lang="en-US" smtClean="0"/>
              <a:t>Wednesday, January 26, 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qaiser.abbas@uos.edu.p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tatic.javatpoint.com/src/mail/mailactivation.zi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tatic.javatpoint.com/src/mail/mailactivation.zi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tatic.javatpoint.com/src/mail/mailactivation.zi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settings/security/lesssecureap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Enterprise Application Development With Java EE</a:t>
            </a:r>
            <a:endParaRPr lang="en-US" dirty="0"/>
          </a:p>
        </p:txBody>
      </p:sp>
      <p:sp>
        <p:nvSpPr>
          <p:cNvPr id="3" name="Subtitle 2"/>
          <p:cNvSpPr>
            <a:spLocks noGrp="1"/>
          </p:cNvSpPr>
          <p:nvPr>
            <p:ph type="subTitle" idx="1"/>
          </p:nvPr>
        </p:nvSpPr>
        <p:spPr/>
        <p:txBody>
          <a:bodyPr>
            <a:normAutofit fontScale="70000" lnSpcReduction="20000"/>
          </a:bodyPr>
          <a:lstStyle/>
          <a:p>
            <a:r>
              <a:rPr lang="en-US" dirty="0"/>
              <a:t>Dr. Qaiser Abbas</a:t>
            </a:r>
          </a:p>
          <a:p>
            <a:r>
              <a:rPr lang="en-US" dirty="0"/>
              <a:t>Department of Computer Science &amp; IT, </a:t>
            </a:r>
          </a:p>
          <a:p>
            <a:r>
              <a:rPr lang="en-US" dirty="0"/>
              <a:t>University of Sargodha</a:t>
            </a:r>
          </a:p>
          <a:p>
            <a:r>
              <a:rPr lang="en-US" dirty="0">
                <a:hlinkClick r:id="rId2"/>
              </a:rPr>
              <a:t>qaiser.abbas@uos.edu.pk</a:t>
            </a:r>
            <a:endParaRPr lang="en-US" dirty="0"/>
          </a:p>
          <a:p>
            <a:r>
              <a:rPr lang="en-US" dirty="0"/>
              <a:t>Content adopted: </a:t>
            </a:r>
            <a:r>
              <a:rPr lang="en-US" dirty="0" err="1"/>
              <a:t>www.javatpoint.com</a:t>
            </a:r>
            <a:endParaRPr lang="en-US" dirty="0"/>
          </a:p>
          <a:p>
            <a:endParaRPr lang="en-US" dirty="0"/>
          </a:p>
        </p:txBody>
      </p:sp>
      <p:sp>
        <p:nvSpPr>
          <p:cNvPr id="4" name="Date Placeholder 3"/>
          <p:cNvSpPr>
            <a:spLocks noGrp="1"/>
          </p:cNvSpPr>
          <p:nvPr>
            <p:ph type="dt" sz="half" idx="10"/>
          </p:nvPr>
        </p:nvSpPr>
        <p:spPr/>
        <p:txBody>
          <a:bodyPr/>
          <a:lstStyle/>
          <a:p>
            <a:fld id="{57854261-F0AE-F040-B763-8912A9D7B3E8}" type="datetime2">
              <a:rPr lang="en-US" smtClean="0"/>
              <a:t>Wednesday, January 26, 2022</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Simple example of sending email in Java</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92500" lnSpcReduction="20000"/>
          </a:bodyPr>
          <a:lstStyle/>
          <a:p>
            <a:r>
              <a:rPr lang="en-GB" dirty="0"/>
              <a:t>In this example, we are going to learn how to send email by SMTP server installed on the machine e.g. </a:t>
            </a:r>
            <a:r>
              <a:rPr lang="en-GB" dirty="0" err="1"/>
              <a:t>Postcast</a:t>
            </a:r>
            <a:r>
              <a:rPr lang="en-GB" dirty="0"/>
              <a:t> server, Apache James server, </a:t>
            </a:r>
            <a:r>
              <a:rPr lang="en-GB" dirty="0" err="1"/>
              <a:t>Cmail</a:t>
            </a:r>
            <a:r>
              <a:rPr lang="en-GB" dirty="0"/>
              <a:t> server etc. If you want to send email by using your SMTP server provided by the host provider, see the example after this one. </a:t>
            </a:r>
          </a:p>
          <a:p>
            <a:r>
              <a:rPr lang="en-GB" dirty="0"/>
              <a:t>For sending the email using </a:t>
            </a:r>
            <a:r>
              <a:rPr lang="en-GB" dirty="0" err="1"/>
              <a:t>JavaMail</a:t>
            </a:r>
            <a:r>
              <a:rPr lang="en-GB" dirty="0"/>
              <a:t> API, you need to load the two jar files: </a:t>
            </a:r>
            <a:r>
              <a:rPr lang="en-GB" dirty="0" err="1"/>
              <a:t>mail.jar</a:t>
            </a:r>
            <a:r>
              <a:rPr lang="en-GB" dirty="0"/>
              <a:t> and </a:t>
            </a:r>
            <a:r>
              <a:rPr lang="en-GB" dirty="0" err="1"/>
              <a:t>activation.jar</a:t>
            </a:r>
            <a:endParaRPr lang="en-GB" dirty="0"/>
          </a:p>
          <a:p>
            <a:r>
              <a:rPr lang="en-GB" dirty="0">
                <a:hlinkClick r:id="rId2"/>
              </a:rPr>
              <a:t>download these jar files</a:t>
            </a:r>
            <a:r>
              <a:rPr lang="en-GB" dirty="0"/>
              <a:t> or go to the Oracle site to download the latest version.</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357915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Simple example of sending email in Java</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25000" lnSpcReduction="20000"/>
          </a:bodyPr>
          <a:lstStyle/>
          <a:p>
            <a:r>
              <a:rPr lang="en-GB" dirty="0"/>
              <a:t>import </a:t>
            </a:r>
            <a:r>
              <a:rPr lang="en-GB" dirty="0" err="1"/>
              <a:t>java.util</a:t>
            </a:r>
            <a:r>
              <a:rPr lang="en-GB" dirty="0"/>
              <a:t>.*;</a:t>
            </a:r>
          </a:p>
          <a:p>
            <a:r>
              <a:rPr lang="en-GB" dirty="0"/>
              <a:t>import </a:t>
            </a:r>
            <a:r>
              <a:rPr lang="en-GB" dirty="0" err="1"/>
              <a:t>javax.mail</a:t>
            </a:r>
            <a:r>
              <a:rPr lang="en-GB" dirty="0"/>
              <a:t>.*;</a:t>
            </a:r>
          </a:p>
          <a:p>
            <a:r>
              <a:rPr lang="en-GB" dirty="0"/>
              <a:t>import </a:t>
            </a:r>
            <a:r>
              <a:rPr lang="en-GB" dirty="0" err="1"/>
              <a:t>javax.mail.internet</a:t>
            </a:r>
            <a:r>
              <a:rPr lang="en-GB" dirty="0"/>
              <a:t>.*;</a:t>
            </a:r>
          </a:p>
          <a:p>
            <a:r>
              <a:rPr lang="en-GB" dirty="0"/>
              <a:t>import </a:t>
            </a:r>
            <a:r>
              <a:rPr lang="en-GB" dirty="0" err="1"/>
              <a:t>javax.activation</a:t>
            </a:r>
            <a:r>
              <a:rPr lang="en-GB" dirty="0"/>
              <a:t>.*;</a:t>
            </a:r>
          </a:p>
          <a:p>
            <a:endParaRPr lang="en-GB" dirty="0"/>
          </a:p>
          <a:p>
            <a:r>
              <a:rPr lang="en-GB" dirty="0"/>
              <a:t>public class </a:t>
            </a:r>
            <a:r>
              <a:rPr lang="en-GB" dirty="0" err="1"/>
              <a:t>SendEmail</a:t>
            </a:r>
            <a:endParaRPr lang="en-GB" dirty="0"/>
          </a:p>
          <a:p>
            <a:r>
              <a:rPr lang="en-GB" dirty="0"/>
              <a:t>{</a:t>
            </a:r>
          </a:p>
          <a:p>
            <a:r>
              <a:rPr lang="en-GB" dirty="0"/>
              <a:t> public static void main(String [] </a:t>
            </a:r>
            <a:r>
              <a:rPr lang="en-GB" dirty="0" err="1"/>
              <a:t>args</a:t>
            </a:r>
            <a:r>
              <a:rPr lang="en-GB" dirty="0"/>
              <a:t>){</a:t>
            </a:r>
          </a:p>
          <a:p>
            <a:r>
              <a:rPr lang="en-GB" dirty="0"/>
              <a:t>      String to = "sonoojaiswal1988@gmail.com";//change accordingly</a:t>
            </a:r>
          </a:p>
          <a:p>
            <a:r>
              <a:rPr lang="en-GB" dirty="0"/>
              <a:t>      String from = "sonoojaiswal1987@gmail.com";//change accordingly</a:t>
            </a:r>
          </a:p>
          <a:p>
            <a:r>
              <a:rPr lang="en-GB" dirty="0"/>
              <a:t>      String host = "localhost";//or IP address</a:t>
            </a:r>
          </a:p>
          <a:p>
            <a:endParaRPr lang="en-GB" dirty="0"/>
          </a:p>
          <a:p>
            <a:r>
              <a:rPr lang="en-GB" dirty="0"/>
              <a:t>     //Get the session object</a:t>
            </a:r>
          </a:p>
          <a:p>
            <a:r>
              <a:rPr lang="en-GB" dirty="0"/>
              <a:t>      Properties properties = </a:t>
            </a:r>
            <a:r>
              <a:rPr lang="en-GB" dirty="0" err="1"/>
              <a:t>System.getProperties</a:t>
            </a:r>
            <a:r>
              <a:rPr lang="en-GB" dirty="0"/>
              <a:t>();</a:t>
            </a:r>
          </a:p>
          <a:p>
            <a:r>
              <a:rPr lang="en-GB" dirty="0"/>
              <a:t>      </a:t>
            </a:r>
            <a:r>
              <a:rPr lang="en-GB" dirty="0" err="1"/>
              <a:t>properties.setProperty</a:t>
            </a:r>
            <a:r>
              <a:rPr lang="en-GB" dirty="0"/>
              <a:t>("</a:t>
            </a:r>
            <a:r>
              <a:rPr lang="en-GB" dirty="0" err="1"/>
              <a:t>mail.smtp.host</a:t>
            </a:r>
            <a:r>
              <a:rPr lang="en-GB" dirty="0"/>
              <a:t>", host);</a:t>
            </a:r>
          </a:p>
          <a:p>
            <a:r>
              <a:rPr lang="en-GB" dirty="0"/>
              <a:t>      Session session = </a:t>
            </a:r>
            <a:r>
              <a:rPr lang="en-GB" dirty="0" err="1"/>
              <a:t>Session.getDefaultInstance</a:t>
            </a:r>
            <a:r>
              <a:rPr lang="en-GB" dirty="0"/>
              <a:t>(properties);</a:t>
            </a:r>
          </a:p>
          <a:p>
            <a:endParaRPr lang="en-GB" dirty="0"/>
          </a:p>
          <a:p>
            <a:r>
              <a:rPr lang="en-GB" dirty="0"/>
              <a:t>     //compose the message</a:t>
            </a:r>
          </a:p>
          <a:p>
            <a:r>
              <a:rPr lang="en-GB" dirty="0"/>
              <a:t>      try{</a:t>
            </a:r>
          </a:p>
          <a:p>
            <a:r>
              <a:rPr lang="en-GB" dirty="0"/>
              <a:t>         </a:t>
            </a:r>
            <a:r>
              <a:rPr lang="en-GB" dirty="0" err="1"/>
              <a:t>MimeMessage</a:t>
            </a:r>
            <a:r>
              <a:rPr lang="en-GB" dirty="0"/>
              <a:t> message = new </a:t>
            </a:r>
            <a:r>
              <a:rPr lang="en-GB" dirty="0" err="1"/>
              <a:t>MimeMessage</a:t>
            </a:r>
            <a:r>
              <a:rPr lang="en-GB" dirty="0"/>
              <a:t>(session);</a:t>
            </a:r>
          </a:p>
          <a:p>
            <a:r>
              <a:rPr lang="en-GB" dirty="0"/>
              <a:t>         </a:t>
            </a:r>
            <a:r>
              <a:rPr lang="en-GB" dirty="0" err="1"/>
              <a:t>message.setFrom</a:t>
            </a:r>
            <a:r>
              <a:rPr lang="en-GB" dirty="0"/>
              <a:t>(new </a:t>
            </a:r>
            <a:r>
              <a:rPr lang="en-GB" dirty="0" err="1"/>
              <a:t>InternetAddress</a:t>
            </a:r>
            <a:r>
              <a:rPr lang="en-GB" dirty="0"/>
              <a:t>(from));</a:t>
            </a:r>
          </a:p>
          <a:p>
            <a:r>
              <a:rPr lang="en-GB" dirty="0"/>
              <a:t>         </a:t>
            </a:r>
            <a:r>
              <a:rPr lang="en-GB" dirty="0" err="1"/>
              <a:t>message.addRecipient</a:t>
            </a:r>
            <a:r>
              <a:rPr lang="en-GB" dirty="0"/>
              <a:t>(</a:t>
            </a:r>
            <a:r>
              <a:rPr lang="en-GB" dirty="0" err="1"/>
              <a:t>Message.RecipientType.TO,new</a:t>
            </a:r>
            <a:r>
              <a:rPr lang="en-GB" dirty="0"/>
              <a:t> </a:t>
            </a:r>
            <a:r>
              <a:rPr lang="en-GB" dirty="0" err="1"/>
              <a:t>InternetAddress</a:t>
            </a:r>
            <a:r>
              <a:rPr lang="en-GB" dirty="0"/>
              <a:t>(to));</a:t>
            </a:r>
          </a:p>
          <a:p>
            <a:r>
              <a:rPr lang="en-GB" dirty="0"/>
              <a:t>         </a:t>
            </a:r>
            <a:r>
              <a:rPr lang="en-GB" dirty="0" err="1"/>
              <a:t>message.setSubject</a:t>
            </a:r>
            <a:r>
              <a:rPr lang="en-GB" dirty="0"/>
              <a:t>("Ping");</a:t>
            </a:r>
          </a:p>
          <a:p>
            <a:r>
              <a:rPr lang="en-GB" dirty="0"/>
              <a:t>         </a:t>
            </a:r>
            <a:r>
              <a:rPr lang="en-GB" dirty="0" err="1"/>
              <a:t>message.setText</a:t>
            </a:r>
            <a:r>
              <a:rPr lang="en-GB" dirty="0"/>
              <a:t>("Hello, this is example of sending email  ");</a:t>
            </a:r>
          </a:p>
          <a:p>
            <a:endParaRPr lang="en-GB" dirty="0"/>
          </a:p>
          <a:p>
            <a:r>
              <a:rPr lang="en-GB" dirty="0"/>
              <a:t>         // Send message</a:t>
            </a:r>
          </a:p>
          <a:p>
            <a:r>
              <a:rPr lang="en-GB" dirty="0"/>
              <a:t>         </a:t>
            </a:r>
            <a:r>
              <a:rPr lang="en-GB" dirty="0" err="1"/>
              <a:t>Transport.send</a:t>
            </a:r>
            <a:r>
              <a:rPr lang="en-GB" dirty="0"/>
              <a:t>(message);</a:t>
            </a:r>
          </a:p>
          <a:p>
            <a:r>
              <a:rPr lang="en-GB" dirty="0"/>
              <a:t>         </a:t>
            </a:r>
            <a:r>
              <a:rPr lang="en-GB" dirty="0" err="1"/>
              <a:t>System.out.println</a:t>
            </a:r>
            <a:r>
              <a:rPr lang="en-GB" dirty="0"/>
              <a:t>("message sent successfully....");</a:t>
            </a:r>
          </a:p>
          <a:p>
            <a:endParaRPr lang="en-GB" dirty="0"/>
          </a:p>
          <a:p>
            <a:r>
              <a:rPr lang="en-GB" dirty="0"/>
              <a:t>      }catch (</a:t>
            </a:r>
            <a:r>
              <a:rPr lang="en-GB" dirty="0" err="1"/>
              <a:t>MessagingException</a:t>
            </a:r>
            <a:r>
              <a:rPr lang="en-GB" dirty="0"/>
              <a:t> </a:t>
            </a:r>
            <a:r>
              <a:rPr lang="en-GB" dirty="0" err="1"/>
              <a:t>mex</a:t>
            </a:r>
            <a:r>
              <a:rPr lang="en-GB" dirty="0"/>
              <a:t>) {</a:t>
            </a:r>
            <a:r>
              <a:rPr lang="en-GB" dirty="0" err="1"/>
              <a:t>mex.printStackTrace</a:t>
            </a:r>
            <a:r>
              <a:rPr lang="en-GB" dirty="0"/>
              <a:t>();}</a:t>
            </a:r>
          </a:p>
          <a:p>
            <a:r>
              <a:rPr lang="en-GB" dirty="0"/>
              <a:t>   }</a:t>
            </a:r>
          </a:p>
          <a:p>
            <a:r>
              <a:rPr lang="en-GB" dirty="0"/>
              <a:t>}</a:t>
            </a:r>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543323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a:t>Simple example of sending email in Java</a:t>
            </a:r>
            <a:endParaRPr lang="en-GB" b="1" dirty="0"/>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a:t>To run this example, you need to load two jar files. There are 4 ways to load the jar file. One of the way is set classpath. Let's see how to run this example:</a:t>
            </a:r>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12</a:t>
            </a:fld>
            <a:endParaRPr lang="en-US"/>
          </a:p>
        </p:txBody>
      </p:sp>
      <p:graphicFrame>
        <p:nvGraphicFramePr>
          <p:cNvPr id="6" name="Table 5">
            <a:extLst>
              <a:ext uri="{FF2B5EF4-FFF2-40B4-BE49-F238E27FC236}">
                <a16:creationId xmlns:a16="http://schemas.microsoft.com/office/drawing/2014/main" id="{59DBF8D0-0050-834F-8D78-E7859803545E}"/>
              </a:ext>
            </a:extLst>
          </p:cNvPr>
          <p:cNvGraphicFramePr>
            <a:graphicFrameLocks noGrp="1"/>
          </p:cNvGraphicFramePr>
          <p:nvPr>
            <p:extLst>
              <p:ext uri="{D42A27DB-BD31-4B8C-83A1-F6EECF244321}">
                <p14:modId xmlns:p14="http://schemas.microsoft.com/office/powerpoint/2010/main" val="3466532657"/>
              </p:ext>
            </p:extLst>
          </p:nvPr>
        </p:nvGraphicFramePr>
        <p:xfrm>
          <a:off x="990600" y="3853349"/>
          <a:ext cx="7162800" cy="1097280"/>
        </p:xfrm>
        <a:graphic>
          <a:graphicData uri="http://schemas.openxmlformats.org/drawingml/2006/table">
            <a:tbl>
              <a:tblPr>
                <a:tableStyleId>{8FD4443E-F989-4FC4-A0C8-D5A2AF1F390B}</a:tableStyleId>
              </a:tblPr>
              <a:tblGrid>
                <a:gridCol w="2453922">
                  <a:extLst>
                    <a:ext uri="{9D8B030D-6E8A-4147-A177-3AD203B41FA5}">
                      <a16:colId xmlns:a16="http://schemas.microsoft.com/office/drawing/2014/main" val="79553342"/>
                    </a:ext>
                  </a:extLst>
                </a:gridCol>
                <a:gridCol w="4708878">
                  <a:extLst>
                    <a:ext uri="{9D8B030D-6E8A-4147-A177-3AD203B41FA5}">
                      <a16:colId xmlns:a16="http://schemas.microsoft.com/office/drawing/2014/main" val="4154200171"/>
                    </a:ext>
                  </a:extLst>
                </a:gridCol>
              </a:tblGrid>
              <a:tr h="0">
                <a:tc>
                  <a:txBody>
                    <a:bodyPr/>
                    <a:lstStyle/>
                    <a:p>
                      <a:r>
                        <a:rPr lang="en-GB"/>
                        <a:t>Load the jar file </a:t>
                      </a:r>
                    </a:p>
                  </a:txBody>
                  <a:tcPr anchor="ctr"/>
                </a:tc>
                <a:tc>
                  <a:txBody>
                    <a:bodyPr/>
                    <a:lstStyle/>
                    <a:p>
                      <a:r>
                        <a:rPr lang="en-GB"/>
                        <a:t>c:\&gt; </a:t>
                      </a:r>
                      <a:r>
                        <a:rPr lang="en-GB" b="1"/>
                        <a:t>set classpath=mail.jar;activation.jar;.;</a:t>
                      </a:r>
                      <a:endParaRPr lang="en-GB"/>
                    </a:p>
                  </a:txBody>
                  <a:tcPr anchor="ctr"/>
                </a:tc>
                <a:extLst>
                  <a:ext uri="{0D108BD9-81ED-4DB2-BD59-A6C34878D82A}">
                    <a16:rowId xmlns:a16="http://schemas.microsoft.com/office/drawing/2014/main" val="376082383"/>
                  </a:ext>
                </a:extLst>
              </a:tr>
              <a:tr h="0">
                <a:tc>
                  <a:txBody>
                    <a:bodyPr/>
                    <a:lstStyle/>
                    <a:p>
                      <a:r>
                        <a:rPr lang="en-GB"/>
                        <a:t>compile the source file </a:t>
                      </a:r>
                    </a:p>
                  </a:txBody>
                  <a:tcPr anchor="ctr"/>
                </a:tc>
                <a:tc>
                  <a:txBody>
                    <a:bodyPr/>
                    <a:lstStyle/>
                    <a:p>
                      <a:r>
                        <a:rPr lang="en-GB"/>
                        <a:t>c:\&gt; </a:t>
                      </a:r>
                      <a:r>
                        <a:rPr lang="en-GB" b="1"/>
                        <a:t>javac SendEmail.java</a:t>
                      </a:r>
                      <a:endParaRPr lang="en-GB"/>
                    </a:p>
                  </a:txBody>
                  <a:tcPr anchor="ctr"/>
                </a:tc>
                <a:extLst>
                  <a:ext uri="{0D108BD9-81ED-4DB2-BD59-A6C34878D82A}">
                    <a16:rowId xmlns:a16="http://schemas.microsoft.com/office/drawing/2014/main" val="11384712"/>
                  </a:ext>
                </a:extLst>
              </a:tr>
              <a:tr h="0">
                <a:tc>
                  <a:txBody>
                    <a:bodyPr/>
                    <a:lstStyle/>
                    <a:p>
                      <a:r>
                        <a:rPr lang="en-GB"/>
                        <a:t>run by </a:t>
                      </a:r>
                    </a:p>
                  </a:txBody>
                  <a:tcPr anchor="ctr"/>
                </a:tc>
                <a:tc>
                  <a:txBody>
                    <a:bodyPr/>
                    <a:lstStyle/>
                    <a:p>
                      <a:r>
                        <a:rPr lang="en-GB" dirty="0"/>
                        <a:t>c:\&gt; </a:t>
                      </a:r>
                      <a:r>
                        <a:rPr lang="en-GB" b="1" dirty="0"/>
                        <a:t>java </a:t>
                      </a:r>
                      <a:r>
                        <a:rPr lang="en-GB" b="1" dirty="0" err="1"/>
                        <a:t>SendEmail</a:t>
                      </a:r>
                      <a:endParaRPr lang="en-GB" dirty="0"/>
                    </a:p>
                  </a:txBody>
                  <a:tcPr anchor="ctr"/>
                </a:tc>
                <a:extLst>
                  <a:ext uri="{0D108BD9-81ED-4DB2-BD59-A6C34878D82A}">
                    <a16:rowId xmlns:a16="http://schemas.microsoft.com/office/drawing/2014/main" val="2324034303"/>
                  </a:ext>
                </a:extLst>
              </a:tr>
            </a:tbl>
          </a:graphicData>
        </a:graphic>
      </p:graphicFrame>
    </p:spTree>
    <p:extLst>
      <p:ext uri="{BB962C8B-B14F-4D97-AF65-F5344CB8AC3E}">
        <p14:creationId xmlns:p14="http://schemas.microsoft.com/office/powerpoint/2010/main" val="218502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457200" y="274638"/>
            <a:ext cx="8229600" cy="1325562"/>
          </a:xfrm>
        </p:spPr>
        <p:txBody>
          <a:bodyPr>
            <a:normAutofit fontScale="90000"/>
          </a:bodyPr>
          <a:lstStyle/>
          <a:p>
            <a:r>
              <a:rPr lang="en-GB" b="1" dirty="0"/>
              <a:t>Example of sending email in Java through SMTP server provided by the host provider</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457200" y="1830387"/>
            <a:ext cx="8229600" cy="4525963"/>
          </a:xfrm>
        </p:spPr>
        <p:txBody>
          <a:bodyPr>
            <a:normAutofit fontScale="92500"/>
          </a:bodyPr>
          <a:lstStyle/>
          <a:p>
            <a:r>
              <a:rPr lang="en-GB" dirty="0"/>
              <a:t>If you are using the SMTP server provided by the host provider e.g. </a:t>
            </a:r>
            <a:r>
              <a:rPr lang="en-GB" dirty="0" err="1"/>
              <a:t>mail.javatpoint.com</a:t>
            </a:r>
            <a:r>
              <a:rPr lang="en-GB" dirty="0"/>
              <a:t> , you need to authenticate the username and password. The </a:t>
            </a:r>
            <a:r>
              <a:rPr lang="en-GB" dirty="0" err="1"/>
              <a:t>javax.mail.PasswordAuthentication</a:t>
            </a:r>
            <a:r>
              <a:rPr lang="en-GB" dirty="0"/>
              <a:t> class is used to authenticate the password. </a:t>
            </a:r>
          </a:p>
          <a:p>
            <a:r>
              <a:rPr lang="en-GB" dirty="0"/>
              <a:t>If you are sending the email using </a:t>
            </a:r>
            <a:r>
              <a:rPr lang="en-GB" dirty="0" err="1"/>
              <a:t>JavaMail</a:t>
            </a:r>
            <a:r>
              <a:rPr lang="en-GB" dirty="0"/>
              <a:t> API, load the two jar files: </a:t>
            </a:r>
            <a:r>
              <a:rPr lang="en-GB" b="1" dirty="0" err="1"/>
              <a:t>mail.jar</a:t>
            </a:r>
            <a:r>
              <a:rPr lang="en-GB" b="1" dirty="0"/>
              <a:t> </a:t>
            </a:r>
            <a:r>
              <a:rPr lang="en-GB" dirty="0"/>
              <a:t>and</a:t>
            </a:r>
            <a:r>
              <a:rPr lang="en-GB" b="1" dirty="0"/>
              <a:t> </a:t>
            </a:r>
            <a:r>
              <a:rPr lang="en-GB" b="1" dirty="0" err="1"/>
              <a:t>activation.jar</a:t>
            </a:r>
            <a:endParaRPr lang="en-GB" dirty="0"/>
          </a:p>
          <a:p>
            <a:r>
              <a:rPr lang="en-GB" dirty="0">
                <a:hlinkClick r:id="rId2"/>
              </a:rPr>
              <a:t>download these jar files</a:t>
            </a:r>
            <a:r>
              <a:rPr lang="en-GB" dirty="0"/>
              <a:t> or go to the Oracle site to download the latest version.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433383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457200" y="274638"/>
            <a:ext cx="8229600" cy="1325562"/>
          </a:xfrm>
        </p:spPr>
        <p:txBody>
          <a:bodyPr>
            <a:normAutofit fontScale="90000"/>
          </a:bodyPr>
          <a:lstStyle/>
          <a:p>
            <a:r>
              <a:rPr lang="en-GB" b="1" dirty="0"/>
              <a:t>Example of sending email in Java through SMTP server provided by the host provider</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457200" y="1830387"/>
            <a:ext cx="8229600" cy="4525963"/>
          </a:xfrm>
        </p:spPr>
        <p:txBody>
          <a:bodyPr>
            <a:normAutofit fontScale="25000" lnSpcReduction="20000"/>
          </a:bodyPr>
          <a:lstStyle/>
          <a:p>
            <a:r>
              <a:rPr lang="en-GB" dirty="0"/>
              <a:t>import </a:t>
            </a:r>
            <a:r>
              <a:rPr lang="en-GB" dirty="0" err="1"/>
              <a:t>java.util.Properties</a:t>
            </a:r>
            <a:r>
              <a:rPr lang="en-GB" dirty="0"/>
              <a:t>;  </a:t>
            </a:r>
          </a:p>
          <a:p>
            <a:r>
              <a:rPr lang="en-GB" dirty="0"/>
              <a:t>import </a:t>
            </a:r>
            <a:r>
              <a:rPr lang="en-GB" dirty="0" err="1"/>
              <a:t>javax.mail</a:t>
            </a:r>
            <a:r>
              <a:rPr lang="en-GB" dirty="0"/>
              <a:t>.*;  </a:t>
            </a:r>
          </a:p>
          <a:p>
            <a:r>
              <a:rPr lang="en-GB" dirty="0"/>
              <a:t>import </a:t>
            </a:r>
            <a:r>
              <a:rPr lang="en-GB" dirty="0" err="1"/>
              <a:t>javax.mail.internet</a:t>
            </a:r>
            <a:r>
              <a:rPr lang="en-GB" dirty="0"/>
              <a:t>.*;  </a:t>
            </a:r>
          </a:p>
          <a:p>
            <a:r>
              <a:rPr lang="en-GB" dirty="0"/>
              <a:t>  </a:t>
            </a:r>
          </a:p>
          <a:p>
            <a:r>
              <a:rPr lang="en-GB" dirty="0"/>
              <a:t>public class </a:t>
            </a:r>
            <a:r>
              <a:rPr lang="en-GB" dirty="0" err="1"/>
              <a:t>SendMailBySite</a:t>
            </a:r>
            <a:r>
              <a:rPr lang="en-GB" dirty="0"/>
              <a:t> {  </a:t>
            </a:r>
          </a:p>
          <a:p>
            <a:r>
              <a:rPr lang="en-GB" dirty="0"/>
              <a:t> public static void main(String[] </a:t>
            </a:r>
            <a:r>
              <a:rPr lang="en-GB" dirty="0" err="1"/>
              <a:t>args</a:t>
            </a:r>
            <a:r>
              <a:rPr lang="en-GB" dirty="0"/>
              <a:t>) {  </a:t>
            </a:r>
          </a:p>
          <a:p>
            <a:r>
              <a:rPr lang="en-GB" dirty="0"/>
              <a:t>  </a:t>
            </a:r>
          </a:p>
          <a:p>
            <a:r>
              <a:rPr lang="en-GB" dirty="0"/>
              <a:t>  String host="</a:t>
            </a:r>
            <a:r>
              <a:rPr lang="en-GB" dirty="0" err="1"/>
              <a:t>mail.javatpoint.com</a:t>
            </a:r>
            <a:r>
              <a:rPr lang="en-GB" dirty="0"/>
              <a:t>";  </a:t>
            </a:r>
          </a:p>
          <a:p>
            <a:r>
              <a:rPr lang="en-GB" dirty="0"/>
              <a:t>  final String user="</a:t>
            </a:r>
            <a:r>
              <a:rPr lang="en-GB" dirty="0" err="1"/>
              <a:t>sonoojaiswal@javatpoint.com</a:t>
            </a:r>
            <a:r>
              <a:rPr lang="en-GB" dirty="0"/>
              <a:t>";//change accordingly  </a:t>
            </a:r>
          </a:p>
          <a:p>
            <a:r>
              <a:rPr lang="en-GB" dirty="0"/>
              <a:t>  final String password="</a:t>
            </a:r>
            <a:r>
              <a:rPr lang="en-GB" dirty="0" err="1"/>
              <a:t>xxxxx</a:t>
            </a:r>
            <a:r>
              <a:rPr lang="en-GB" dirty="0"/>
              <a:t>";//change accordingly  </a:t>
            </a:r>
          </a:p>
          <a:p>
            <a:r>
              <a:rPr lang="en-GB" dirty="0"/>
              <a:t>    </a:t>
            </a:r>
          </a:p>
          <a:p>
            <a:r>
              <a:rPr lang="en-GB" dirty="0"/>
              <a:t>  String to="sonoojaiswal1987@gmail.com";//change accordingly  </a:t>
            </a:r>
          </a:p>
          <a:p>
            <a:r>
              <a:rPr lang="en-GB" dirty="0"/>
              <a:t>  </a:t>
            </a:r>
          </a:p>
          <a:p>
            <a:r>
              <a:rPr lang="en-GB" dirty="0"/>
              <a:t>   //Get the session object  </a:t>
            </a:r>
          </a:p>
          <a:p>
            <a:r>
              <a:rPr lang="en-GB" dirty="0"/>
              <a:t>   Properties props = new Properties();  </a:t>
            </a:r>
          </a:p>
          <a:p>
            <a:r>
              <a:rPr lang="en-GB" dirty="0"/>
              <a:t>   </a:t>
            </a:r>
            <a:r>
              <a:rPr lang="en-GB" dirty="0" err="1"/>
              <a:t>props.put</a:t>
            </a:r>
            <a:r>
              <a:rPr lang="en-GB" dirty="0"/>
              <a:t>("</a:t>
            </a:r>
            <a:r>
              <a:rPr lang="en-GB" dirty="0" err="1"/>
              <a:t>mail.smtp.host",host</a:t>
            </a:r>
            <a:r>
              <a:rPr lang="en-GB" dirty="0"/>
              <a:t>);  </a:t>
            </a:r>
          </a:p>
          <a:p>
            <a:r>
              <a:rPr lang="en-GB" dirty="0"/>
              <a:t>   </a:t>
            </a:r>
            <a:r>
              <a:rPr lang="en-GB" dirty="0" err="1"/>
              <a:t>props.put</a:t>
            </a:r>
            <a:r>
              <a:rPr lang="en-GB" dirty="0"/>
              <a:t>("</a:t>
            </a:r>
            <a:r>
              <a:rPr lang="en-GB" dirty="0" err="1"/>
              <a:t>mail.smtp.auth</a:t>
            </a:r>
            <a:r>
              <a:rPr lang="en-GB" dirty="0"/>
              <a:t>", "true");  </a:t>
            </a:r>
          </a:p>
          <a:p>
            <a:r>
              <a:rPr lang="en-GB" dirty="0"/>
              <a:t>     </a:t>
            </a:r>
          </a:p>
          <a:p>
            <a:r>
              <a:rPr lang="en-GB" dirty="0"/>
              <a:t>   Session session = </a:t>
            </a:r>
            <a:r>
              <a:rPr lang="en-GB" dirty="0" err="1"/>
              <a:t>Session.getDefaultInstance</a:t>
            </a:r>
            <a:r>
              <a:rPr lang="en-GB" dirty="0"/>
              <a:t>(props,  </a:t>
            </a:r>
          </a:p>
          <a:p>
            <a:r>
              <a:rPr lang="en-GB" dirty="0"/>
              <a:t>    new </a:t>
            </a:r>
            <a:r>
              <a:rPr lang="en-GB" dirty="0" err="1"/>
              <a:t>javax.mail.Authenticator</a:t>
            </a:r>
            <a:r>
              <a:rPr lang="en-GB" dirty="0"/>
              <a:t>() {  </a:t>
            </a:r>
          </a:p>
          <a:p>
            <a:r>
              <a:rPr lang="en-GB" dirty="0"/>
              <a:t>      protected </a:t>
            </a:r>
            <a:r>
              <a:rPr lang="en-GB" dirty="0" err="1"/>
              <a:t>PasswordAuthentication</a:t>
            </a:r>
            <a:r>
              <a:rPr lang="en-GB" dirty="0"/>
              <a:t> </a:t>
            </a:r>
            <a:r>
              <a:rPr lang="en-GB" dirty="0" err="1"/>
              <a:t>getPasswordAuthentication</a:t>
            </a:r>
            <a:r>
              <a:rPr lang="en-GB" dirty="0"/>
              <a:t>() {  </a:t>
            </a:r>
          </a:p>
          <a:p>
            <a:r>
              <a:rPr lang="en-GB" dirty="0"/>
              <a:t>    return new </a:t>
            </a:r>
            <a:r>
              <a:rPr lang="en-GB" dirty="0" err="1"/>
              <a:t>PasswordAuthentication</a:t>
            </a:r>
            <a:r>
              <a:rPr lang="en-GB" dirty="0"/>
              <a:t>(</a:t>
            </a:r>
            <a:r>
              <a:rPr lang="en-GB" dirty="0" err="1"/>
              <a:t>user,password</a:t>
            </a:r>
            <a:r>
              <a:rPr lang="en-GB" dirty="0"/>
              <a:t>);  </a:t>
            </a:r>
          </a:p>
          <a:p>
            <a:r>
              <a:rPr lang="en-GB" dirty="0"/>
              <a:t>      }  </a:t>
            </a:r>
          </a:p>
          <a:p>
            <a:r>
              <a:rPr lang="en-GB" dirty="0"/>
              <a:t>    });  </a:t>
            </a:r>
          </a:p>
          <a:p>
            <a:r>
              <a:rPr lang="en-GB" dirty="0"/>
              <a:t>  </a:t>
            </a:r>
          </a:p>
          <a:p>
            <a:r>
              <a:rPr lang="en-GB" dirty="0"/>
              <a:t>   //Compose the message  </a:t>
            </a:r>
          </a:p>
          <a:p>
            <a:r>
              <a:rPr lang="en-GB" dirty="0"/>
              <a:t>    try {  </a:t>
            </a:r>
          </a:p>
          <a:p>
            <a:r>
              <a:rPr lang="en-GB" dirty="0"/>
              <a:t>     </a:t>
            </a:r>
            <a:r>
              <a:rPr lang="en-GB" dirty="0" err="1"/>
              <a:t>MimeMessage</a:t>
            </a:r>
            <a:r>
              <a:rPr lang="en-GB" dirty="0"/>
              <a:t> message = new </a:t>
            </a:r>
            <a:r>
              <a:rPr lang="en-GB" dirty="0" err="1"/>
              <a:t>MimeMessage</a:t>
            </a:r>
            <a:r>
              <a:rPr lang="en-GB" dirty="0"/>
              <a:t>(session);  </a:t>
            </a:r>
          </a:p>
          <a:p>
            <a:r>
              <a:rPr lang="en-GB" dirty="0"/>
              <a:t>     </a:t>
            </a:r>
            <a:r>
              <a:rPr lang="en-GB" dirty="0" err="1"/>
              <a:t>message.setFrom</a:t>
            </a:r>
            <a:r>
              <a:rPr lang="en-GB" dirty="0"/>
              <a:t>(new </a:t>
            </a:r>
            <a:r>
              <a:rPr lang="en-GB" dirty="0" err="1"/>
              <a:t>InternetAddress</a:t>
            </a:r>
            <a:r>
              <a:rPr lang="en-GB" dirty="0"/>
              <a:t>(user));  </a:t>
            </a:r>
          </a:p>
          <a:p>
            <a:r>
              <a:rPr lang="en-GB" dirty="0"/>
              <a:t>     </a:t>
            </a:r>
            <a:r>
              <a:rPr lang="en-GB" dirty="0" err="1"/>
              <a:t>message.addRecipient</a:t>
            </a:r>
            <a:r>
              <a:rPr lang="en-GB" dirty="0"/>
              <a:t>(</a:t>
            </a:r>
            <a:r>
              <a:rPr lang="en-GB" dirty="0" err="1"/>
              <a:t>Message.RecipientType.TO,new</a:t>
            </a:r>
            <a:r>
              <a:rPr lang="en-GB" dirty="0"/>
              <a:t> </a:t>
            </a:r>
            <a:r>
              <a:rPr lang="en-GB" dirty="0" err="1"/>
              <a:t>InternetAddress</a:t>
            </a:r>
            <a:r>
              <a:rPr lang="en-GB" dirty="0"/>
              <a:t>(to));  </a:t>
            </a:r>
          </a:p>
          <a:p>
            <a:r>
              <a:rPr lang="en-GB" dirty="0"/>
              <a:t>     </a:t>
            </a:r>
            <a:r>
              <a:rPr lang="en-GB" dirty="0" err="1"/>
              <a:t>message.setSubject</a:t>
            </a:r>
            <a:r>
              <a:rPr lang="en-GB" dirty="0"/>
              <a:t>("</a:t>
            </a:r>
            <a:r>
              <a:rPr lang="en-GB" dirty="0" err="1"/>
              <a:t>javatpoint</a:t>
            </a:r>
            <a:r>
              <a:rPr lang="en-GB" dirty="0"/>
              <a:t>");  </a:t>
            </a:r>
          </a:p>
          <a:p>
            <a:r>
              <a:rPr lang="en-GB" dirty="0"/>
              <a:t>     </a:t>
            </a:r>
            <a:r>
              <a:rPr lang="en-GB" dirty="0" err="1"/>
              <a:t>message.setText</a:t>
            </a:r>
            <a:r>
              <a:rPr lang="en-GB" dirty="0"/>
              <a:t>("This is simple program of sending email using </a:t>
            </a:r>
            <a:r>
              <a:rPr lang="en-GB" dirty="0" err="1"/>
              <a:t>JavaMail</a:t>
            </a:r>
            <a:r>
              <a:rPr lang="en-GB" dirty="0"/>
              <a:t> API");  </a:t>
            </a:r>
          </a:p>
          <a:p>
            <a:r>
              <a:rPr lang="en-GB" dirty="0"/>
              <a:t>       </a:t>
            </a:r>
          </a:p>
          <a:p>
            <a:r>
              <a:rPr lang="en-GB" dirty="0"/>
              <a:t>    //send the message  </a:t>
            </a:r>
          </a:p>
          <a:p>
            <a:r>
              <a:rPr lang="en-GB" dirty="0"/>
              <a:t>     </a:t>
            </a:r>
            <a:r>
              <a:rPr lang="en-GB" dirty="0" err="1"/>
              <a:t>Transport.send</a:t>
            </a:r>
            <a:r>
              <a:rPr lang="en-GB" dirty="0"/>
              <a:t>(message);  </a:t>
            </a:r>
          </a:p>
          <a:p>
            <a:r>
              <a:rPr lang="en-GB" dirty="0"/>
              <a:t>  </a:t>
            </a:r>
          </a:p>
          <a:p>
            <a:r>
              <a:rPr lang="en-GB" dirty="0"/>
              <a:t>     </a:t>
            </a:r>
            <a:r>
              <a:rPr lang="en-GB" dirty="0" err="1"/>
              <a:t>System.out.println</a:t>
            </a:r>
            <a:r>
              <a:rPr lang="en-GB" dirty="0"/>
              <a:t>("message sent successfully...");  </a:t>
            </a:r>
          </a:p>
          <a:p>
            <a:r>
              <a:rPr lang="en-GB" dirty="0"/>
              <a:t>   </a:t>
            </a:r>
          </a:p>
          <a:p>
            <a:r>
              <a:rPr lang="en-GB" dirty="0"/>
              <a:t>     } catch (</a:t>
            </a:r>
            <a:r>
              <a:rPr lang="en-GB" dirty="0" err="1"/>
              <a:t>MessagingException</a:t>
            </a:r>
            <a:r>
              <a:rPr lang="en-GB" dirty="0"/>
              <a:t> e) {</a:t>
            </a:r>
            <a:r>
              <a:rPr lang="en-GB" dirty="0" err="1"/>
              <a:t>e.printStackTrace</a:t>
            </a:r>
            <a:r>
              <a:rPr lang="en-GB" dirty="0"/>
              <a:t>();}  </a:t>
            </a:r>
          </a:p>
          <a:p>
            <a:r>
              <a:rPr lang="en-GB" dirty="0"/>
              <a:t> }  </a:t>
            </a:r>
          </a:p>
          <a:p>
            <a:r>
              <a:rPr lang="en-GB" dirty="0"/>
              <a:t>}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042202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457200" y="274638"/>
            <a:ext cx="8229600" cy="1325562"/>
          </a:xfrm>
        </p:spPr>
        <p:txBody>
          <a:bodyPr>
            <a:normAutofit fontScale="90000"/>
          </a:bodyPr>
          <a:lstStyle/>
          <a:p>
            <a:r>
              <a:rPr lang="en-GB" b="1" dirty="0"/>
              <a:t>Example of sending email in Java through SMTP server provided by the host provider</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457200" y="1830387"/>
            <a:ext cx="8229600" cy="4525963"/>
          </a:xfrm>
        </p:spPr>
        <p:txBody>
          <a:bodyPr>
            <a:normAutofit/>
          </a:bodyPr>
          <a:lstStyle/>
          <a:p>
            <a:r>
              <a:rPr lang="en-GB" dirty="0"/>
              <a:t>As you can see in the above example, </a:t>
            </a:r>
            <a:r>
              <a:rPr lang="en-GB" dirty="0" err="1"/>
              <a:t>userid</a:t>
            </a:r>
            <a:r>
              <a:rPr lang="en-GB" dirty="0"/>
              <a:t> and password need to be authenticated. As this program illustrates, you can send email easily. Change the username and password accordingly. Let's see how to run it once again by simple technique: </a:t>
            </a:r>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15</a:t>
            </a:fld>
            <a:endParaRPr lang="en-US"/>
          </a:p>
        </p:txBody>
      </p:sp>
      <p:graphicFrame>
        <p:nvGraphicFramePr>
          <p:cNvPr id="8" name="Table 7">
            <a:extLst>
              <a:ext uri="{FF2B5EF4-FFF2-40B4-BE49-F238E27FC236}">
                <a16:creationId xmlns:a16="http://schemas.microsoft.com/office/drawing/2014/main" id="{CB11669F-3B53-4249-B3C5-96721FDE540A}"/>
              </a:ext>
            </a:extLst>
          </p:cNvPr>
          <p:cNvGraphicFramePr>
            <a:graphicFrameLocks noGrp="1"/>
          </p:cNvGraphicFramePr>
          <p:nvPr>
            <p:extLst>
              <p:ext uri="{D42A27DB-BD31-4B8C-83A1-F6EECF244321}">
                <p14:modId xmlns:p14="http://schemas.microsoft.com/office/powerpoint/2010/main" val="780978535"/>
              </p:ext>
            </p:extLst>
          </p:nvPr>
        </p:nvGraphicFramePr>
        <p:xfrm>
          <a:off x="1295400" y="4876800"/>
          <a:ext cx="6914535" cy="1371600"/>
        </p:xfrm>
        <a:graphic>
          <a:graphicData uri="http://schemas.openxmlformats.org/drawingml/2006/table">
            <a:tbl>
              <a:tblPr>
                <a:tableStyleId>{35758FB7-9AC5-4552-8A53-C91805E547FA}</a:tableStyleId>
              </a:tblPr>
              <a:tblGrid>
                <a:gridCol w="2160275">
                  <a:extLst>
                    <a:ext uri="{9D8B030D-6E8A-4147-A177-3AD203B41FA5}">
                      <a16:colId xmlns:a16="http://schemas.microsoft.com/office/drawing/2014/main" val="2695648486"/>
                    </a:ext>
                  </a:extLst>
                </a:gridCol>
                <a:gridCol w="4754260">
                  <a:extLst>
                    <a:ext uri="{9D8B030D-6E8A-4147-A177-3AD203B41FA5}">
                      <a16:colId xmlns:a16="http://schemas.microsoft.com/office/drawing/2014/main" val="3404136224"/>
                    </a:ext>
                  </a:extLst>
                </a:gridCol>
              </a:tblGrid>
              <a:tr h="0">
                <a:tc>
                  <a:txBody>
                    <a:bodyPr/>
                    <a:lstStyle/>
                    <a:p>
                      <a:r>
                        <a:rPr lang="en-GB"/>
                        <a:t>Load the jar file </a:t>
                      </a:r>
                    </a:p>
                  </a:txBody>
                  <a:tcPr anchor="ctr"/>
                </a:tc>
                <a:tc>
                  <a:txBody>
                    <a:bodyPr/>
                    <a:lstStyle/>
                    <a:p>
                      <a:r>
                        <a:rPr lang="en-GB"/>
                        <a:t>c:\&gt; </a:t>
                      </a:r>
                      <a:r>
                        <a:rPr lang="en-GB" b="1"/>
                        <a:t>set classpath=mail.jar;activation.jar;.;</a:t>
                      </a:r>
                      <a:endParaRPr lang="en-GB"/>
                    </a:p>
                  </a:txBody>
                  <a:tcPr anchor="ctr"/>
                </a:tc>
                <a:extLst>
                  <a:ext uri="{0D108BD9-81ED-4DB2-BD59-A6C34878D82A}">
                    <a16:rowId xmlns:a16="http://schemas.microsoft.com/office/drawing/2014/main" val="392939703"/>
                  </a:ext>
                </a:extLst>
              </a:tr>
              <a:tr h="0">
                <a:tc>
                  <a:txBody>
                    <a:bodyPr/>
                    <a:lstStyle/>
                    <a:p>
                      <a:r>
                        <a:rPr lang="en-GB"/>
                        <a:t>compile the source file </a:t>
                      </a:r>
                    </a:p>
                  </a:txBody>
                  <a:tcPr anchor="ctr"/>
                </a:tc>
                <a:tc>
                  <a:txBody>
                    <a:bodyPr/>
                    <a:lstStyle/>
                    <a:p>
                      <a:r>
                        <a:rPr lang="en-GB"/>
                        <a:t>c:\&gt; </a:t>
                      </a:r>
                      <a:r>
                        <a:rPr lang="en-GB" b="1"/>
                        <a:t>javac SendMailBySite.java</a:t>
                      </a:r>
                      <a:endParaRPr lang="en-GB"/>
                    </a:p>
                  </a:txBody>
                  <a:tcPr anchor="ctr"/>
                </a:tc>
                <a:extLst>
                  <a:ext uri="{0D108BD9-81ED-4DB2-BD59-A6C34878D82A}">
                    <a16:rowId xmlns:a16="http://schemas.microsoft.com/office/drawing/2014/main" val="2934383924"/>
                  </a:ext>
                </a:extLst>
              </a:tr>
              <a:tr h="0">
                <a:tc>
                  <a:txBody>
                    <a:bodyPr/>
                    <a:lstStyle/>
                    <a:p>
                      <a:r>
                        <a:rPr lang="en-GB"/>
                        <a:t>run by </a:t>
                      </a:r>
                    </a:p>
                  </a:txBody>
                  <a:tcPr anchor="ctr"/>
                </a:tc>
                <a:tc>
                  <a:txBody>
                    <a:bodyPr/>
                    <a:lstStyle/>
                    <a:p>
                      <a:r>
                        <a:rPr lang="en-GB" dirty="0"/>
                        <a:t>c:\&gt; </a:t>
                      </a:r>
                      <a:r>
                        <a:rPr lang="en-GB" b="1" dirty="0"/>
                        <a:t>java </a:t>
                      </a:r>
                      <a:r>
                        <a:rPr lang="en-GB" b="1" dirty="0" err="1"/>
                        <a:t>SendMailBySite</a:t>
                      </a:r>
                      <a:endParaRPr lang="en-GB" dirty="0"/>
                    </a:p>
                  </a:txBody>
                  <a:tcPr anchor="ctr"/>
                </a:tc>
                <a:extLst>
                  <a:ext uri="{0D108BD9-81ED-4DB2-BD59-A6C34878D82A}">
                    <a16:rowId xmlns:a16="http://schemas.microsoft.com/office/drawing/2014/main" val="1627981878"/>
                  </a:ext>
                </a:extLst>
              </a:tr>
            </a:tbl>
          </a:graphicData>
        </a:graphic>
      </p:graphicFrame>
    </p:spTree>
    <p:extLst>
      <p:ext uri="{BB962C8B-B14F-4D97-AF65-F5344CB8AC3E}">
        <p14:creationId xmlns:p14="http://schemas.microsoft.com/office/powerpoint/2010/main" val="1281632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457200" y="274638"/>
            <a:ext cx="8229600" cy="1325562"/>
          </a:xfrm>
        </p:spPr>
        <p:txBody>
          <a:bodyPr>
            <a:normAutofit fontScale="90000"/>
          </a:bodyPr>
          <a:lstStyle/>
          <a:p>
            <a:r>
              <a:rPr lang="en-GB" b="1" dirty="0"/>
              <a:t>Sending Email in Java through Gmail Server</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457200" y="1830387"/>
            <a:ext cx="8229600" cy="4525963"/>
          </a:xfrm>
        </p:spPr>
        <p:txBody>
          <a:bodyPr>
            <a:normAutofit fontScale="85000" lnSpcReduction="20000"/>
          </a:bodyPr>
          <a:lstStyle/>
          <a:p>
            <a:r>
              <a:rPr lang="en-GB" dirty="0"/>
              <a:t>We can send email by using the SMTP server of </a:t>
            </a:r>
            <a:r>
              <a:rPr lang="en-GB" dirty="0" err="1"/>
              <a:t>gmail</a:t>
            </a:r>
            <a:r>
              <a:rPr lang="en-GB" dirty="0"/>
              <a:t>. It is good if you are don't have any SMTP server and reliable. Here we will learn how to send email through </a:t>
            </a:r>
            <a:r>
              <a:rPr lang="en-GB" dirty="0" err="1"/>
              <a:t>gmail</a:t>
            </a:r>
            <a:r>
              <a:rPr lang="en-GB" dirty="0"/>
              <a:t> server by SSL (Secured Socket Layer). SSL is basically used for security if you are sending email through </a:t>
            </a:r>
            <a:r>
              <a:rPr lang="en-GB" dirty="0" err="1"/>
              <a:t>gmail</a:t>
            </a:r>
            <a:r>
              <a:rPr lang="en-GB" dirty="0"/>
              <a:t> server. </a:t>
            </a:r>
          </a:p>
          <a:p>
            <a:r>
              <a:rPr lang="en-GB" dirty="0"/>
              <a:t>For better understanding of this example, learn the steps of sending email using </a:t>
            </a:r>
            <a:r>
              <a:rPr lang="en-GB" dirty="0" err="1"/>
              <a:t>JavaMail</a:t>
            </a:r>
            <a:r>
              <a:rPr lang="en-GB" dirty="0"/>
              <a:t> API first.</a:t>
            </a:r>
          </a:p>
          <a:p>
            <a:r>
              <a:rPr lang="en-GB" dirty="0"/>
              <a:t>For sending the email using </a:t>
            </a:r>
            <a:r>
              <a:rPr lang="en-GB" dirty="0" err="1"/>
              <a:t>JavaMail</a:t>
            </a:r>
            <a:r>
              <a:rPr lang="en-GB" dirty="0"/>
              <a:t> API, you need to load the two jar files: </a:t>
            </a:r>
            <a:r>
              <a:rPr lang="en-GB" b="1" dirty="0" err="1"/>
              <a:t>mail.jar</a:t>
            </a:r>
            <a:r>
              <a:rPr lang="en-GB" b="1" dirty="0"/>
              <a:t> </a:t>
            </a:r>
            <a:r>
              <a:rPr lang="en-GB" dirty="0"/>
              <a:t>and </a:t>
            </a:r>
            <a:r>
              <a:rPr lang="en-GB" b="1" dirty="0" err="1"/>
              <a:t>activation.jar</a:t>
            </a:r>
            <a:endParaRPr lang="en-GB" dirty="0"/>
          </a:p>
          <a:p>
            <a:r>
              <a:rPr lang="en-GB" dirty="0">
                <a:hlinkClick r:id="rId2"/>
              </a:rPr>
              <a:t>download these jar files</a:t>
            </a:r>
            <a:r>
              <a:rPr lang="en-GB" dirty="0"/>
              <a:t> (or) go to the Oracle site to download the latest version.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600265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457200" y="274638"/>
            <a:ext cx="8229600" cy="1325562"/>
          </a:xfrm>
        </p:spPr>
        <p:txBody>
          <a:bodyPr>
            <a:normAutofit fontScale="90000"/>
          </a:bodyPr>
          <a:lstStyle/>
          <a:p>
            <a:r>
              <a:rPr lang="en-GB" b="1" dirty="0"/>
              <a:t>Example of Sending Email through Gmail Server with SSL</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457200" y="1830387"/>
            <a:ext cx="8229600" cy="4525963"/>
          </a:xfrm>
        </p:spPr>
        <p:txBody>
          <a:bodyPr>
            <a:normAutofit fontScale="25000" lnSpcReduction="20000"/>
          </a:bodyPr>
          <a:lstStyle/>
          <a:p>
            <a:r>
              <a:rPr lang="en-GB" dirty="0"/>
              <a:t>import </a:t>
            </a:r>
            <a:r>
              <a:rPr lang="en-GB" dirty="0" err="1"/>
              <a:t>java.util.Properties</a:t>
            </a:r>
            <a:r>
              <a:rPr lang="en-GB" dirty="0"/>
              <a:t>;    </a:t>
            </a:r>
          </a:p>
          <a:p>
            <a:r>
              <a:rPr lang="en-GB" dirty="0"/>
              <a:t>import </a:t>
            </a:r>
            <a:r>
              <a:rPr lang="en-GB" dirty="0" err="1"/>
              <a:t>javax.mail</a:t>
            </a:r>
            <a:r>
              <a:rPr lang="en-GB" dirty="0"/>
              <a:t>.*;    </a:t>
            </a:r>
          </a:p>
          <a:p>
            <a:r>
              <a:rPr lang="en-GB" dirty="0"/>
              <a:t>import </a:t>
            </a:r>
            <a:r>
              <a:rPr lang="en-GB" dirty="0" err="1"/>
              <a:t>javax.mail.internet</a:t>
            </a:r>
            <a:r>
              <a:rPr lang="en-GB" dirty="0"/>
              <a:t>.*;    </a:t>
            </a:r>
          </a:p>
          <a:p>
            <a:r>
              <a:rPr lang="en-GB" dirty="0"/>
              <a:t>class Mailer{  </a:t>
            </a:r>
          </a:p>
          <a:p>
            <a:r>
              <a:rPr lang="en-GB" dirty="0"/>
              <a:t>    public static void send(String </a:t>
            </a:r>
            <a:r>
              <a:rPr lang="en-GB" dirty="0" err="1"/>
              <a:t>from,String</a:t>
            </a:r>
            <a:r>
              <a:rPr lang="en-GB" dirty="0"/>
              <a:t> </a:t>
            </a:r>
            <a:r>
              <a:rPr lang="en-GB" dirty="0" err="1"/>
              <a:t>password,String</a:t>
            </a:r>
            <a:r>
              <a:rPr lang="en-GB" dirty="0"/>
              <a:t> </a:t>
            </a:r>
            <a:r>
              <a:rPr lang="en-GB" dirty="0" err="1"/>
              <a:t>to,String</a:t>
            </a:r>
            <a:r>
              <a:rPr lang="en-GB" dirty="0"/>
              <a:t> </a:t>
            </a:r>
            <a:r>
              <a:rPr lang="en-GB" dirty="0" err="1"/>
              <a:t>sub,String</a:t>
            </a:r>
            <a:r>
              <a:rPr lang="en-GB" dirty="0"/>
              <a:t> </a:t>
            </a:r>
            <a:r>
              <a:rPr lang="en-GB" dirty="0" err="1"/>
              <a:t>msg</a:t>
            </a:r>
            <a:r>
              <a:rPr lang="en-GB" dirty="0"/>
              <a:t>){  </a:t>
            </a:r>
          </a:p>
          <a:p>
            <a:r>
              <a:rPr lang="en-GB" dirty="0"/>
              <a:t>          //Get properties object    </a:t>
            </a:r>
          </a:p>
          <a:p>
            <a:r>
              <a:rPr lang="en-GB" dirty="0"/>
              <a:t>          Properties props = new Properties();    </a:t>
            </a:r>
          </a:p>
          <a:p>
            <a:r>
              <a:rPr lang="en-GB" dirty="0"/>
              <a:t>          </a:t>
            </a:r>
            <a:r>
              <a:rPr lang="en-GB" dirty="0" err="1"/>
              <a:t>props.put</a:t>
            </a:r>
            <a:r>
              <a:rPr lang="en-GB" dirty="0"/>
              <a:t>("</a:t>
            </a:r>
            <a:r>
              <a:rPr lang="en-GB" dirty="0" err="1"/>
              <a:t>mail.smtp.host</a:t>
            </a:r>
            <a:r>
              <a:rPr lang="en-GB" dirty="0"/>
              <a:t>", "</a:t>
            </a:r>
            <a:r>
              <a:rPr lang="en-GB" dirty="0" err="1"/>
              <a:t>smtp.gmail.com</a:t>
            </a:r>
            <a:r>
              <a:rPr lang="en-GB" dirty="0"/>
              <a:t>");    </a:t>
            </a:r>
          </a:p>
          <a:p>
            <a:r>
              <a:rPr lang="en-GB" dirty="0"/>
              <a:t>          </a:t>
            </a:r>
            <a:r>
              <a:rPr lang="en-GB" dirty="0" err="1"/>
              <a:t>props.put</a:t>
            </a:r>
            <a:r>
              <a:rPr lang="en-GB" dirty="0"/>
              <a:t>("</a:t>
            </a:r>
            <a:r>
              <a:rPr lang="en-GB" dirty="0" err="1"/>
              <a:t>mail.smtp.socketFactory.port</a:t>
            </a:r>
            <a:r>
              <a:rPr lang="en-GB" dirty="0"/>
              <a:t>", "465");    </a:t>
            </a:r>
          </a:p>
          <a:p>
            <a:r>
              <a:rPr lang="en-GB" dirty="0"/>
              <a:t>          </a:t>
            </a:r>
            <a:r>
              <a:rPr lang="en-GB" dirty="0" err="1"/>
              <a:t>props.put</a:t>
            </a:r>
            <a:r>
              <a:rPr lang="en-GB" dirty="0"/>
              <a:t>("</a:t>
            </a:r>
            <a:r>
              <a:rPr lang="en-GB" dirty="0" err="1"/>
              <a:t>mail.smtp.socketFactory.class</a:t>
            </a:r>
            <a:r>
              <a:rPr lang="en-GB" dirty="0"/>
              <a:t>",    </a:t>
            </a:r>
          </a:p>
          <a:p>
            <a:r>
              <a:rPr lang="en-GB" dirty="0"/>
              <a:t>                    "</a:t>
            </a:r>
            <a:r>
              <a:rPr lang="en-GB" dirty="0" err="1"/>
              <a:t>javax.net.ssl.SSLSocketFactory</a:t>
            </a:r>
            <a:r>
              <a:rPr lang="en-GB" dirty="0"/>
              <a:t>");    </a:t>
            </a:r>
          </a:p>
          <a:p>
            <a:r>
              <a:rPr lang="en-GB" dirty="0"/>
              <a:t>          </a:t>
            </a:r>
            <a:r>
              <a:rPr lang="en-GB" dirty="0" err="1"/>
              <a:t>props.put</a:t>
            </a:r>
            <a:r>
              <a:rPr lang="en-GB" dirty="0"/>
              <a:t>("</a:t>
            </a:r>
            <a:r>
              <a:rPr lang="en-GB" dirty="0" err="1"/>
              <a:t>mail.smtp.auth</a:t>
            </a:r>
            <a:r>
              <a:rPr lang="en-GB" dirty="0"/>
              <a:t>", "true");    </a:t>
            </a:r>
          </a:p>
          <a:p>
            <a:r>
              <a:rPr lang="en-GB" dirty="0"/>
              <a:t>          </a:t>
            </a:r>
            <a:r>
              <a:rPr lang="en-GB" dirty="0" err="1"/>
              <a:t>props.put</a:t>
            </a:r>
            <a:r>
              <a:rPr lang="en-GB" dirty="0"/>
              <a:t>("</a:t>
            </a:r>
            <a:r>
              <a:rPr lang="en-GB" dirty="0" err="1"/>
              <a:t>mail.smtp.port</a:t>
            </a:r>
            <a:r>
              <a:rPr lang="en-GB" dirty="0"/>
              <a:t>", "465");    </a:t>
            </a:r>
          </a:p>
          <a:p>
            <a:r>
              <a:rPr lang="en-GB" dirty="0"/>
              <a:t>          //get Session   </a:t>
            </a:r>
          </a:p>
          <a:p>
            <a:r>
              <a:rPr lang="en-GB" dirty="0"/>
              <a:t>          Session session = </a:t>
            </a:r>
            <a:r>
              <a:rPr lang="en-GB" dirty="0" err="1"/>
              <a:t>Session.getDefaultInstance</a:t>
            </a:r>
            <a:r>
              <a:rPr lang="en-GB" dirty="0"/>
              <a:t>(props,    </a:t>
            </a:r>
          </a:p>
          <a:p>
            <a:r>
              <a:rPr lang="en-GB" dirty="0"/>
              <a:t>           new </a:t>
            </a:r>
            <a:r>
              <a:rPr lang="en-GB" dirty="0" err="1"/>
              <a:t>javax.mail.Authenticator</a:t>
            </a:r>
            <a:r>
              <a:rPr lang="en-GB" dirty="0"/>
              <a:t>() {    </a:t>
            </a:r>
          </a:p>
          <a:p>
            <a:r>
              <a:rPr lang="en-GB" dirty="0"/>
              <a:t>           protected </a:t>
            </a:r>
            <a:r>
              <a:rPr lang="en-GB" dirty="0" err="1"/>
              <a:t>PasswordAuthentication</a:t>
            </a:r>
            <a:r>
              <a:rPr lang="en-GB" dirty="0"/>
              <a:t> </a:t>
            </a:r>
            <a:r>
              <a:rPr lang="en-GB" dirty="0" err="1"/>
              <a:t>getPasswordAuthentication</a:t>
            </a:r>
            <a:r>
              <a:rPr lang="en-GB" dirty="0"/>
              <a:t>() {    </a:t>
            </a:r>
          </a:p>
          <a:p>
            <a:r>
              <a:rPr lang="en-GB" dirty="0"/>
              <a:t>           return new </a:t>
            </a:r>
            <a:r>
              <a:rPr lang="en-GB" dirty="0" err="1"/>
              <a:t>PasswordAuthentication</a:t>
            </a:r>
            <a:r>
              <a:rPr lang="en-GB" dirty="0"/>
              <a:t>(</a:t>
            </a:r>
            <a:r>
              <a:rPr lang="en-GB" dirty="0" err="1"/>
              <a:t>from,password</a:t>
            </a:r>
            <a:r>
              <a:rPr lang="en-GB" dirty="0"/>
              <a:t>);  </a:t>
            </a:r>
          </a:p>
          <a:p>
            <a:r>
              <a:rPr lang="en-GB" dirty="0"/>
              <a:t>           }    </a:t>
            </a:r>
          </a:p>
          <a:p>
            <a:r>
              <a:rPr lang="en-GB" dirty="0"/>
              <a:t>          });    </a:t>
            </a:r>
          </a:p>
          <a:p>
            <a:r>
              <a:rPr lang="en-GB" dirty="0"/>
              <a:t>          //compose message    </a:t>
            </a:r>
          </a:p>
          <a:p>
            <a:r>
              <a:rPr lang="en-GB" dirty="0"/>
              <a:t>          try {    </a:t>
            </a:r>
          </a:p>
          <a:p>
            <a:r>
              <a:rPr lang="en-GB" dirty="0"/>
              <a:t>           </a:t>
            </a:r>
            <a:r>
              <a:rPr lang="en-GB" dirty="0" err="1"/>
              <a:t>MimeMessage</a:t>
            </a:r>
            <a:r>
              <a:rPr lang="en-GB" dirty="0"/>
              <a:t> message = new </a:t>
            </a:r>
            <a:r>
              <a:rPr lang="en-GB" dirty="0" err="1"/>
              <a:t>MimeMessage</a:t>
            </a:r>
            <a:r>
              <a:rPr lang="en-GB" dirty="0"/>
              <a:t>(session);    </a:t>
            </a:r>
          </a:p>
          <a:p>
            <a:r>
              <a:rPr lang="en-GB" dirty="0"/>
              <a:t>           </a:t>
            </a:r>
            <a:r>
              <a:rPr lang="en-GB" dirty="0" err="1"/>
              <a:t>message.addRecipient</a:t>
            </a:r>
            <a:r>
              <a:rPr lang="en-GB" dirty="0"/>
              <a:t>(</a:t>
            </a:r>
            <a:r>
              <a:rPr lang="en-GB" dirty="0" err="1"/>
              <a:t>Message.RecipientType.TO,new</a:t>
            </a:r>
            <a:r>
              <a:rPr lang="en-GB" dirty="0"/>
              <a:t> </a:t>
            </a:r>
            <a:r>
              <a:rPr lang="en-GB" dirty="0" err="1"/>
              <a:t>InternetAddress</a:t>
            </a:r>
            <a:r>
              <a:rPr lang="en-GB" dirty="0"/>
              <a:t>(to));    </a:t>
            </a:r>
          </a:p>
          <a:p>
            <a:r>
              <a:rPr lang="en-GB" dirty="0"/>
              <a:t>           </a:t>
            </a:r>
            <a:r>
              <a:rPr lang="en-GB" dirty="0" err="1"/>
              <a:t>message.setSubject</a:t>
            </a:r>
            <a:r>
              <a:rPr lang="en-GB" dirty="0"/>
              <a:t>(sub);    </a:t>
            </a:r>
          </a:p>
          <a:p>
            <a:r>
              <a:rPr lang="en-GB" dirty="0"/>
              <a:t>           </a:t>
            </a:r>
            <a:r>
              <a:rPr lang="en-GB" dirty="0" err="1"/>
              <a:t>message.setText</a:t>
            </a:r>
            <a:r>
              <a:rPr lang="en-GB" dirty="0"/>
              <a:t>(</a:t>
            </a:r>
            <a:r>
              <a:rPr lang="en-GB" dirty="0" err="1"/>
              <a:t>msg</a:t>
            </a:r>
            <a:r>
              <a:rPr lang="en-GB" dirty="0"/>
              <a:t>);    </a:t>
            </a:r>
          </a:p>
          <a:p>
            <a:r>
              <a:rPr lang="en-GB" dirty="0"/>
              <a:t>           //send message  </a:t>
            </a:r>
          </a:p>
          <a:p>
            <a:r>
              <a:rPr lang="en-GB" dirty="0"/>
              <a:t>           </a:t>
            </a:r>
            <a:r>
              <a:rPr lang="en-GB" dirty="0" err="1"/>
              <a:t>Transport.send</a:t>
            </a:r>
            <a:r>
              <a:rPr lang="en-GB" dirty="0"/>
              <a:t>(message);    </a:t>
            </a:r>
          </a:p>
          <a:p>
            <a:r>
              <a:rPr lang="en-GB" dirty="0"/>
              <a:t>           </a:t>
            </a:r>
            <a:r>
              <a:rPr lang="en-GB" dirty="0" err="1"/>
              <a:t>System.out.println</a:t>
            </a:r>
            <a:r>
              <a:rPr lang="en-GB" dirty="0"/>
              <a:t>("message sent successfully");    </a:t>
            </a:r>
          </a:p>
          <a:p>
            <a:r>
              <a:rPr lang="en-GB" dirty="0"/>
              <a:t>          } catch (</a:t>
            </a:r>
            <a:r>
              <a:rPr lang="en-GB" dirty="0" err="1"/>
              <a:t>MessagingException</a:t>
            </a:r>
            <a:r>
              <a:rPr lang="en-GB" dirty="0"/>
              <a:t> e) {throw new </a:t>
            </a:r>
            <a:r>
              <a:rPr lang="en-GB" dirty="0" err="1"/>
              <a:t>RuntimeException</a:t>
            </a:r>
            <a:r>
              <a:rPr lang="en-GB" dirty="0"/>
              <a:t>(e);}    </a:t>
            </a:r>
          </a:p>
          <a:p>
            <a:r>
              <a:rPr lang="en-GB" dirty="0"/>
              <a:t>             </a:t>
            </a:r>
          </a:p>
          <a:p>
            <a:r>
              <a:rPr lang="en-GB" dirty="0"/>
              <a:t>    }  </a:t>
            </a:r>
          </a:p>
          <a:p>
            <a:r>
              <a:rPr lang="en-GB" dirty="0"/>
              <a:t>}  </a:t>
            </a:r>
          </a:p>
          <a:p>
            <a:r>
              <a:rPr lang="en-GB" dirty="0"/>
              <a:t>public class </a:t>
            </a:r>
            <a:r>
              <a:rPr lang="en-GB" dirty="0" err="1"/>
              <a:t>SendMailSSL</a:t>
            </a:r>
            <a:r>
              <a:rPr lang="en-GB" dirty="0"/>
              <a:t>{    </a:t>
            </a:r>
          </a:p>
          <a:p>
            <a:r>
              <a:rPr lang="en-GB" dirty="0"/>
              <a:t> public static void main(String[] </a:t>
            </a:r>
            <a:r>
              <a:rPr lang="en-GB" dirty="0" err="1"/>
              <a:t>args</a:t>
            </a:r>
            <a:r>
              <a:rPr lang="en-GB" dirty="0"/>
              <a:t>) {    </a:t>
            </a:r>
          </a:p>
          <a:p>
            <a:r>
              <a:rPr lang="en-GB" dirty="0"/>
              <a:t>     //</a:t>
            </a:r>
            <a:r>
              <a:rPr lang="en-GB" dirty="0" err="1"/>
              <a:t>from,password,to,subject,message</a:t>
            </a:r>
            <a:r>
              <a:rPr lang="en-GB" dirty="0"/>
              <a:t>  </a:t>
            </a:r>
          </a:p>
          <a:p>
            <a:r>
              <a:rPr lang="en-GB" dirty="0"/>
              <a:t>     </a:t>
            </a:r>
            <a:r>
              <a:rPr lang="en-GB" dirty="0" err="1"/>
              <a:t>Mailer.send</a:t>
            </a:r>
            <a:r>
              <a:rPr lang="en-GB" dirty="0"/>
              <a:t>("from@gmail.com","</a:t>
            </a:r>
            <a:r>
              <a:rPr lang="en-GB" dirty="0" err="1"/>
              <a:t>xxxxx</a:t>
            </a:r>
            <a:r>
              <a:rPr lang="en-GB" dirty="0"/>
              <a:t>","</a:t>
            </a:r>
            <a:r>
              <a:rPr lang="en-GB" dirty="0" err="1"/>
              <a:t>to@gmail.com","hello</a:t>
            </a:r>
            <a:r>
              <a:rPr lang="en-GB" dirty="0"/>
              <a:t> </a:t>
            </a:r>
            <a:r>
              <a:rPr lang="en-GB" dirty="0" err="1"/>
              <a:t>javatpoint</a:t>
            </a:r>
            <a:r>
              <a:rPr lang="en-GB" dirty="0"/>
              <a:t>","How r u?");  </a:t>
            </a:r>
          </a:p>
          <a:p>
            <a:r>
              <a:rPr lang="en-GB" dirty="0"/>
              <a:t>     //change from, password and to  </a:t>
            </a:r>
          </a:p>
          <a:p>
            <a:r>
              <a:rPr lang="en-GB" dirty="0"/>
              <a:t> }    </a:t>
            </a:r>
          </a:p>
          <a:p>
            <a:r>
              <a:rPr lang="en-GB" dirty="0"/>
              <a:t>}    </a:t>
            </a:r>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703821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457200" y="274638"/>
            <a:ext cx="8229600" cy="1325562"/>
          </a:xfrm>
        </p:spPr>
        <p:txBody>
          <a:bodyPr>
            <a:normAutofit fontScale="90000"/>
          </a:bodyPr>
          <a:lstStyle/>
          <a:p>
            <a:r>
              <a:rPr lang="en-GB" b="1" dirty="0"/>
              <a:t>Example of Sending Email through Gmail Server with SSL</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457200" y="1830387"/>
            <a:ext cx="8229600" cy="4525963"/>
          </a:xfrm>
        </p:spPr>
        <p:txBody>
          <a:bodyPr>
            <a:normAutofit/>
          </a:bodyPr>
          <a:lstStyle/>
          <a:p>
            <a:r>
              <a:rPr lang="en-GB" dirty="0"/>
              <a:t>As you can see in the above example, </a:t>
            </a:r>
            <a:r>
              <a:rPr lang="en-GB" dirty="0" err="1"/>
              <a:t>userid</a:t>
            </a:r>
            <a:r>
              <a:rPr lang="en-GB" dirty="0"/>
              <a:t> and password need to be authenticated. As, this program illustrates, you can send email easily but change the username and password accordingly. Let's see how to run it once again by simple technique: </a:t>
            </a:r>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6" name="Table 5">
            <a:extLst>
              <a:ext uri="{FF2B5EF4-FFF2-40B4-BE49-F238E27FC236}">
                <a16:creationId xmlns:a16="http://schemas.microsoft.com/office/drawing/2014/main" id="{102E3485-DF03-3640-8E23-C64750E5897D}"/>
              </a:ext>
            </a:extLst>
          </p:cNvPr>
          <p:cNvGraphicFramePr>
            <a:graphicFrameLocks noGrp="1"/>
          </p:cNvGraphicFramePr>
          <p:nvPr>
            <p:extLst>
              <p:ext uri="{D42A27DB-BD31-4B8C-83A1-F6EECF244321}">
                <p14:modId xmlns:p14="http://schemas.microsoft.com/office/powerpoint/2010/main" val="245929619"/>
              </p:ext>
            </p:extLst>
          </p:nvPr>
        </p:nvGraphicFramePr>
        <p:xfrm>
          <a:off x="1028700" y="5028883"/>
          <a:ext cx="7086600" cy="1097280"/>
        </p:xfrm>
        <a:graphic>
          <a:graphicData uri="http://schemas.openxmlformats.org/drawingml/2006/table">
            <a:tbl>
              <a:tblPr>
                <a:tableStyleId>{35758FB7-9AC5-4552-8A53-C91805E547FA}</a:tableStyleId>
              </a:tblPr>
              <a:tblGrid>
                <a:gridCol w="2514600">
                  <a:extLst>
                    <a:ext uri="{9D8B030D-6E8A-4147-A177-3AD203B41FA5}">
                      <a16:colId xmlns:a16="http://schemas.microsoft.com/office/drawing/2014/main" val="3624786352"/>
                    </a:ext>
                  </a:extLst>
                </a:gridCol>
                <a:gridCol w="4572000">
                  <a:extLst>
                    <a:ext uri="{9D8B030D-6E8A-4147-A177-3AD203B41FA5}">
                      <a16:colId xmlns:a16="http://schemas.microsoft.com/office/drawing/2014/main" val="2808856535"/>
                    </a:ext>
                  </a:extLst>
                </a:gridCol>
              </a:tblGrid>
              <a:tr h="0">
                <a:tc>
                  <a:txBody>
                    <a:bodyPr/>
                    <a:lstStyle/>
                    <a:p>
                      <a:r>
                        <a:rPr lang="en-GB"/>
                        <a:t>Load the jar file </a:t>
                      </a:r>
                    </a:p>
                  </a:txBody>
                  <a:tcPr anchor="ctr"/>
                </a:tc>
                <a:tc>
                  <a:txBody>
                    <a:bodyPr/>
                    <a:lstStyle/>
                    <a:p>
                      <a:r>
                        <a:rPr lang="en-GB"/>
                        <a:t>c:\&gt; </a:t>
                      </a:r>
                      <a:r>
                        <a:rPr lang="en-GB" b="1"/>
                        <a:t>set classpath=mail.jar;activation.jar;.;</a:t>
                      </a:r>
                      <a:endParaRPr lang="en-GB"/>
                    </a:p>
                  </a:txBody>
                  <a:tcPr anchor="ctr"/>
                </a:tc>
                <a:extLst>
                  <a:ext uri="{0D108BD9-81ED-4DB2-BD59-A6C34878D82A}">
                    <a16:rowId xmlns:a16="http://schemas.microsoft.com/office/drawing/2014/main" val="2883522554"/>
                  </a:ext>
                </a:extLst>
              </a:tr>
              <a:tr h="0">
                <a:tc>
                  <a:txBody>
                    <a:bodyPr/>
                    <a:lstStyle/>
                    <a:p>
                      <a:r>
                        <a:rPr lang="en-GB"/>
                        <a:t>compile the source file </a:t>
                      </a:r>
                    </a:p>
                  </a:txBody>
                  <a:tcPr anchor="ctr"/>
                </a:tc>
                <a:tc>
                  <a:txBody>
                    <a:bodyPr/>
                    <a:lstStyle/>
                    <a:p>
                      <a:r>
                        <a:rPr lang="en-GB"/>
                        <a:t>c:\&gt; </a:t>
                      </a:r>
                      <a:r>
                        <a:rPr lang="en-GB" b="1"/>
                        <a:t>javac SendMailSSL.java</a:t>
                      </a:r>
                      <a:endParaRPr lang="en-GB"/>
                    </a:p>
                  </a:txBody>
                  <a:tcPr anchor="ctr"/>
                </a:tc>
                <a:extLst>
                  <a:ext uri="{0D108BD9-81ED-4DB2-BD59-A6C34878D82A}">
                    <a16:rowId xmlns:a16="http://schemas.microsoft.com/office/drawing/2014/main" val="3445131062"/>
                  </a:ext>
                </a:extLst>
              </a:tr>
              <a:tr h="0">
                <a:tc>
                  <a:txBody>
                    <a:bodyPr/>
                    <a:lstStyle/>
                    <a:p>
                      <a:r>
                        <a:rPr lang="en-GB"/>
                        <a:t>run by </a:t>
                      </a:r>
                    </a:p>
                  </a:txBody>
                  <a:tcPr anchor="ctr"/>
                </a:tc>
                <a:tc>
                  <a:txBody>
                    <a:bodyPr/>
                    <a:lstStyle/>
                    <a:p>
                      <a:r>
                        <a:rPr lang="en-GB" dirty="0"/>
                        <a:t>c:\&gt; </a:t>
                      </a:r>
                      <a:r>
                        <a:rPr lang="en-GB" b="1" dirty="0"/>
                        <a:t>java </a:t>
                      </a:r>
                      <a:r>
                        <a:rPr lang="en-GB" b="1" dirty="0" err="1"/>
                        <a:t>SendMailSSL</a:t>
                      </a:r>
                      <a:endParaRPr lang="en-GB" dirty="0"/>
                    </a:p>
                  </a:txBody>
                  <a:tcPr anchor="ctr"/>
                </a:tc>
                <a:extLst>
                  <a:ext uri="{0D108BD9-81ED-4DB2-BD59-A6C34878D82A}">
                    <a16:rowId xmlns:a16="http://schemas.microsoft.com/office/drawing/2014/main" val="3010284523"/>
                  </a:ext>
                </a:extLst>
              </a:tr>
            </a:tbl>
          </a:graphicData>
        </a:graphic>
      </p:graphicFrame>
    </p:spTree>
    <p:extLst>
      <p:ext uri="{BB962C8B-B14F-4D97-AF65-F5344CB8AC3E}">
        <p14:creationId xmlns:p14="http://schemas.microsoft.com/office/powerpoint/2010/main" val="1935597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457200" y="274638"/>
            <a:ext cx="8229600" cy="1325562"/>
          </a:xfrm>
        </p:spPr>
        <p:txBody>
          <a:bodyPr>
            <a:normAutofit fontScale="90000"/>
          </a:bodyPr>
          <a:lstStyle/>
          <a:p>
            <a:r>
              <a:rPr lang="en-GB" b="1" dirty="0"/>
              <a:t>Resolving </a:t>
            </a:r>
            <a:r>
              <a:rPr lang="en-GB" b="1" dirty="0" err="1"/>
              <a:t>AuthenticationFailedException</a:t>
            </a:r>
            <a:endParaRPr lang="en-GB" b="1" dirty="0"/>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457200" y="1830387"/>
            <a:ext cx="8229600" cy="4525963"/>
          </a:xfrm>
        </p:spPr>
        <p:txBody>
          <a:bodyPr>
            <a:normAutofit/>
          </a:bodyPr>
          <a:lstStyle/>
          <a:p>
            <a:r>
              <a:rPr lang="en-GB" dirty="0"/>
              <a:t>Click on this link and click on turn on radio button to allow users to send mail from unknown location. </a:t>
            </a:r>
            <a:r>
              <a:rPr lang="en-GB" dirty="0">
                <a:hlinkClick r:id="rId2"/>
              </a:rPr>
              <a:t>https://www.google.com/settings/security/</a:t>
            </a:r>
            <a:r>
              <a:rPr lang="en-GB">
                <a:hlinkClick r:id="rId2"/>
              </a:rPr>
              <a:t>lesssecureapps</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55576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Sending Email in Java</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77500" lnSpcReduction="20000"/>
          </a:bodyPr>
          <a:lstStyle/>
          <a:p>
            <a:r>
              <a:rPr lang="en-GB" dirty="0"/>
              <a:t>There are various ways to send email using </a:t>
            </a:r>
            <a:r>
              <a:rPr lang="en-GB" dirty="0" err="1"/>
              <a:t>JavaMail</a:t>
            </a:r>
            <a:r>
              <a:rPr lang="en-GB" dirty="0"/>
              <a:t> API. For this purpose, you must have SMTP server that is responsible to send mails.</a:t>
            </a:r>
          </a:p>
          <a:p>
            <a:r>
              <a:rPr lang="en-GB" dirty="0"/>
              <a:t>You can use one of the following techniques to get the SMTP server:</a:t>
            </a:r>
          </a:p>
          <a:p>
            <a:pPr lvl="1"/>
            <a:r>
              <a:rPr lang="en-GB" dirty="0"/>
              <a:t>Install and use any SMTP server such as </a:t>
            </a:r>
            <a:r>
              <a:rPr lang="en-GB" dirty="0" err="1"/>
              <a:t>Postcast</a:t>
            </a:r>
            <a:r>
              <a:rPr lang="en-GB" dirty="0"/>
              <a:t> server, Apache James server, </a:t>
            </a:r>
            <a:r>
              <a:rPr lang="en-GB" dirty="0" err="1"/>
              <a:t>cmail</a:t>
            </a:r>
            <a:r>
              <a:rPr lang="en-GB" dirty="0"/>
              <a:t> server etc. (or)</a:t>
            </a:r>
          </a:p>
          <a:p>
            <a:pPr lvl="1"/>
            <a:r>
              <a:rPr lang="en-GB" dirty="0"/>
              <a:t>Use the SMTP server provided by the host provider e.g. my SMTP server is </a:t>
            </a:r>
            <a:r>
              <a:rPr lang="en-GB" dirty="0" err="1"/>
              <a:t>mail.clsp.org</a:t>
            </a:r>
            <a:r>
              <a:rPr lang="en-GB" dirty="0"/>
              <a:t> (or)</a:t>
            </a:r>
          </a:p>
          <a:p>
            <a:pPr lvl="1"/>
            <a:r>
              <a:rPr lang="en-GB" dirty="0"/>
              <a:t>Use the SMTP Server provided by other companies e.g. </a:t>
            </a:r>
            <a:r>
              <a:rPr lang="en-GB" dirty="0" err="1"/>
              <a:t>gmail</a:t>
            </a:r>
            <a:r>
              <a:rPr lang="en-GB" dirty="0"/>
              <a:t> etc.</a:t>
            </a:r>
          </a:p>
          <a:p>
            <a:r>
              <a:rPr lang="en-GB" dirty="0"/>
              <a:t>Here, we are going to learn above three approaches to send email using </a:t>
            </a:r>
            <a:r>
              <a:rPr lang="en-GB" dirty="0" err="1"/>
              <a:t>javamail</a:t>
            </a:r>
            <a:r>
              <a:rPr lang="en-GB" dirty="0"/>
              <a:t> API. But we should learn the basic steps to send email from java application.</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82943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Steps to send email using </a:t>
            </a:r>
            <a:r>
              <a:rPr lang="en-GB" b="1" dirty="0" err="1"/>
              <a:t>JavaMail</a:t>
            </a:r>
            <a:r>
              <a:rPr lang="en-GB" b="1" dirty="0"/>
              <a:t> API</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dirty="0"/>
              <a:t>There are following three steps to send email using </a:t>
            </a:r>
            <a:r>
              <a:rPr lang="en-GB" dirty="0" err="1"/>
              <a:t>JavaMail</a:t>
            </a:r>
            <a:r>
              <a:rPr lang="en-GB" dirty="0"/>
              <a:t>. They are as follows: </a:t>
            </a:r>
          </a:p>
          <a:p>
            <a:pPr lvl="1"/>
            <a:r>
              <a:rPr lang="en-GB" b="1" dirty="0"/>
              <a:t>Get the session object</a:t>
            </a:r>
            <a:r>
              <a:rPr lang="en-GB" dirty="0"/>
              <a:t> that stores all the information of host like host name, username, password etc.</a:t>
            </a:r>
          </a:p>
          <a:p>
            <a:pPr lvl="1"/>
            <a:r>
              <a:rPr lang="en-GB" b="1" dirty="0"/>
              <a:t>compose the message</a:t>
            </a:r>
            <a:endParaRPr lang="en-GB" dirty="0"/>
          </a:p>
          <a:p>
            <a:pPr lvl="1"/>
            <a:r>
              <a:rPr lang="en-GB" b="1" dirty="0"/>
              <a:t>send the message</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62515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72088"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628650" y="643467"/>
            <a:ext cx="2916395" cy="1800526"/>
          </a:xfrm>
        </p:spPr>
        <p:txBody>
          <a:bodyPr>
            <a:normAutofit/>
          </a:bodyPr>
          <a:lstStyle/>
          <a:p>
            <a:pPr>
              <a:lnSpc>
                <a:spcPct val="90000"/>
              </a:lnSpc>
            </a:pPr>
            <a:r>
              <a:rPr lang="en-GB" sz="4100" b="1"/>
              <a:t>1) Get the session object</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628650" y="2623381"/>
            <a:ext cx="2916396" cy="3553581"/>
          </a:xfrm>
        </p:spPr>
        <p:txBody>
          <a:bodyPr>
            <a:normAutofit/>
          </a:bodyPr>
          <a:lstStyle/>
          <a:p>
            <a:r>
              <a:rPr lang="en-GB" sz="1700"/>
              <a:t>The </a:t>
            </a:r>
            <a:r>
              <a:rPr lang="en-GB" sz="1700" b="1"/>
              <a:t>javax.mail.Session </a:t>
            </a:r>
            <a:r>
              <a:rPr lang="en-GB" sz="1700"/>
              <a:t>class provides two methods to get the object of session, Session.getDefaultInstance() method and Session.getInstance() method. You can use any method to get the session object.</a:t>
            </a:r>
          </a:p>
          <a:p>
            <a:endParaRPr lang="en-GB" sz="170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a:xfrm>
            <a:off x="628650" y="6356350"/>
            <a:ext cx="2057400" cy="365125"/>
          </a:xfrm>
        </p:spPr>
        <p:txBody>
          <a:bodyPr>
            <a:normAutofit/>
          </a:bodyPr>
          <a:lstStyle/>
          <a:p>
            <a:pPr>
              <a:spcAft>
                <a:spcPts val="600"/>
              </a:spcAft>
            </a:pPr>
            <a:fld id="{F2C0BE9E-7442-DD47-901A-60415DB8007F}" type="datetime2">
              <a:rPr lang="en-US" smtClean="0"/>
              <a:pPr>
                <a:spcAft>
                  <a:spcPts val="600"/>
                </a:spcAft>
              </a:pPr>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a:xfrm>
            <a:off x="6457950" y="6356350"/>
            <a:ext cx="2057400" cy="365125"/>
          </a:xfrm>
        </p:spPr>
        <p:txBody>
          <a:bodyPr>
            <a:normAutofit/>
          </a:bodyPr>
          <a:lstStyle/>
          <a:p>
            <a:pPr>
              <a:spcAft>
                <a:spcPts val="600"/>
              </a:spcAft>
            </a:pPr>
            <a:fld id="{B6F15528-21DE-4FAA-801E-634DDDAF4B2B}" type="slidenum">
              <a:rPr lang="en-US" smtClean="0"/>
              <a:pPr>
                <a:spcAft>
                  <a:spcPts val="600"/>
                </a:spcAft>
              </a:pPr>
              <a:t>4</a:t>
            </a:fld>
            <a:endParaRPr lang="en-US"/>
          </a:p>
        </p:txBody>
      </p:sp>
      <p:graphicFrame>
        <p:nvGraphicFramePr>
          <p:cNvPr id="6" name="Table 5">
            <a:extLst>
              <a:ext uri="{FF2B5EF4-FFF2-40B4-BE49-F238E27FC236}">
                <a16:creationId xmlns:a16="http://schemas.microsoft.com/office/drawing/2014/main" id="{D830DDEB-EB3B-CC47-A59B-33EA7E8075B5}"/>
              </a:ext>
            </a:extLst>
          </p:cNvPr>
          <p:cNvGraphicFramePr>
            <a:graphicFrameLocks noGrp="1"/>
          </p:cNvGraphicFramePr>
          <p:nvPr>
            <p:extLst>
              <p:ext uri="{D42A27DB-BD31-4B8C-83A1-F6EECF244321}">
                <p14:modId xmlns:p14="http://schemas.microsoft.com/office/powerpoint/2010/main" val="2392754382"/>
              </p:ext>
            </p:extLst>
          </p:nvPr>
        </p:nvGraphicFramePr>
        <p:xfrm>
          <a:off x="5100739" y="2314605"/>
          <a:ext cx="3560661" cy="2257136"/>
        </p:xfrm>
        <a:graphic>
          <a:graphicData uri="http://schemas.openxmlformats.org/drawingml/2006/table">
            <a:tbl>
              <a:tblPr firstRow="1" bandRow="1">
                <a:noFill/>
              </a:tblPr>
              <a:tblGrid>
                <a:gridCol w="391848">
                  <a:extLst>
                    <a:ext uri="{9D8B030D-6E8A-4147-A177-3AD203B41FA5}">
                      <a16:colId xmlns:a16="http://schemas.microsoft.com/office/drawing/2014/main" val="1253021808"/>
                    </a:ext>
                  </a:extLst>
                </a:gridCol>
                <a:gridCol w="2064338">
                  <a:extLst>
                    <a:ext uri="{9D8B030D-6E8A-4147-A177-3AD203B41FA5}">
                      <a16:colId xmlns:a16="http://schemas.microsoft.com/office/drawing/2014/main" val="4126059376"/>
                    </a:ext>
                  </a:extLst>
                </a:gridCol>
                <a:gridCol w="1104475">
                  <a:extLst>
                    <a:ext uri="{9D8B030D-6E8A-4147-A177-3AD203B41FA5}">
                      <a16:colId xmlns:a16="http://schemas.microsoft.com/office/drawing/2014/main" val="2185426188"/>
                    </a:ext>
                  </a:extLst>
                </a:gridCol>
              </a:tblGrid>
              <a:tr h="330426">
                <a:tc>
                  <a:txBody>
                    <a:bodyPr/>
                    <a:lstStyle/>
                    <a:p>
                      <a:r>
                        <a:rPr lang="en-GB" sz="1100" b="1" cap="none" spc="0">
                          <a:solidFill>
                            <a:schemeClr val="bg1"/>
                          </a:solidFill>
                        </a:rPr>
                        <a:t>No.</a:t>
                      </a:r>
                    </a:p>
                  </a:txBody>
                  <a:tcPr marL="48866" marR="34904" marT="69808" marB="69808" anchor="ctr">
                    <a:lnL w="12700" cmpd="sng">
                      <a:noFill/>
                    </a:lnL>
                    <a:lnR w="12700" cmpd="sng">
                      <a:noFill/>
                    </a:lnR>
                    <a:lnT w="19050" cap="flat" cmpd="sng" algn="ctr">
                      <a:noFill/>
                      <a:prstDash val="solid"/>
                    </a:lnT>
                    <a:lnB w="38100" cmpd="sng">
                      <a:noFill/>
                    </a:lnB>
                    <a:solidFill>
                      <a:schemeClr val="tx1"/>
                    </a:solidFill>
                  </a:tcPr>
                </a:tc>
                <a:tc>
                  <a:txBody>
                    <a:bodyPr/>
                    <a:lstStyle/>
                    <a:p>
                      <a:r>
                        <a:rPr lang="en-GB" sz="1100" b="1" cap="none" spc="0">
                          <a:solidFill>
                            <a:schemeClr val="bg1"/>
                          </a:solidFill>
                        </a:rPr>
                        <a:t>Method</a:t>
                      </a:r>
                    </a:p>
                  </a:txBody>
                  <a:tcPr marL="48866" marR="34904" marT="69808" marB="69808" anchor="ctr">
                    <a:lnL w="12700" cmpd="sng">
                      <a:noFill/>
                    </a:lnL>
                    <a:lnR w="12700" cmpd="sng">
                      <a:noFill/>
                    </a:lnR>
                    <a:lnT w="19050" cap="flat" cmpd="sng" algn="ctr">
                      <a:noFill/>
                      <a:prstDash val="solid"/>
                    </a:lnT>
                    <a:lnB w="38100" cmpd="sng">
                      <a:noFill/>
                    </a:lnB>
                    <a:solidFill>
                      <a:schemeClr val="tx1"/>
                    </a:solidFill>
                  </a:tcPr>
                </a:tc>
                <a:tc>
                  <a:txBody>
                    <a:bodyPr/>
                    <a:lstStyle/>
                    <a:p>
                      <a:r>
                        <a:rPr lang="en-GB" sz="1100" b="1" cap="none" spc="0">
                          <a:solidFill>
                            <a:schemeClr val="bg1"/>
                          </a:solidFill>
                        </a:rPr>
                        <a:t>Description</a:t>
                      </a:r>
                    </a:p>
                  </a:txBody>
                  <a:tcPr marL="48866" marR="34904" marT="69808" marB="69808"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4017894194"/>
                  </a:ext>
                </a:extLst>
              </a:tr>
              <a:tr h="411869">
                <a:tc>
                  <a:txBody>
                    <a:bodyPr/>
                    <a:lstStyle/>
                    <a:p>
                      <a:r>
                        <a:rPr lang="en-PK" sz="900" cap="none" spc="0">
                          <a:solidFill>
                            <a:schemeClr val="tx1"/>
                          </a:solidFill>
                        </a:rPr>
                        <a:t>1</a:t>
                      </a:r>
                    </a:p>
                  </a:txBody>
                  <a:tcPr marL="48866" marR="34904" marT="34904" marB="69808" anchor="ctr">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GB" sz="900" cap="none" spc="0">
                          <a:solidFill>
                            <a:schemeClr val="tx1"/>
                          </a:solidFill>
                        </a:rPr>
                        <a:t>public static Session getDefaultInstance(Properties props)</a:t>
                      </a:r>
                    </a:p>
                  </a:txBody>
                  <a:tcPr marL="48866" marR="34904" marT="34904" marB="69808" anchor="ctr">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GB" sz="900" cap="none" spc="0">
                          <a:solidFill>
                            <a:schemeClr val="tx1"/>
                          </a:solidFill>
                        </a:rPr>
                        <a:t>returns the default session.</a:t>
                      </a:r>
                    </a:p>
                  </a:txBody>
                  <a:tcPr marL="48866" marR="34904" marT="34904" marB="69808" anchor="ctr">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3000973656"/>
                  </a:ext>
                </a:extLst>
              </a:tr>
              <a:tr h="551486">
                <a:tc>
                  <a:txBody>
                    <a:bodyPr/>
                    <a:lstStyle/>
                    <a:p>
                      <a:r>
                        <a:rPr lang="en-PK" sz="900" cap="none" spc="0">
                          <a:solidFill>
                            <a:schemeClr val="tx1"/>
                          </a:solidFill>
                        </a:rPr>
                        <a:t>2</a:t>
                      </a:r>
                    </a:p>
                  </a:txBody>
                  <a:tcPr marL="48866" marR="34904" marT="34904" marB="6980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900" cap="none" spc="0">
                          <a:solidFill>
                            <a:schemeClr val="tx1"/>
                          </a:solidFill>
                        </a:rPr>
                        <a:t>public static Session getDefaultInstance(Properties props,Authenticator auth)</a:t>
                      </a:r>
                    </a:p>
                  </a:txBody>
                  <a:tcPr marL="48866" marR="34904" marT="34904" marB="6980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900" cap="none" spc="0">
                          <a:solidFill>
                            <a:schemeClr val="tx1"/>
                          </a:solidFill>
                        </a:rPr>
                        <a:t>returns the default session.</a:t>
                      </a:r>
                    </a:p>
                  </a:txBody>
                  <a:tcPr marL="48866" marR="34904" marT="34904" marB="6980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339984824"/>
                  </a:ext>
                </a:extLst>
              </a:tr>
              <a:tr h="411869">
                <a:tc>
                  <a:txBody>
                    <a:bodyPr/>
                    <a:lstStyle/>
                    <a:p>
                      <a:r>
                        <a:rPr lang="en-PK" sz="900" cap="none" spc="0">
                          <a:solidFill>
                            <a:schemeClr val="tx1"/>
                          </a:solidFill>
                        </a:rPr>
                        <a:t>3</a:t>
                      </a:r>
                    </a:p>
                  </a:txBody>
                  <a:tcPr marL="48866" marR="34904" marT="34904" marB="6980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900" cap="none" spc="0">
                          <a:solidFill>
                            <a:schemeClr val="tx1"/>
                          </a:solidFill>
                        </a:rPr>
                        <a:t>public static Session getInstance(Properties props)</a:t>
                      </a:r>
                    </a:p>
                  </a:txBody>
                  <a:tcPr marL="48866" marR="34904" marT="34904" marB="6980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900" cap="none" spc="0">
                          <a:solidFill>
                            <a:schemeClr val="tx1"/>
                          </a:solidFill>
                        </a:rPr>
                        <a:t>returns the new session.</a:t>
                      </a:r>
                    </a:p>
                  </a:txBody>
                  <a:tcPr marL="48866" marR="34904" marT="34904" marB="6980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2640385049"/>
                  </a:ext>
                </a:extLst>
              </a:tr>
              <a:tr h="551486">
                <a:tc>
                  <a:txBody>
                    <a:bodyPr/>
                    <a:lstStyle/>
                    <a:p>
                      <a:r>
                        <a:rPr lang="en-PK" sz="900" cap="none" spc="0">
                          <a:solidFill>
                            <a:schemeClr val="tx1"/>
                          </a:solidFill>
                        </a:rPr>
                        <a:t>4</a:t>
                      </a:r>
                    </a:p>
                  </a:txBody>
                  <a:tcPr marL="48866" marR="34904" marT="34904" marB="6980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900" cap="none" spc="0">
                          <a:solidFill>
                            <a:schemeClr val="tx1"/>
                          </a:solidFill>
                        </a:rPr>
                        <a:t>public static Session getInstance(Properties props,Authenticator auth)</a:t>
                      </a:r>
                    </a:p>
                  </a:txBody>
                  <a:tcPr marL="48866" marR="34904" marT="34904" marB="6980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900" cap="none" spc="0">
                          <a:solidFill>
                            <a:schemeClr val="tx1"/>
                          </a:solidFill>
                        </a:rPr>
                        <a:t>returns the new session.</a:t>
                      </a:r>
                    </a:p>
                  </a:txBody>
                  <a:tcPr marL="48866" marR="34904" marT="34904" marB="6980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748481394"/>
                  </a:ext>
                </a:extLst>
              </a:tr>
            </a:tbl>
          </a:graphicData>
        </a:graphic>
      </p:graphicFrame>
    </p:spTree>
    <p:extLst>
      <p:ext uri="{BB962C8B-B14F-4D97-AF65-F5344CB8AC3E}">
        <p14:creationId xmlns:p14="http://schemas.microsoft.com/office/powerpoint/2010/main" val="222742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Steps to send email using </a:t>
            </a:r>
            <a:r>
              <a:rPr lang="en-GB" b="1" dirty="0" err="1"/>
              <a:t>JavaMail</a:t>
            </a:r>
            <a:r>
              <a:rPr lang="en-GB" b="1" dirty="0"/>
              <a:t> API</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92500"/>
          </a:bodyPr>
          <a:lstStyle/>
          <a:p>
            <a:r>
              <a:rPr lang="en-GB" b="1" dirty="0"/>
              <a:t>Example of </a:t>
            </a:r>
            <a:r>
              <a:rPr lang="en-GB" b="1" dirty="0" err="1"/>
              <a:t>getDefaultInstance</a:t>
            </a:r>
            <a:r>
              <a:rPr lang="en-GB" b="1" dirty="0"/>
              <a:t>() method</a:t>
            </a:r>
          </a:p>
          <a:p>
            <a:pPr lvl="1"/>
            <a:r>
              <a:rPr lang="en-GB" dirty="0"/>
              <a:t>Properties properties=new Properties();  </a:t>
            </a:r>
          </a:p>
          <a:p>
            <a:pPr lvl="1"/>
            <a:r>
              <a:rPr lang="en-GB" dirty="0"/>
              <a:t>//fill all the information like host name etc.  </a:t>
            </a:r>
          </a:p>
          <a:p>
            <a:pPr lvl="1"/>
            <a:r>
              <a:rPr lang="en-GB" dirty="0"/>
              <a:t>Session session=</a:t>
            </a:r>
            <a:r>
              <a:rPr lang="en-GB" dirty="0" err="1"/>
              <a:t>Session.getDefaultInstance</a:t>
            </a:r>
            <a:r>
              <a:rPr lang="en-GB" dirty="0"/>
              <a:t>(</a:t>
            </a:r>
            <a:r>
              <a:rPr lang="en-GB" dirty="0" err="1"/>
              <a:t>properties,null</a:t>
            </a:r>
            <a:r>
              <a:rPr lang="en-GB" dirty="0"/>
              <a:t>);  </a:t>
            </a:r>
          </a:p>
          <a:p>
            <a:r>
              <a:rPr lang="en-GB" b="1" dirty="0"/>
              <a:t>Example of </a:t>
            </a:r>
            <a:r>
              <a:rPr lang="en-GB" b="1" dirty="0" err="1"/>
              <a:t>getInstance</a:t>
            </a:r>
            <a:r>
              <a:rPr lang="en-GB" b="1" dirty="0"/>
              <a:t>() method</a:t>
            </a:r>
          </a:p>
          <a:p>
            <a:pPr lvl="1"/>
            <a:r>
              <a:rPr lang="en-GB" dirty="0"/>
              <a:t>Properties properties=new Properties();  </a:t>
            </a:r>
          </a:p>
          <a:p>
            <a:pPr lvl="1"/>
            <a:r>
              <a:rPr lang="en-GB" dirty="0"/>
              <a:t>//fill all the information like host name etc.  </a:t>
            </a:r>
          </a:p>
          <a:p>
            <a:pPr lvl="1"/>
            <a:r>
              <a:rPr lang="en-GB" dirty="0"/>
              <a:t>Session session=</a:t>
            </a:r>
            <a:r>
              <a:rPr lang="en-GB" dirty="0" err="1"/>
              <a:t>Session.getInstance</a:t>
            </a:r>
            <a:r>
              <a:rPr lang="en-GB" dirty="0"/>
              <a:t>(</a:t>
            </a:r>
            <a:r>
              <a:rPr lang="en-GB" dirty="0" err="1"/>
              <a:t>properties,null</a:t>
            </a:r>
            <a:r>
              <a:rPr lang="en-GB" dirty="0"/>
              <a:t>);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54709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2) Compose the message</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85000" lnSpcReduction="10000"/>
          </a:bodyPr>
          <a:lstStyle/>
          <a:p>
            <a:r>
              <a:rPr lang="en-GB" dirty="0"/>
              <a:t>The </a:t>
            </a:r>
            <a:r>
              <a:rPr lang="en-GB" dirty="0" err="1"/>
              <a:t>javax.mail.Message</a:t>
            </a:r>
            <a:r>
              <a:rPr lang="en-GB" dirty="0"/>
              <a:t> class provides methods to compose the message. But it is an abstract class so its subclass </a:t>
            </a:r>
            <a:r>
              <a:rPr lang="en-GB" dirty="0" err="1"/>
              <a:t>javax.mail.internet.MimeMessage</a:t>
            </a:r>
            <a:r>
              <a:rPr lang="en-GB" dirty="0"/>
              <a:t> class is mostly used.</a:t>
            </a:r>
          </a:p>
          <a:p>
            <a:r>
              <a:rPr lang="en-GB" dirty="0"/>
              <a:t>To create the message, you need to pass session object in </a:t>
            </a:r>
            <a:r>
              <a:rPr lang="en-GB" dirty="0" err="1"/>
              <a:t>MimeMessage</a:t>
            </a:r>
            <a:r>
              <a:rPr lang="en-GB" dirty="0"/>
              <a:t> class constructor. For example:</a:t>
            </a:r>
          </a:p>
          <a:p>
            <a:pPr lvl="1"/>
            <a:r>
              <a:rPr lang="en-GB" dirty="0" err="1"/>
              <a:t>MimeMessage</a:t>
            </a:r>
            <a:r>
              <a:rPr lang="en-GB" dirty="0"/>
              <a:t> message=new </a:t>
            </a:r>
            <a:r>
              <a:rPr lang="en-GB" dirty="0" err="1"/>
              <a:t>MimeMessage</a:t>
            </a:r>
            <a:r>
              <a:rPr lang="en-GB" dirty="0"/>
              <a:t>(session);  </a:t>
            </a:r>
          </a:p>
          <a:p>
            <a:r>
              <a:rPr lang="en-GB" dirty="0"/>
              <a:t>Now message object has been created but to store information in this object </a:t>
            </a:r>
            <a:r>
              <a:rPr lang="en-GB" dirty="0" err="1"/>
              <a:t>MimeMessage</a:t>
            </a:r>
            <a:r>
              <a:rPr lang="en-GB" dirty="0"/>
              <a:t> class provides many methods. Let's see methods provided by the </a:t>
            </a:r>
            <a:r>
              <a:rPr lang="en-GB" dirty="0" err="1"/>
              <a:t>MimeMessage</a:t>
            </a:r>
            <a:r>
              <a:rPr lang="en-GB" dirty="0"/>
              <a:t> class:</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56954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628649" y="291090"/>
            <a:ext cx="7886699" cy="932688"/>
          </a:xfrm>
        </p:spPr>
        <p:txBody>
          <a:bodyPr vert="horz" lIns="91440" tIns="45720" rIns="91440" bIns="45720" rtlCol="0" anchor="b">
            <a:normAutofit/>
          </a:bodyPr>
          <a:lstStyle/>
          <a:p>
            <a:pPr algn="l">
              <a:lnSpc>
                <a:spcPct val="90000"/>
              </a:lnSpc>
            </a:pPr>
            <a:r>
              <a:rPr lang="en-US" sz="2900" b="1" kern="1200">
                <a:solidFill>
                  <a:schemeClr val="tx1"/>
                </a:solidFill>
                <a:latin typeface="+mj-lt"/>
                <a:ea typeface="+mj-ea"/>
                <a:cs typeface="+mj-cs"/>
              </a:rPr>
              <a:t>Commonly used methods of MimeMessage class</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a:spcAft>
                <a:spcPts val="600"/>
              </a:spcAft>
            </a:pPr>
            <a:fld id="{F2C0BE9E-7442-DD47-901A-60415DB8007F}" type="datetime2">
              <a:rPr lang="en-US" smtClean="0"/>
              <a:pPr>
                <a:spcAft>
                  <a:spcPts val="600"/>
                </a:spcAft>
              </a:pPr>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7</a:t>
            </a:fld>
            <a:endParaRPr lang="en-US"/>
          </a:p>
        </p:txBody>
      </p:sp>
      <p:graphicFrame>
        <p:nvGraphicFramePr>
          <p:cNvPr id="6" name="Content Placeholder 5">
            <a:extLst>
              <a:ext uri="{FF2B5EF4-FFF2-40B4-BE49-F238E27FC236}">
                <a16:creationId xmlns:a16="http://schemas.microsoft.com/office/drawing/2014/main" id="{9E241909-F517-6F4C-8953-9C3A0633DD43}"/>
              </a:ext>
            </a:extLst>
          </p:cNvPr>
          <p:cNvGraphicFramePr>
            <a:graphicFrameLocks noGrp="1"/>
          </p:cNvGraphicFramePr>
          <p:nvPr>
            <p:ph idx="1"/>
            <p:extLst>
              <p:ext uri="{D42A27DB-BD31-4B8C-83A1-F6EECF244321}">
                <p14:modId xmlns:p14="http://schemas.microsoft.com/office/powerpoint/2010/main" val="778857380"/>
              </p:ext>
            </p:extLst>
          </p:nvPr>
        </p:nvGraphicFramePr>
        <p:xfrm>
          <a:off x="628650" y="2312249"/>
          <a:ext cx="7886701" cy="3543851"/>
        </p:xfrm>
        <a:graphic>
          <a:graphicData uri="http://schemas.openxmlformats.org/drawingml/2006/table">
            <a:tbl>
              <a:tblPr firstRow="1" bandRow="1">
                <a:noFill/>
              </a:tblPr>
              <a:tblGrid>
                <a:gridCol w="1100011">
                  <a:extLst>
                    <a:ext uri="{9D8B030D-6E8A-4147-A177-3AD203B41FA5}">
                      <a16:colId xmlns:a16="http://schemas.microsoft.com/office/drawing/2014/main" val="1592379476"/>
                    </a:ext>
                  </a:extLst>
                </a:gridCol>
                <a:gridCol w="3842695">
                  <a:extLst>
                    <a:ext uri="{9D8B030D-6E8A-4147-A177-3AD203B41FA5}">
                      <a16:colId xmlns:a16="http://schemas.microsoft.com/office/drawing/2014/main" val="1697440502"/>
                    </a:ext>
                  </a:extLst>
                </a:gridCol>
                <a:gridCol w="2943995">
                  <a:extLst>
                    <a:ext uri="{9D8B030D-6E8A-4147-A177-3AD203B41FA5}">
                      <a16:colId xmlns:a16="http://schemas.microsoft.com/office/drawing/2014/main" val="4233446976"/>
                    </a:ext>
                  </a:extLst>
                </a:gridCol>
              </a:tblGrid>
              <a:tr h="447869">
                <a:tc>
                  <a:txBody>
                    <a:bodyPr/>
                    <a:lstStyle/>
                    <a:p>
                      <a:r>
                        <a:rPr lang="en-GB" sz="1400" b="1" cap="none" spc="0">
                          <a:solidFill>
                            <a:schemeClr val="bg1"/>
                          </a:solidFill>
                        </a:rPr>
                        <a:t>No.</a:t>
                      </a:r>
                    </a:p>
                  </a:txBody>
                  <a:tcPr marL="66234" marR="47310" marT="94620" marB="94620" anchor="ctr">
                    <a:lnL w="12700" cmpd="sng">
                      <a:noFill/>
                    </a:lnL>
                    <a:lnR w="12700" cmpd="sng">
                      <a:noFill/>
                    </a:lnR>
                    <a:lnT w="19050" cap="flat" cmpd="sng" algn="ctr">
                      <a:noFill/>
                      <a:prstDash val="solid"/>
                    </a:lnT>
                    <a:lnB w="38100" cmpd="sng">
                      <a:noFill/>
                    </a:lnB>
                    <a:solidFill>
                      <a:schemeClr val="tx1"/>
                    </a:solidFill>
                  </a:tcPr>
                </a:tc>
                <a:tc>
                  <a:txBody>
                    <a:bodyPr/>
                    <a:lstStyle/>
                    <a:p>
                      <a:r>
                        <a:rPr lang="en-GB" sz="1400" b="1" cap="none" spc="0">
                          <a:solidFill>
                            <a:schemeClr val="bg1"/>
                          </a:solidFill>
                        </a:rPr>
                        <a:t>Method</a:t>
                      </a:r>
                    </a:p>
                  </a:txBody>
                  <a:tcPr marL="66234" marR="47310" marT="94620" marB="94620" anchor="ctr">
                    <a:lnL w="12700" cmpd="sng">
                      <a:noFill/>
                    </a:lnL>
                    <a:lnR w="12700" cmpd="sng">
                      <a:noFill/>
                    </a:lnR>
                    <a:lnT w="19050" cap="flat" cmpd="sng" algn="ctr">
                      <a:noFill/>
                      <a:prstDash val="solid"/>
                    </a:lnT>
                    <a:lnB w="38100" cmpd="sng">
                      <a:noFill/>
                    </a:lnB>
                    <a:solidFill>
                      <a:schemeClr val="tx1"/>
                    </a:solidFill>
                  </a:tcPr>
                </a:tc>
                <a:tc>
                  <a:txBody>
                    <a:bodyPr/>
                    <a:lstStyle/>
                    <a:p>
                      <a:r>
                        <a:rPr lang="en-GB" sz="1400" b="1" cap="none" spc="0">
                          <a:solidFill>
                            <a:schemeClr val="bg1"/>
                          </a:solidFill>
                        </a:rPr>
                        <a:t>Description</a:t>
                      </a:r>
                    </a:p>
                  </a:txBody>
                  <a:tcPr marL="66234" marR="47310" marT="94620" marB="94620"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1496929602"/>
                  </a:ext>
                </a:extLst>
              </a:tr>
              <a:tr h="358297">
                <a:tc>
                  <a:txBody>
                    <a:bodyPr/>
                    <a:lstStyle/>
                    <a:p>
                      <a:r>
                        <a:rPr lang="en-PK" sz="1200" cap="none" spc="0">
                          <a:solidFill>
                            <a:schemeClr val="tx1"/>
                          </a:solidFill>
                        </a:rPr>
                        <a:t>1</a:t>
                      </a:r>
                    </a:p>
                  </a:txBody>
                  <a:tcPr marL="66234" marR="47310" marT="36589" marB="94620" anchor="ctr">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GB" sz="1200" cap="none" spc="0">
                          <a:solidFill>
                            <a:schemeClr val="tx1"/>
                          </a:solidFill>
                        </a:rPr>
                        <a:t>public void setFrom(Address address)</a:t>
                      </a:r>
                    </a:p>
                  </a:txBody>
                  <a:tcPr marL="66234" marR="47310" marT="36589" marB="94620" anchor="ctr">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GB" sz="1200" cap="none" spc="0">
                          <a:solidFill>
                            <a:schemeClr val="tx1"/>
                          </a:solidFill>
                        </a:rPr>
                        <a:t>is used to set the from header field.</a:t>
                      </a:r>
                    </a:p>
                  </a:txBody>
                  <a:tcPr marL="66234" marR="47310" marT="36589" marB="94620" anchor="ctr">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3459904871"/>
                  </a:ext>
                </a:extLst>
              </a:tr>
              <a:tr h="547537">
                <a:tc>
                  <a:txBody>
                    <a:bodyPr/>
                    <a:lstStyle/>
                    <a:p>
                      <a:r>
                        <a:rPr lang="en-PK" sz="1200" cap="none" spc="0">
                          <a:solidFill>
                            <a:schemeClr val="tx1"/>
                          </a:solidFill>
                        </a:rPr>
                        <a:t>2</a:t>
                      </a:r>
                    </a:p>
                  </a:txBody>
                  <a:tcPr marL="66234" marR="47310" marT="36589" marB="94620"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200" cap="none" spc="0">
                          <a:solidFill>
                            <a:schemeClr val="tx1"/>
                          </a:solidFill>
                        </a:rPr>
                        <a:t>public void addRecipient(Message.RecipientType type, Address address)</a:t>
                      </a:r>
                    </a:p>
                  </a:txBody>
                  <a:tcPr marL="66234" marR="47310" marT="36589" marB="94620"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200" cap="none" spc="0">
                          <a:solidFill>
                            <a:schemeClr val="tx1"/>
                          </a:solidFill>
                        </a:rPr>
                        <a:t>is used to add the given address to the recipient type.</a:t>
                      </a:r>
                    </a:p>
                  </a:txBody>
                  <a:tcPr marL="66234" marR="47310" marT="36589" marB="94620"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698466097"/>
                  </a:ext>
                </a:extLst>
              </a:tr>
              <a:tr h="547537">
                <a:tc>
                  <a:txBody>
                    <a:bodyPr/>
                    <a:lstStyle/>
                    <a:p>
                      <a:r>
                        <a:rPr lang="en-PK" sz="1200" cap="none" spc="0">
                          <a:solidFill>
                            <a:schemeClr val="tx1"/>
                          </a:solidFill>
                        </a:rPr>
                        <a:t>3</a:t>
                      </a:r>
                    </a:p>
                  </a:txBody>
                  <a:tcPr marL="66234" marR="47310" marT="36589" marB="94620"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200" cap="none" spc="0">
                          <a:solidFill>
                            <a:schemeClr val="tx1"/>
                          </a:solidFill>
                        </a:rPr>
                        <a:t>public void addRecipients(Message.RecipientType type, Address[] addresses)</a:t>
                      </a:r>
                    </a:p>
                  </a:txBody>
                  <a:tcPr marL="66234" marR="47310" marT="36589" marB="94620"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200" cap="none" spc="0">
                          <a:solidFill>
                            <a:schemeClr val="tx1"/>
                          </a:solidFill>
                        </a:rPr>
                        <a:t>is used to add the given addresses to the recipient type.</a:t>
                      </a:r>
                    </a:p>
                  </a:txBody>
                  <a:tcPr marL="66234" marR="47310" marT="36589" marB="94620"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587817766"/>
                  </a:ext>
                </a:extLst>
              </a:tr>
              <a:tr h="358297">
                <a:tc>
                  <a:txBody>
                    <a:bodyPr/>
                    <a:lstStyle/>
                    <a:p>
                      <a:r>
                        <a:rPr lang="en-PK" sz="1200" cap="none" spc="0">
                          <a:solidFill>
                            <a:schemeClr val="tx1"/>
                          </a:solidFill>
                        </a:rPr>
                        <a:t>4</a:t>
                      </a:r>
                    </a:p>
                  </a:txBody>
                  <a:tcPr marL="66234" marR="47310" marT="36589" marB="94620"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200" cap="none" spc="0">
                          <a:solidFill>
                            <a:schemeClr val="tx1"/>
                          </a:solidFill>
                        </a:rPr>
                        <a:t>public void setSubject(String subject)</a:t>
                      </a:r>
                    </a:p>
                  </a:txBody>
                  <a:tcPr marL="66234" marR="47310" marT="36589" marB="94620"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200" cap="none" spc="0">
                          <a:solidFill>
                            <a:schemeClr val="tx1"/>
                          </a:solidFill>
                        </a:rPr>
                        <a:t>is used to set the subject header field.</a:t>
                      </a:r>
                    </a:p>
                  </a:txBody>
                  <a:tcPr marL="66234" marR="47310" marT="36589" marB="94620"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581609830"/>
                  </a:ext>
                </a:extLst>
              </a:tr>
              <a:tr h="547537">
                <a:tc>
                  <a:txBody>
                    <a:bodyPr/>
                    <a:lstStyle/>
                    <a:p>
                      <a:r>
                        <a:rPr lang="en-PK" sz="1200" cap="none" spc="0">
                          <a:solidFill>
                            <a:schemeClr val="tx1"/>
                          </a:solidFill>
                        </a:rPr>
                        <a:t>5</a:t>
                      </a:r>
                    </a:p>
                  </a:txBody>
                  <a:tcPr marL="66234" marR="47310" marT="36589" marB="94620"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200" cap="none" spc="0">
                          <a:solidFill>
                            <a:schemeClr val="tx1"/>
                          </a:solidFill>
                        </a:rPr>
                        <a:t>public void setText(String textmessage)</a:t>
                      </a:r>
                    </a:p>
                  </a:txBody>
                  <a:tcPr marL="66234" marR="47310" marT="36589" marB="94620"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GB" sz="1200" cap="none" spc="0">
                          <a:solidFill>
                            <a:schemeClr val="tx1"/>
                          </a:solidFill>
                        </a:rPr>
                        <a:t>is used to set the text as the message content using text/plain MIME type.</a:t>
                      </a:r>
                    </a:p>
                  </a:txBody>
                  <a:tcPr marL="66234" marR="47310" marT="36589" marB="94620"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2566571730"/>
                  </a:ext>
                </a:extLst>
              </a:tr>
              <a:tr h="736777">
                <a:tc>
                  <a:txBody>
                    <a:bodyPr/>
                    <a:lstStyle/>
                    <a:p>
                      <a:r>
                        <a:rPr lang="en-PK" sz="1200" cap="none" spc="0">
                          <a:solidFill>
                            <a:schemeClr val="tx1"/>
                          </a:solidFill>
                        </a:rPr>
                        <a:t>6</a:t>
                      </a:r>
                    </a:p>
                  </a:txBody>
                  <a:tcPr marL="66234" marR="47310" marT="36589" marB="94620"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200" cap="none" spc="0">
                          <a:solidFill>
                            <a:schemeClr val="tx1"/>
                          </a:solidFill>
                        </a:rPr>
                        <a:t>public void setContent(Object msg, String contentType)</a:t>
                      </a:r>
                    </a:p>
                  </a:txBody>
                  <a:tcPr marL="66234" marR="47310" marT="36589" marB="94620"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GB" sz="1200" cap="none" spc="0">
                          <a:solidFill>
                            <a:schemeClr val="tx1"/>
                          </a:solidFill>
                        </a:rPr>
                        <a:t>is used to set the content as the message content using given MIME type.</a:t>
                      </a:r>
                    </a:p>
                  </a:txBody>
                  <a:tcPr marL="66234" marR="47310" marT="36589" marB="94620"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4030759294"/>
                  </a:ext>
                </a:extLst>
              </a:tr>
            </a:tbl>
          </a:graphicData>
        </a:graphic>
      </p:graphicFrame>
    </p:spTree>
    <p:extLst>
      <p:ext uri="{BB962C8B-B14F-4D97-AF65-F5344CB8AC3E}">
        <p14:creationId xmlns:p14="http://schemas.microsoft.com/office/powerpoint/2010/main" val="350143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2) Compose the message</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b="1" dirty="0"/>
              <a:t>Example to compose the message:</a:t>
            </a:r>
          </a:p>
          <a:p>
            <a:pPr lvl="1"/>
            <a:r>
              <a:rPr lang="en-GB" sz="2000" dirty="0" err="1"/>
              <a:t>MimeMessage</a:t>
            </a:r>
            <a:r>
              <a:rPr lang="en-GB" sz="2000" dirty="0"/>
              <a:t> message=new </a:t>
            </a:r>
            <a:r>
              <a:rPr lang="en-GB" sz="2000" dirty="0" err="1"/>
              <a:t>MimeMessage</a:t>
            </a:r>
            <a:r>
              <a:rPr lang="en-GB" sz="2000" dirty="0"/>
              <a:t>(session);  </a:t>
            </a:r>
          </a:p>
          <a:p>
            <a:pPr lvl="1"/>
            <a:r>
              <a:rPr lang="en-GB" sz="2000" dirty="0" err="1"/>
              <a:t>message.setFrom</a:t>
            </a:r>
            <a:r>
              <a:rPr lang="en-GB" sz="2000" dirty="0"/>
              <a:t>(new </a:t>
            </a:r>
            <a:r>
              <a:rPr lang="en-GB" sz="2000" dirty="0" err="1"/>
              <a:t>InternetAddress</a:t>
            </a:r>
            <a:r>
              <a:rPr lang="en-GB" sz="2000" dirty="0"/>
              <a:t>(”</a:t>
            </a:r>
            <a:r>
              <a:rPr lang="en-GB" sz="2000" dirty="0" err="1"/>
              <a:t>qaiser.abbas@clsp.org</a:t>
            </a:r>
            <a:r>
              <a:rPr lang="en-GB" sz="2000" dirty="0"/>
              <a:t>"));  </a:t>
            </a:r>
          </a:p>
          <a:p>
            <a:pPr lvl="1"/>
            <a:r>
              <a:rPr lang="en-GB" sz="2000" dirty="0" err="1"/>
              <a:t>message.addRecipient</a:t>
            </a:r>
            <a:r>
              <a:rPr lang="en-GB" sz="2000" dirty="0"/>
              <a:t>(</a:t>
            </a:r>
            <a:r>
              <a:rPr lang="en-GB" sz="2000" dirty="0" err="1"/>
              <a:t>Message.RecipientType.To</a:t>
            </a:r>
            <a:r>
              <a:rPr lang="en-GB" sz="2000" dirty="0"/>
              <a:t>,   </a:t>
            </a:r>
          </a:p>
          <a:p>
            <a:pPr lvl="1"/>
            <a:r>
              <a:rPr lang="en-GB" sz="2000" dirty="0"/>
              <a:t>new </a:t>
            </a:r>
            <a:r>
              <a:rPr lang="en-GB" sz="2000" dirty="0" err="1"/>
              <a:t>InternetAddress</a:t>
            </a:r>
            <a:r>
              <a:rPr lang="en-GB" sz="2000" dirty="0"/>
              <a:t>(”</a:t>
            </a:r>
            <a:r>
              <a:rPr lang="en-GB" sz="2000" dirty="0" err="1"/>
              <a:t>qaiser.abbas@clsp.org</a:t>
            </a:r>
            <a:r>
              <a:rPr lang="en-GB" sz="2000" dirty="0"/>
              <a:t>"));  </a:t>
            </a:r>
          </a:p>
          <a:p>
            <a:pPr lvl="1"/>
            <a:r>
              <a:rPr lang="en-GB" sz="2000" dirty="0" err="1"/>
              <a:t>message.setHeader</a:t>
            </a:r>
            <a:r>
              <a:rPr lang="en-GB" sz="2000" dirty="0"/>
              <a:t>("Hi, everyone");  </a:t>
            </a:r>
          </a:p>
          <a:p>
            <a:pPr lvl="1"/>
            <a:r>
              <a:rPr lang="en-GB" sz="2000" dirty="0" err="1"/>
              <a:t>message.setText</a:t>
            </a:r>
            <a:r>
              <a:rPr lang="en-GB" sz="2000" dirty="0"/>
              <a:t>("Hi, This mail is to inform you...");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208159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a:xfrm>
            <a:off x="486696" y="629266"/>
            <a:ext cx="3708114" cy="1622321"/>
          </a:xfrm>
        </p:spPr>
        <p:txBody>
          <a:bodyPr>
            <a:normAutofit/>
          </a:bodyPr>
          <a:lstStyle/>
          <a:p>
            <a:r>
              <a:rPr lang="en-GB" b="1" dirty="0"/>
              <a:t>3) Send the message</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486697" y="2438400"/>
            <a:ext cx="3708113" cy="3785419"/>
          </a:xfrm>
        </p:spPr>
        <p:txBody>
          <a:bodyPr>
            <a:normAutofit/>
          </a:bodyPr>
          <a:lstStyle/>
          <a:p>
            <a:r>
              <a:rPr lang="en-GB" sz="2100" dirty="0"/>
              <a:t>The </a:t>
            </a:r>
            <a:r>
              <a:rPr lang="en-GB" sz="2100" dirty="0" err="1"/>
              <a:t>javax.mail.Transport</a:t>
            </a:r>
            <a:r>
              <a:rPr lang="en-GB" sz="2100" dirty="0"/>
              <a:t> class provides method to send the message.</a:t>
            </a:r>
          </a:p>
          <a:p>
            <a:r>
              <a:rPr lang="en-GB" sz="2100" dirty="0"/>
              <a:t>Commonly used methods of Transport class are given on RHS</a:t>
            </a:r>
          </a:p>
          <a:p>
            <a:r>
              <a:rPr lang="en-GB" sz="2100" dirty="0"/>
              <a:t>Example to send the message:</a:t>
            </a:r>
          </a:p>
          <a:p>
            <a:pPr lvl="1"/>
            <a:r>
              <a:rPr lang="en-GB" sz="1700" dirty="0" err="1"/>
              <a:t>Transport.send</a:t>
            </a:r>
            <a:r>
              <a:rPr lang="en-GB" sz="1700" dirty="0"/>
              <a:t>(message);  </a:t>
            </a:r>
          </a:p>
          <a:p>
            <a:endParaRPr lang="en-GB" sz="2100" dirty="0"/>
          </a:p>
        </p:txBody>
      </p:sp>
      <p:sp>
        <p:nvSpPr>
          <p:cNvPr id="11" name="Rectangle 10">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a:xfrm>
            <a:off x="628650" y="6356350"/>
            <a:ext cx="2057400" cy="365125"/>
          </a:xfrm>
        </p:spPr>
        <p:txBody>
          <a:bodyPr>
            <a:normAutofit/>
          </a:bodyPr>
          <a:lstStyle/>
          <a:p>
            <a:pPr>
              <a:spcAft>
                <a:spcPts val="600"/>
              </a:spcAft>
            </a:pPr>
            <a:fld id="{F2C0BE9E-7442-DD47-901A-60415DB8007F}" type="datetime2">
              <a:rPr lang="en-US" smtClean="0"/>
              <a:pPr>
                <a:spcAft>
                  <a:spcPts val="600"/>
                </a:spcAft>
              </a:pPr>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a:xfrm>
            <a:off x="7767586" y="6356350"/>
            <a:ext cx="747763" cy="365125"/>
          </a:xfrm>
        </p:spPr>
        <p:txBody>
          <a:bodyPr>
            <a:normAutofit/>
          </a:bodyPr>
          <a:lstStyle/>
          <a:p>
            <a:pPr>
              <a:spcAft>
                <a:spcPts val="600"/>
              </a:spcAft>
            </a:pPr>
            <a:fld id="{B6F15528-21DE-4FAA-801E-634DDDAF4B2B}" type="slidenum">
              <a:rPr lang="en-US">
                <a:solidFill>
                  <a:srgbClr val="404040"/>
                </a:solidFill>
              </a:rPr>
              <a:pPr>
                <a:spcAft>
                  <a:spcPts val="600"/>
                </a:spcAft>
              </a:pPr>
              <a:t>9</a:t>
            </a:fld>
            <a:endParaRPr lang="en-US">
              <a:solidFill>
                <a:srgbClr val="404040"/>
              </a:solidFill>
            </a:endParaRPr>
          </a:p>
        </p:txBody>
      </p:sp>
      <p:graphicFrame>
        <p:nvGraphicFramePr>
          <p:cNvPr id="6" name="Table 5">
            <a:extLst>
              <a:ext uri="{FF2B5EF4-FFF2-40B4-BE49-F238E27FC236}">
                <a16:creationId xmlns:a16="http://schemas.microsoft.com/office/drawing/2014/main" id="{60B0E2A9-3ED5-A64E-A2C4-2E3BC5815543}"/>
              </a:ext>
            </a:extLst>
          </p:cNvPr>
          <p:cNvGraphicFramePr>
            <a:graphicFrameLocks noGrp="1"/>
          </p:cNvGraphicFramePr>
          <p:nvPr>
            <p:extLst>
              <p:ext uri="{D42A27DB-BD31-4B8C-83A1-F6EECF244321}">
                <p14:modId xmlns:p14="http://schemas.microsoft.com/office/powerpoint/2010/main" val="3808211222"/>
              </p:ext>
            </p:extLst>
          </p:nvPr>
        </p:nvGraphicFramePr>
        <p:xfrm>
          <a:off x="5178531" y="2567722"/>
          <a:ext cx="3356650" cy="1719310"/>
        </p:xfrm>
        <a:graphic>
          <a:graphicData uri="http://schemas.openxmlformats.org/drawingml/2006/table">
            <a:tbl>
              <a:tblPr/>
              <a:tblGrid>
                <a:gridCol w="447102">
                  <a:extLst>
                    <a:ext uri="{9D8B030D-6E8A-4147-A177-3AD203B41FA5}">
                      <a16:colId xmlns:a16="http://schemas.microsoft.com/office/drawing/2014/main" val="1231521166"/>
                    </a:ext>
                  </a:extLst>
                </a:gridCol>
                <a:gridCol w="1912037">
                  <a:extLst>
                    <a:ext uri="{9D8B030D-6E8A-4147-A177-3AD203B41FA5}">
                      <a16:colId xmlns:a16="http://schemas.microsoft.com/office/drawing/2014/main" val="753385065"/>
                    </a:ext>
                  </a:extLst>
                </a:gridCol>
                <a:gridCol w="997511">
                  <a:extLst>
                    <a:ext uri="{9D8B030D-6E8A-4147-A177-3AD203B41FA5}">
                      <a16:colId xmlns:a16="http://schemas.microsoft.com/office/drawing/2014/main" val="4026541400"/>
                    </a:ext>
                  </a:extLst>
                </a:gridCol>
              </a:tblGrid>
              <a:tr h="268261">
                <a:tc>
                  <a:txBody>
                    <a:bodyPr/>
                    <a:lstStyle/>
                    <a:p>
                      <a:pPr algn="l" fontAlgn="ctr">
                        <a:spcBef>
                          <a:spcPts val="0"/>
                        </a:spcBef>
                        <a:spcAft>
                          <a:spcPts val="0"/>
                        </a:spcAft>
                      </a:pPr>
                      <a:r>
                        <a:rPr lang="en-GB" sz="1200" b="0" i="0" u="none" strike="noStrike">
                          <a:effectLst/>
                          <a:latin typeface="Arial" panose="020B0604020202020204" pitchFamily="34" charset="0"/>
                        </a:rPr>
                        <a:t>No.</a:t>
                      </a:r>
                    </a:p>
                  </a:txBody>
                  <a:tcPr marL="60968" marR="60968" marT="30484" marB="30484" anchor="ctr">
                    <a:lnL>
                      <a:noFill/>
                    </a:lnL>
                    <a:lnR>
                      <a:noFill/>
                    </a:lnR>
                    <a:lnT>
                      <a:noFill/>
                    </a:lnT>
                    <a:lnB>
                      <a:noFill/>
                    </a:lnB>
                  </a:tcPr>
                </a:tc>
                <a:tc>
                  <a:txBody>
                    <a:bodyPr/>
                    <a:lstStyle/>
                    <a:p>
                      <a:pPr algn="l" fontAlgn="ctr">
                        <a:spcBef>
                          <a:spcPts val="0"/>
                        </a:spcBef>
                        <a:spcAft>
                          <a:spcPts val="0"/>
                        </a:spcAft>
                      </a:pPr>
                      <a:r>
                        <a:rPr lang="en-GB" sz="1200" b="0" i="0" u="none" strike="noStrike">
                          <a:effectLst/>
                          <a:latin typeface="Arial" panose="020B0604020202020204" pitchFamily="34" charset="0"/>
                        </a:rPr>
                        <a:t>Method</a:t>
                      </a:r>
                    </a:p>
                  </a:txBody>
                  <a:tcPr marL="60968" marR="60968" marT="30484" marB="30484" anchor="ctr">
                    <a:lnL>
                      <a:noFill/>
                    </a:lnL>
                    <a:lnR>
                      <a:noFill/>
                    </a:lnR>
                    <a:lnT>
                      <a:noFill/>
                    </a:lnT>
                    <a:lnB>
                      <a:noFill/>
                    </a:lnB>
                  </a:tcPr>
                </a:tc>
                <a:tc>
                  <a:txBody>
                    <a:bodyPr/>
                    <a:lstStyle/>
                    <a:p>
                      <a:pPr algn="l" fontAlgn="ctr">
                        <a:spcBef>
                          <a:spcPts val="0"/>
                        </a:spcBef>
                        <a:spcAft>
                          <a:spcPts val="0"/>
                        </a:spcAft>
                      </a:pPr>
                      <a:r>
                        <a:rPr lang="en-GB" sz="1200" b="0" i="0" u="none" strike="noStrike">
                          <a:effectLst/>
                          <a:latin typeface="Arial" panose="020B0604020202020204" pitchFamily="34" charset="0"/>
                        </a:rPr>
                        <a:t>Description</a:t>
                      </a:r>
                    </a:p>
                  </a:txBody>
                  <a:tcPr marL="60968" marR="60968" marT="30484" marB="30484" anchor="ctr">
                    <a:lnL>
                      <a:noFill/>
                    </a:lnL>
                    <a:lnR>
                      <a:noFill/>
                    </a:lnR>
                    <a:lnT>
                      <a:noFill/>
                    </a:lnT>
                    <a:lnB>
                      <a:noFill/>
                    </a:lnB>
                  </a:tcPr>
                </a:tc>
                <a:extLst>
                  <a:ext uri="{0D108BD9-81ED-4DB2-BD59-A6C34878D82A}">
                    <a16:rowId xmlns:a16="http://schemas.microsoft.com/office/drawing/2014/main" val="3338098439"/>
                  </a:ext>
                </a:extLst>
              </a:tr>
              <a:tr h="634072">
                <a:tc>
                  <a:txBody>
                    <a:bodyPr/>
                    <a:lstStyle/>
                    <a:p>
                      <a:pPr algn="l" fontAlgn="ctr">
                        <a:spcBef>
                          <a:spcPts val="0"/>
                        </a:spcBef>
                        <a:spcAft>
                          <a:spcPts val="0"/>
                        </a:spcAft>
                      </a:pPr>
                      <a:r>
                        <a:rPr lang="en-PK" sz="1200" b="0" i="0" u="none" strike="noStrike">
                          <a:effectLst/>
                          <a:latin typeface="Arial" panose="020B0604020202020204" pitchFamily="34" charset="0"/>
                        </a:rPr>
                        <a:t>1</a:t>
                      </a:r>
                    </a:p>
                  </a:txBody>
                  <a:tcPr marL="60968" marR="60968" marT="30484" marB="30484" anchor="ctr">
                    <a:lnL>
                      <a:noFill/>
                    </a:lnL>
                    <a:lnR>
                      <a:noFill/>
                    </a:lnR>
                    <a:lnT>
                      <a:noFill/>
                    </a:lnT>
                    <a:lnB>
                      <a:noFill/>
                    </a:lnB>
                  </a:tcPr>
                </a:tc>
                <a:tc>
                  <a:txBody>
                    <a:bodyPr/>
                    <a:lstStyle/>
                    <a:p>
                      <a:pPr algn="l" fontAlgn="ctr">
                        <a:spcBef>
                          <a:spcPts val="0"/>
                        </a:spcBef>
                        <a:spcAft>
                          <a:spcPts val="0"/>
                        </a:spcAft>
                      </a:pPr>
                      <a:r>
                        <a:rPr lang="en-GB" sz="1200" b="0" i="0" u="none" strike="noStrike">
                          <a:effectLst/>
                          <a:latin typeface="Arial" panose="020B0604020202020204" pitchFamily="34" charset="0"/>
                        </a:rPr>
                        <a:t>public static void send(Message message)</a:t>
                      </a:r>
                    </a:p>
                  </a:txBody>
                  <a:tcPr marL="60968" marR="60968" marT="30484" marB="30484" anchor="ctr">
                    <a:lnL>
                      <a:noFill/>
                    </a:lnL>
                    <a:lnR>
                      <a:noFill/>
                    </a:lnR>
                    <a:lnT>
                      <a:noFill/>
                    </a:lnT>
                    <a:lnB>
                      <a:noFill/>
                    </a:lnB>
                  </a:tcPr>
                </a:tc>
                <a:tc>
                  <a:txBody>
                    <a:bodyPr/>
                    <a:lstStyle/>
                    <a:p>
                      <a:pPr algn="l" fontAlgn="ctr">
                        <a:spcBef>
                          <a:spcPts val="0"/>
                        </a:spcBef>
                        <a:spcAft>
                          <a:spcPts val="0"/>
                        </a:spcAft>
                      </a:pPr>
                      <a:r>
                        <a:rPr lang="en-GB" sz="1200" b="0" i="0" u="none" strike="noStrike">
                          <a:effectLst/>
                          <a:latin typeface="Arial" panose="020B0604020202020204" pitchFamily="34" charset="0"/>
                        </a:rPr>
                        <a:t>is used send the message.</a:t>
                      </a:r>
                    </a:p>
                  </a:txBody>
                  <a:tcPr marL="60968" marR="60968" marT="30484" marB="30484" anchor="ctr">
                    <a:lnL>
                      <a:noFill/>
                    </a:lnL>
                    <a:lnR>
                      <a:noFill/>
                    </a:lnR>
                    <a:lnT>
                      <a:noFill/>
                    </a:lnT>
                    <a:lnB>
                      <a:noFill/>
                    </a:lnB>
                  </a:tcPr>
                </a:tc>
                <a:extLst>
                  <a:ext uri="{0D108BD9-81ED-4DB2-BD59-A6C34878D82A}">
                    <a16:rowId xmlns:a16="http://schemas.microsoft.com/office/drawing/2014/main" val="265958118"/>
                  </a:ext>
                </a:extLst>
              </a:tr>
              <a:tr h="816977">
                <a:tc>
                  <a:txBody>
                    <a:bodyPr/>
                    <a:lstStyle/>
                    <a:p>
                      <a:pPr algn="l" fontAlgn="ctr">
                        <a:spcBef>
                          <a:spcPts val="0"/>
                        </a:spcBef>
                        <a:spcAft>
                          <a:spcPts val="0"/>
                        </a:spcAft>
                      </a:pPr>
                      <a:r>
                        <a:rPr lang="en-PK" sz="1200" b="0" i="0" u="none" strike="noStrike">
                          <a:effectLst/>
                          <a:latin typeface="Arial" panose="020B0604020202020204" pitchFamily="34" charset="0"/>
                        </a:rPr>
                        <a:t>2</a:t>
                      </a:r>
                    </a:p>
                  </a:txBody>
                  <a:tcPr marL="60968" marR="60968" marT="30484" marB="30484" anchor="ctr">
                    <a:lnL>
                      <a:noFill/>
                    </a:lnL>
                    <a:lnR>
                      <a:noFill/>
                    </a:lnR>
                    <a:lnT>
                      <a:noFill/>
                    </a:lnT>
                    <a:lnB>
                      <a:noFill/>
                    </a:lnB>
                  </a:tcPr>
                </a:tc>
                <a:tc>
                  <a:txBody>
                    <a:bodyPr/>
                    <a:lstStyle/>
                    <a:p>
                      <a:pPr algn="l" fontAlgn="ctr">
                        <a:spcBef>
                          <a:spcPts val="0"/>
                        </a:spcBef>
                        <a:spcAft>
                          <a:spcPts val="0"/>
                        </a:spcAft>
                      </a:pPr>
                      <a:r>
                        <a:rPr lang="en-GB" sz="1200" b="0" i="0" u="none" strike="noStrike">
                          <a:effectLst/>
                          <a:latin typeface="Arial" panose="020B0604020202020204" pitchFamily="34" charset="0"/>
                        </a:rPr>
                        <a:t>public static void send(Message message, Address[] address)</a:t>
                      </a:r>
                    </a:p>
                  </a:txBody>
                  <a:tcPr marL="60968" marR="60968" marT="30484" marB="30484" anchor="ctr">
                    <a:lnL>
                      <a:noFill/>
                    </a:lnL>
                    <a:lnR>
                      <a:noFill/>
                    </a:lnR>
                    <a:lnT>
                      <a:noFill/>
                    </a:lnT>
                    <a:lnB>
                      <a:noFill/>
                    </a:lnB>
                  </a:tcPr>
                </a:tc>
                <a:tc>
                  <a:txBody>
                    <a:bodyPr/>
                    <a:lstStyle/>
                    <a:p>
                      <a:pPr algn="l" fontAlgn="ctr">
                        <a:spcBef>
                          <a:spcPts val="0"/>
                        </a:spcBef>
                        <a:spcAft>
                          <a:spcPts val="0"/>
                        </a:spcAft>
                      </a:pPr>
                      <a:r>
                        <a:rPr lang="en-GB" sz="1200" b="0" i="0" u="none" strike="noStrike" dirty="0">
                          <a:effectLst/>
                          <a:latin typeface="Arial" panose="020B0604020202020204" pitchFamily="34" charset="0"/>
                        </a:rPr>
                        <a:t>is used send the message to the given addresses.</a:t>
                      </a:r>
                    </a:p>
                  </a:txBody>
                  <a:tcPr marL="60968" marR="60968" marT="30484" marB="30484" anchor="ctr">
                    <a:lnL>
                      <a:noFill/>
                    </a:lnL>
                    <a:lnR>
                      <a:noFill/>
                    </a:lnR>
                    <a:lnT>
                      <a:noFill/>
                    </a:lnT>
                    <a:lnB>
                      <a:noFill/>
                    </a:lnB>
                  </a:tcPr>
                </a:tc>
                <a:extLst>
                  <a:ext uri="{0D108BD9-81ED-4DB2-BD59-A6C34878D82A}">
                    <a16:rowId xmlns:a16="http://schemas.microsoft.com/office/drawing/2014/main" val="3884142446"/>
                  </a:ext>
                </a:extLst>
              </a:tr>
            </a:tbl>
          </a:graphicData>
        </a:graphic>
      </p:graphicFrame>
    </p:spTree>
    <p:extLst>
      <p:ext uri="{BB962C8B-B14F-4D97-AF65-F5344CB8AC3E}">
        <p14:creationId xmlns:p14="http://schemas.microsoft.com/office/powerpoint/2010/main" val="1540169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8896</TotalTime>
  <Words>2314</Words>
  <Application>Microsoft Macintosh PowerPoint</Application>
  <PresentationFormat>On-screen Show (4:3)</PresentationFormat>
  <Paragraphs>286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Enterprise Application Development With Java EE</vt:lpstr>
      <vt:lpstr>Sending Email in Java</vt:lpstr>
      <vt:lpstr>Steps to send email using JavaMail API</vt:lpstr>
      <vt:lpstr>1) Get the session object</vt:lpstr>
      <vt:lpstr>Steps to send email using JavaMail API</vt:lpstr>
      <vt:lpstr>2) Compose the message</vt:lpstr>
      <vt:lpstr>Commonly used methods of MimeMessage class</vt:lpstr>
      <vt:lpstr>2) Compose the message</vt:lpstr>
      <vt:lpstr>3) Send the message</vt:lpstr>
      <vt:lpstr>Simple example of sending email in Java</vt:lpstr>
      <vt:lpstr>Simple example of sending email in Java</vt:lpstr>
      <vt:lpstr>Simple example of sending email in Java</vt:lpstr>
      <vt:lpstr>Example of sending email in Java through SMTP server provided by the host provider</vt:lpstr>
      <vt:lpstr>Example of sending email in Java through SMTP server provided by the host provider</vt:lpstr>
      <vt:lpstr>Example of sending email in Java through SMTP server provided by the host provider</vt:lpstr>
      <vt:lpstr>Sending Email in Java through Gmail Server</vt:lpstr>
      <vt:lpstr>Example of Sending Email through Gmail Server with SSL</vt:lpstr>
      <vt:lpstr>Example of Sending Email through Gmail Server with SSL</vt:lpstr>
      <vt:lpstr>Resolving AuthenticationFailedException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Qaiser Abbas</cp:lastModifiedBy>
  <cp:revision>768</cp:revision>
  <dcterms:created xsi:type="dcterms:W3CDTF">2006-08-16T00:00:00Z</dcterms:created>
  <dcterms:modified xsi:type="dcterms:W3CDTF">2022-01-26T18:29:02Z</dcterms:modified>
</cp:coreProperties>
</file>