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05"/>
    <p:restoredTop sz="94653" autoAdjust="0"/>
  </p:normalViewPr>
  <p:slideViewPr>
    <p:cSldViewPr>
      <p:cViewPr>
        <p:scale>
          <a:sx n="85" d="100"/>
          <a:sy n="85" d="100"/>
        </p:scale>
        <p:origin x="1568" y="224"/>
      </p:cViewPr>
      <p:guideLst>
        <p:guide orient="horz" pos="2160"/>
        <p:guide pos="2880"/>
      </p:guideLst>
    </p:cSldViewPr>
  </p:slideViewPr>
  <p:outlineViewPr>
    <p:cViewPr>
      <p:scale>
        <a:sx n="33" d="100"/>
        <a:sy n="33" d="100"/>
      </p:scale>
      <p:origin x="0" y="-182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DE33CF-03D2-D845-9B66-54C183F57706}" type="datetimeFigureOut">
              <a:rPr lang="en-US" smtClean="0"/>
              <a:t>1/26/22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3E3F1-998E-B844-BAD5-044FB21D975A}" type="slidenum">
              <a:rPr lang="en-US" smtClean="0"/>
              <a:t>‹#›</a:t>
            </a:fld>
            <a:endParaRPr lang="en-US"/>
          </a:p>
        </p:txBody>
      </p:sp>
    </p:spTree>
    <p:extLst>
      <p:ext uri="{BB962C8B-B14F-4D97-AF65-F5344CB8AC3E}">
        <p14:creationId xmlns:p14="http://schemas.microsoft.com/office/powerpoint/2010/main" val="3092982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1/26/22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2EA272-B6C1-4E48-86F0-6C7444639983}" type="datetime2">
              <a:rPr lang="en-US" smtClean="0"/>
              <a:t>Wednesday, January 26,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40D09-82E4-EE43-BFE6-B18579467EA1}" type="datetime2">
              <a:rPr lang="en-US" smtClean="0"/>
              <a:t>Wednesday, January 26,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5BDD94-F764-5F40-972D-3C0E93D5626B}" type="datetime2">
              <a:rPr lang="en-US" smtClean="0"/>
              <a:t>Wednesday, January 26,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78031-9569-8145-B561-C60B2B040D50}" type="datetime2">
              <a:rPr lang="en-US" smtClean="0"/>
              <a:t>Wednesday, January 26,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1E8B3F-4022-2C49-A661-2419051C5B86}" type="datetime2">
              <a:rPr lang="en-US" smtClean="0"/>
              <a:t>Wednesday, January 26,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33F4A0-3335-9F4F-8D37-C6441CE065F1}" type="datetime2">
              <a:rPr lang="en-US" smtClean="0"/>
              <a:t>Wednesday, January 26, 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E245C-807E-BD42-92A0-8AFB59B09CB5}" type="datetime2">
              <a:rPr lang="en-US" smtClean="0"/>
              <a:t>Wednesday, January 26, 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A583-F39A-B14C-9229-557053239F88}" type="datetime2">
              <a:rPr lang="en-US" smtClean="0"/>
              <a:t>Wednesday, January 26, 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EDCBF-8BBA-A845-A69C-7248DAC6C6B2}" type="datetime2">
              <a:rPr lang="en-US" smtClean="0"/>
              <a:t>Wednesday, January 26,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0588D5-F09C-5F42-9CBE-BB77FBDF424A}" type="datetime2">
              <a:rPr lang="en-US" smtClean="0"/>
              <a:t>Wednesday, January 26,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88239-A63A-8048-AE18-2AA0D3A4A4E8}" type="datetime2">
              <a:rPr lang="en-US" smtClean="0"/>
              <a:t>Wednesday, January 26, 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Enterprise Application Development With Java EE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Qaiser Abbas</a:t>
            </a:r>
          </a:p>
          <a:p>
            <a:r>
              <a:rPr lang="en-US" dirty="0"/>
              <a:t>Department of Computer Science &amp; IT, </a:t>
            </a:r>
          </a:p>
          <a:p>
            <a:r>
              <a:rPr lang="en-US" dirty="0"/>
              <a:t>University of Sargodha</a:t>
            </a:r>
          </a:p>
          <a:p>
            <a:r>
              <a:rPr lang="en-US" dirty="0"/>
              <a:t>qaiser.abbas@uos.edu.pk</a:t>
            </a:r>
          </a:p>
          <a:p>
            <a:endParaRPr lang="en-US" dirty="0"/>
          </a:p>
        </p:txBody>
      </p:sp>
      <p:sp>
        <p:nvSpPr>
          <p:cNvPr id="4" name="Date Placeholder 3"/>
          <p:cNvSpPr>
            <a:spLocks noGrp="1"/>
          </p:cNvSpPr>
          <p:nvPr>
            <p:ph type="dt" sz="half" idx="10"/>
          </p:nvPr>
        </p:nvSpPr>
        <p:spPr/>
        <p:txBody>
          <a:bodyPr/>
          <a:lstStyle/>
          <a:p>
            <a:fld id="{57854261-F0AE-F040-B763-8912A9D7B3E8}" type="datetime2">
              <a:rPr lang="en-US" smtClean="0"/>
              <a:t>Wednesday, January 26, 2022</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0672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err="1"/>
              <a:t>JavaMail</a:t>
            </a:r>
            <a:r>
              <a:rPr lang="en-GB" b="1" dirty="0"/>
              <a:t> Architecture</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a:xfrm>
            <a:off x="779710" y="1431379"/>
            <a:ext cx="3145270" cy="3484714"/>
          </a:xfrm>
        </p:spPr>
        <p:txBody>
          <a:bodyPr>
            <a:normAutofit fontScale="92500" lnSpcReduction="10000"/>
          </a:bodyPr>
          <a:lstStyle/>
          <a:p>
            <a:r>
              <a:rPr lang="en-GB" sz="2000" dirty="0"/>
              <a:t>The java application uses </a:t>
            </a:r>
            <a:r>
              <a:rPr lang="en-GB" sz="2000" dirty="0" err="1"/>
              <a:t>JavaMail</a:t>
            </a:r>
            <a:r>
              <a:rPr lang="en-GB" sz="2000" dirty="0"/>
              <a:t> API to compose, send and receive emails. The </a:t>
            </a:r>
            <a:r>
              <a:rPr lang="en-GB" sz="2000" dirty="0" err="1"/>
              <a:t>JavaMail</a:t>
            </a:r>
            <a:r>
              <a:rPr lang="en-GB" sz="2000" dirty="0"/>
              <a:t> API uses SPI (Service Provider Interfaces) that provides the intermediatory services to the java application to deal with the different protocols. Let's understand it with the figure: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10</a:t>
            </a:fld>
            <a:endParaRPr lang="en-US"/>
          </a:p>
        </p:txBody>
      </p:sp>
      <p:pic>
        <p:nvPicPr>
          <p:cNvPr id="3074" name="Picture 2" descr="JavaMail API Architecture">
            <a:extLst>
              <a:ext uri="{FF2B5EF4-FFF2-40B4-BE49-F238E27FC236}">
                <a16:creationId xmlns:a16="http://schemas.microsoft.com/office/drawing/2014/main" id="{71B80F54-F8BA-6847-9202-DC608EEA3C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979" y="1369870"/>
            <a:ext cx="4439312" cy="4781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2170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err="1"/>
              <a:t>JavaMail</a:t>
            </a:r>
            <a:r>
              <a:rPr lang="en-GB" b="1" dirty="0"/>
              <a:t> API Core Classes</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a:xfrm>
            <a:off x="779710" y="1431378"/>
            <a:ext cx="7754690" cy="4740821"/>
          </a:xfrm>
        </p:spPr>
        <p:txBody>
          <a:bodyPr>
            <a:normAutofit fontScale="70000" lnSpcReduction="20000"/>
          </a:bodyPr>
          <a:lstStyle/>
          <a:p>
            <a:r>
              <a:rPr lang="en-GB" dirty="0"/>
              <a:t>There are two packages that are used in Java Mail API: </a:t>
            </a:r>
            <a:r>
              <a:rPr lang="en-GB" dirty="0" err="1"/>
              <a:t>javax.mail</a:t>
            </a:r>
            <a:r>
              <a:rPr lang="en-GB" dirty="0"/>
              <a:t> and </a:t>
            </a:r>
            <a:r>
              <a:rPr lang="en-GB" dirty="0" err="1"/>
              <a:t>javax.mail.internet</a:t>
            </a:r>
            <a:r>
              <a:rPr lang="en-GB" dirty="0"/>
              <a:t> package. These packages contains many classes for Java Mail API. They are:</a:t>
            </a:r>
          </a:p>
          <a:p>
            <a:pPr lvl="1"/>
            <a:r>
              <a:rPr lang="en-GB" dirty="0" err="1"/>
              <a:t>javax.mail.Session</a:t>
            </a:r>
            <a:r>
              <a:rPr lang="en-GB" dirty="0"/>
              <a:t> class</a:t>
            </a:r>
          </a:p>
          <a:p>
            <a:pPr lvl="1"/>
            <a:r>
              <a:rPr lang="en-GB" dirty="0" err="1"/>
              <a:t>javax.mail.Message</a:t>
            </a:r>
            <a:r>
              <a:rPr lang="en-GB" dirty="0"/>
              <a:t> class</a:t>
            </a:r>
          </a:p>
          <a:p>
            <a:pPr lvl="1"/>
            <a:r>
              <a:rPr lang="en-GB" dirty="0" err="1"/>
              <a:t>javax.mail.internet.MimeMessage</a:t>
            </a:r>
            <a:r>
              <a:rPr lang="en-GB" dirty="0"/>
              <a:t> class</a:t>
            </a:r>
          </a:p>
          <a:p>
            <a:pPr lvl="1"/>
            <a:r>
              <a:rPr lang="en-GB" dirty="0" err="1"/>
              <a:t>javax.mail.Address</a:t>
            </a:r>
            <a:r>
              <a:rPr lang="en-GB" dirty="0"/>
              <a:t> class</a:t>
            </a:r>
          </a:p>
          <a:p>
            <a:pPr lvl="1"/>
            <a:r>
              <a:rPr lang="en-GB" dirty="0" err="1"/>
              <a:t>javax.mail.internet.InternetAddress</a:t>
            </a:r>
            <a:r>
              <a:rPr lang="en-GB" dirty="0"/>
              <a:t> class</a:t>
            </a:r>
          </a:p>
          <a:p>
            <a:pPr lvl="1"/>
            <a:r>
              <a:rPr lang="en-GB" dirty="0" err="1"/>
              <a:t>javax.mail.Authenticator</a:t>
            </a:r>
            <a:r>
              <a:rPr lang="en-GB" dirty="0"/>
              <a:t> class</a:t>
            </a:r>
          </a:p>
          <a:p>
            <a:pPr lvl="1"/>
            <a:r>
              <a:rPr lang="en-GB" dirty="0" err="1"/>
              <a:t>javax.mail.PasswordAuthentication</a:t>
            </a:r>
            <a:r>
              <a:rPr lang="en-GB" dirty="0"/>
              <a:t> class</a:t>
            </a:r>
          </a:p>
          <a:p>
            <a:pPr lvl="1"/>
            <a:r>
              <a:rPr lang="en-GB" dirty="0" err="1"/>
              <a:t>javax.mail.Transport</a:t>
            </a:r>
            <a:r>
              <a:rPr lang="en-GB" dirty="0"/>
              <a:t> class</a:t>
            </a:r>
          </a:p>
          <a:p>
            <a:pPr lvl="1"/>
            <a:r>
              <a:rPr lang="en-GB" dirty="0" err="1"/>
              <a:t>javax.mail.Store</a:t>
            </a:r>
            <a:r>
              <a:rPr lang="en-GB" dirty="0"/>
              <a:t> class</a:t>
            </a:r>
          </a:p>
          <a:p>
            <a:pPr lvl="1"/>
            <a:r>
              <a:rPr lang="en-GB" dirty="0" err="1"/>
              <a:t>javax.mail.Folder</a:t>
            </a:r>
            <a:r>
              <a:rPr lang="en-GB" dirty="0"/>
              <a:t> class etc.</a:t>
            </a:r>
          </a:p>
          <a:p>
            <a:r>
              <a:rPr lang="en-GB" dirty="0"/>
              <a:t>We will know about </a:t>
            </a:r>
            <a:r>
              <a:rPr lang="en-GB"/>
              <a:t>these classes </a:t>
            </a:r>
            <a:r>
              <a:rPr lang="en-GB" dirty="0"/>
              <a:t>one by one when it is getting used. </a:t>
            </a:r>
          </a:p>
          <a:p>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32730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Java Mail</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77500" lnSpcReduction="20000"/>
          </a:bodyPr>
          <a:lstStyle/>
          <a:p>
            <a:r>
              <a:rPr lang="en-GB" dirty="0"/>
              <a:t>The </a:t>
            </a:r>
            <a:r>
              <a:rPr lang="en-GB" b="1" dirty="0" err="1"/>
              <a:t>JavaMail</a:t>
            </a:r>
            <a:r>
              <a:rPr lang="en-GB" dirty="0"/>
              <a:t> is an API that is used to compose, write and read electronic messages (emails).</a:t>
            </a:r>
          </a:p>
          <a:p>
            <a:r>
              <a:rPr lang="en-GB" dirty="0"/>
              <a:t>The </a:t>
            </a:r>
            <a:r>
              <a:rPr lang="en-GB" dirty="0" err="1"/>
              <a:t>JavaMail</a:t>
            </a:r>
            <a:r>
              <a:rPr lang="en-GB" dirty="0"/>
              <a:t> API provides protocol-independent and </a:t>
            </a:r>
            <a:r>
              <a:rPr lang="en-GB" dirty="0" err="1"/>
              <a:t>plateform</a:t>
            </a:r>
            <a:r>
              <a:rPr lang="en-GB" dirty="0"/>
              <a:t>-independent framework for sending and receiving mails.</a:t>
            </a:r>
          </a:p>
          <a:p>
            <a:r>
              <a:rPr lang="en-GB" dirty="0"/>
              <a:t>The </a:t>
            </a:r>
            <a:r>
              <a:rPr lang="en-GB" b="1" dirty="0" err="1"/>
              <a:t>javax.mail</a:t>
            </a:r>
            <a:r>
              <a:rPr lang="en-GB" dirty="0"/>
              <a:t> and </a:t>
            </a:r>
            <a:r>
              <a:rPr lang="en-GB" b="1" dirty="0" err="1"/>
              <a:t>javax.mail.activation</a:t>
            </a:r>
            <a:r>
              <a:rPr lang="en-GB" dirty="0"/>
              <a:t> packages contains the core classes of </a:t>
            </a:r>
            <a:r>
              <a:rPr lang="en-GB" dirty="0" err="1"/>
              <a:t>JavaMail</a:t>
            </a:r>
            <a:r>
              <a:rPr lang="en-GB" dirty="0"/>
              <a:t> API. </a:t>
            </a:r>
          </a:p>
          <a:p>
            <a:r>
              <a:rPr lang="en-GB" dirty="0"/>
              <a:t>The </a:t>
            </a:r>
            <a:r>
              <a:rPr lang="en-GB" dirty="0" err="1"/>
              <a:t>JavaMail</a:t>
            </a:r>
            <a:r>
              <a:rPr lang="en-GB" dirty="0"/>
              <a:t> facility can be applied to many events. It can be used at the time of registering the user (sending notification such as thanks for your interest to my site), forgot password (sending password to the users email id), sending notifications for important updates etc. So there can be various usage of java mail </a:t>
            </a:r>
            <a:r>
              <a:rPr lang="en-GB" dirty="0" err="1"/>
              <a:t>api</a:t>
            </a:r>
            <a:r>
              <a:rPr lang="en-GB" dirty="0"/>
              <a:t>. </a:t>
            </a:r>
          </a:p>
          <a:p>
            <a:endParaRPr lang="en-PK"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829435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Do You Know?</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92500"/>
          </a:bodyPr>
          <a:lstStyle/>
          <a:p>
            <a:r>
              <a:rPr lang="en-GB" dirty="0"/>
              <a:t>How to send and receive email using </a:t>
            </a:r>
            <a:r>
              <a:rPr lang="en-GB" dirty="0" err="1"/>
              <a:t>JavaMail</a:t>
            </a:r>
            <a:r>
              <a:rPr lang="en-GB" dirty="0"/>
              <a:t> API ?</a:t>
            </a:r>
          </a:p>
          <a:p>
            <a:r>
              <a:rPr lang="en-GB" dirty="0"/>
              <a:t>How to send email through </a:t>
            </a:r>
            <a:r>
              <a:rPr lang="en-GB" dirty="0" err="1"/>
              <a:t>gmail</a:t>
            </a:r>
            <a:r>
              <a:rPr lang="en-GB" dirty="0"/>
              <a:t> server ?</a:t>
            </a:r>
          </a:p>
          <a:p>
            <a:r>
              <a:rPr lang="en-GB" dirty="0"/>
              <a:t>How to send and receive email with attachment ?</a:t>
            </a:r>
          </a:p>
          <a:p>
            <a:r>
              <a:rPr lang="en-GB" dirty="0"/>
              <a:t>How to send email with html content including images?</a:t>
            </a:r>
          </a:p>
          <a:p>
            <a:r>
              <a:rPr lang="en-GB" dirty="0"/>
              <a:t>How to forward and delete the email ?</a:t>
            </a:r>
            <a:endParaRPr lang="en-PK" dirty="0"/>
          </a:p>
          <a:p>
            <a:pPr marL="0" indent="0" algn="ctr">
              <a:buNone/>
            </a:pPr>
            <a:r>
              <a:rPr lang="en-PK" dirty="0">
                <a:solidFill>
                  <a:srgbClr val="FF0000"/>
                </a:solidFill>
              </a:rPr>
              <a:t>In this lecture, we will do all these things.</a:t>
            </a:r>
            <a:endParaRPr lang="en-GB" dirty="0">
              <a:solidFill>
                <a:srgbClr val="FF0000"/>
              </a:solidFill>
            </a:endParaRP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477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Protocols used in </a:t>
            </a:r>
            <a:r>
              <a:rPr lang="en-GB" b="1" dirty="0" err="1"/>
              <a:t>JavaMail</a:t>
            </a:r>
            <a:r>
              <a:rPr lang="en-GB" b="1" dirty="0"/>
              <a:t> API</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a:bodyPr>
          <a:lstStyle/>
          <a:p>
            <a:r>
              <a:rPr lang="en-GB" dirty="0"/>
              <a:t>There are some protocols that are used in </a:t>
            </a:r>
            <a:r>
              <a:rPr lang="en-GB" dirty="0" err="1"/>
              <a:t>JavaMail</a:t>
            </a:r>
            <a:r>
              <a:rPr lang="en-GB" dirty="0"/>
              <a:t> API. </a:t>
            </a:r>
          </a:p>
          <a:p>
            <a:pPr lvl="1"/>
            <a:r>
              <a:rPr lang="en-GB" dirty="0"/>
              <a:t>SMTP</a:t>
            </a:r>
          </a:p>
          <a:p>
            <a:pPr lvl="1"/>
            <a:r>
              <a:rPr lang="en-GB" dirty="0"/>
              <a:t>POP</a:t>
            </a:r>
          </a:p>
          <a:p>
            <a:pPr lvl="1"/>
            <a:r>
              <a:rPr lang="en-GB" dirty="0"/>
              <a:t>IMAP</a:t>
            </a:r>
          </a:p>
          <a:p>
            <a:pPr lvl="1"/>
            <a:r>
              <a:rPr lang="en-GB" dirty="0"/>
              <a:t>MIME</a:t>
            </a:r>
          </a:p>
          <a:p>
            <a:pPr lvl="1"/>
            <a:r>
              <a:rPr lang="en-GB" dirty="0"/>
              <a:t>NNTP and others</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20425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SMTP</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92500" lnSpcReduction="20000"/>
          </a:bodyPr>
          <a:lstStyle/>
          <a:p>
            <a:r>
              <a:rPr lang="en-GB" dirty="0"/>
              <a:t>SMTP is an acronym for </a:t>
            </a:r>
            <a:r>
              <a:rPr lang="en-GB" i="1" dirty="0"/>
              <a:t>Simple Mail Transfer Protocol</a:t>
            </a:r>
            <a:r>
              <a:rPr lang="en-GB" dirty="0"/>
              <a:t>. It provides a mechanism to deliver the email. We can use Apache James server, </a:t>
            </a:r>
            <a:r>
              <a:rPr lang="en-GB" dirty="0" err="1"/>
              <a:t>Postcast</a:t>
            </a:r>
            <a:r>
              <a:rPr lang="en-GB" dirty="0"/>
              <a:t> server, </a:t>
            </a:r>
            <a:r>
              <a:rPr lang="en-GB" dirty="0" err="1"/>
              <a:t>cmail</a:t>
            </a:r>
            <a:r>
              <a:rPr lang="en-GB" dirty="0"/>
              <a:t> server etc. as an SMTP server. But if we purchase the host space, an SMTP server is by default provided by the host provider. For example, my smtp server is </a:t>
            </a:r>
            <a:r>
              <a:rPr lang="en-GB" dirty="0" err="1"/>
              <a:t>mail.clsp.org</a:t>
            </a:r>
            <a:r>
              <a:rPr lang="en-GB" dirty="0"/>
              <a:t> or </a:t>
            </a:r>
            <a:r>
              <a:rPr lang="en-GB" dirty="0" err="1"/>
              <a:t>smpt.gmail.com</a:t>
            </a:r>
            <a:r>
              <a:rPr lang="en-GB" dirty="0"/>
              <a:t> (for Gmail). If we use the SMTP server provided by the host provider, authentication is required for sending and receiving emails.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695629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POP</a:t>
            </a:r>
            <a:br>
              <a:rPr lang="en-GB" b="1" dirty="0"/>
            </a:br>
            <a:endParaRPr lang="en-GB" b="1" dirty="0"/>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92500" lnSpcReduction="20000"/>
          </a:bodyPr>
          <a:lstStyle/>
          <a:p>
            <a:r>
              <a:rPr lang="en-GB" dirty="0"/>
              <a:t>POP is an acronym for </a:t>
            </a:r>
            <a:r>
              <a:rPr lang="en-GB" i="1" dirty="0"/>
              <a:t>Post Office Protocol</a:t>
            </a:r>
            <a:r>
              <a:rPr lang="en-GB" dirty="0"/>
              <a:t>, also known as POP3. It provides a mechanism to receive the email. It provides support for single mail box for each user. We can use Apache James server, </a:t>
            </a:r>
            <a:r>
              <a:rPr lang="en-GB" dirty="0" err="1"/>
              <a:t>cmail</a:t>
            </a:r>
            <a:r>
              <a:rPr lang="en-GB" dirty="0"/>
              <a:t> server etc. as an POP server. But if we purchase the host space, an POP server is by default provided by the host provider. For example, the pop server provided by the host provider for my site is </a:t>
            </a:r>
            <a:r>
              <a:rPr lang="en-GB" dirty="0" err="1"/>
              <a:t>mail.clsp.org</a:t>
            </a:r>
            <a:r>
              <a:rPr lang="en-GB" dirty="0"/>
              <a:t> or </a:t>
            </a:r>
            <a:r>
              <a:rPr lang="en-GB" dirty="0" err="1"/>
              <a:t>pop.gmail.com</a:t>
            </a:r>
            <a:r>
              <a:rPr lang="en-GB" dirty="0"/>
              <a:t> (Gmail). This protocol is defined in RFC 1939.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73391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IMAP</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a:bodyPr>
          <a:lstStyle/>
          <a:p>
            <a:r>
              <a:rPr lang="en-GB" dirty="0"/>
              <a:t>IMAP is an acronym for </a:t>
            </a:r>
            <a:r>
              <a:rPr lang="en-GB" i="1" dirty="0"/>
              <a:t>Internet Message Access Protocol</a:t>
            </a:r>
            <a:r>
              <a:rPr lang="en-GB" dirty="0"/>
              <a:t>. IMAP is an advanced protocol for receiving messages. It provides support for multiple mail box for each user ,in addition to, mailbox can be shared by multiple users. It is defined in RFC 2060. </a:t>
            </a:r>
          </a:p>
          <a:p>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917237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MIME</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a:bodyPr>
          <a:lstStyle/>
          <a:p>
            <a:r>
              <a:rPr lang="en-GB" i="1" dirty="0"/>
              <a:t>Multiple Internet Mail Extension</a:t>
            </a:r>
            <a:r>
              <a:rPr lang="en-GB" dirty="0"/>
              <a:t> (MIME) tells the browser what is being sent e.g. attachment, format of the messages, etc. It is not known as mail transfer protocol but it is used by your mail program.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666120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NNTP and Others</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a:bodyPr>
          <a:lstStyle/>
          <a:p>
            <a:r>
              <a:rPr lang="en-GB" dirty="0"/>
              <a:t>There are many protocols that are provided by third-party providers. Some of them are </a:t>
            </a:r>
            <a:r>
              <a:rPr lang="en-GB" i="1" dirty="0"/>
              <a:t>Network News Transfer Protocol</a:t>
            </a:r>
            <a:r>
              <a:rPr lang="en-GB" dirty="0"/>
              <a:t> (NNTP), </a:t>
            </a:r>
            <a:r>
              <a:rPr lang="en-GB" i="1" dirty="0"/>
              <a:t>Secure Multipurpose Internet Mail Extensions </a:t>
            </a:r>
            <a:r>
              <a:rPr lang="en-GB" dirty="0"/>
              <a:t>(S/MIME) etc.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Wednesday, January 26,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126583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8834</TotalTime>
  <Words>764</Words>
  <Application>Microsoft Macintosh PowerPoint</Application>
  <PresentationFormat>On-screen Show (4:3)</PresentationFormat>
  <Paragraphs>71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Enterprise Application Development With Java EE</vt:lpstr>
      <vt:lpstr>Java Mail</vt:lpstr>
      <vt:lpstr>Do You Know?</vt:lpstr>
      <vt:lpstr>Protocols used in JavaMail API</vt:lpstr>
      <vt:lpstr>SMTP</vt:lpstr>
      <vt:lpstr>POP </vt:lpstr>
      <vt:lpstr>IMAP</vt:lpstr>
      <vt:lpstr>MIME</vt:lpstr>
      <vt:lpstr>NNTP and Others</vt:lpstr>
      <vt:lpstr>JavaMail Architecture</vt:lpstr>
      <vt:lpstr>JavaMail API Core Classes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Qaiser Abbas</cp:lastModifiedBy>
  <cp:revision>759</cp:revision>
  <dcterms:created xsi:type="dcterms:W3CDTF">2006-08-16T00:00:00Z</dcterms:created>
  <dcterms:modified xsi:type="dcterms:W3CDTF">2022-01-26T17:26:01Z</dcterms:modified>
</cp:coreProperties>
</file>