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20" r:id="rId19"/>
    <p:sldId id="317" r:id="rId20"/>
    <p:sldId id="318" r:id="rId21"/>
    <p:sldId id="31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9808" autoAdjust="0"/>
  </p:normalViewPr>
  <p:slideViewPr>
    <p:cSldViewPr>
      <p:cViewPr varScale="1">
        <p:scale>
          <a:sx n="92" d="100"/>
          <a:sy n="92" d="100"/>
        </p:scale>
        <p:origin x="166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DE33CF-03D2-D845-9B66-54C183F57706}" type="datetimeFigureOut">
              <a:rPr lang="en-US" smtClean="0"/>
              <a:t>10/12/21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F3E3F1-998E-B844-BAD5-044FB21D975A}" type="slidenum">
              <a:rPr lang="en-US" smtClean="0"/>
              <a:t>‹#›</a:t>
            </a:fld>
            <a:endParaRPr lang="en-US"/>
          </a:p>
        </p:txBody>
      </p:sp>
    </p:spTree>
    <p:extLst>
      <p:ext uri="{BB962C8B-B14F-4D97-AF65-F5344CB8AC3E}">
        <p14:creationId xmlns:p14="http://schemas.microsoft.com/office/powerpoint/2010/main" val="309298248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9T16:22:01.377"/>
    </inkml:context>
    <inkml:brush xml:id="br0">
      <inkml:brushProperty name="width" value="0.05292" units="cm"/>
      <inkml:brushProperty name="height" value="0.05292" units="cm"/>
      <inkml:brushProperty name="color" value="#FF0000"/>
    </inkml:brush>
  </inkml:definitions>
  <inkml:trace contextRef="#ctx0" brushRef="#br0">12961 12178 24575,'-60'0'0,"24"-6"0,-19 2 0,-11-2 0,22-5 0,-1-3 0,0 1 0,0 5 0,0 0 0,-1 0-1232,-5-5 1,-1-1 0,4 2 1231,-1 3 0,3 1 0,9-4 0,2 1 323,-1 6 0,2-1-323,-26-13 0,9 17 0,-7-11 0,16 11 716,-7-5-716,10 7 0,-10-6 0,7 4 0,-7-5 1898,16 7-1898,-5-6 434,13 5-434,-6-5 0,14 6 0,-5 0 0,10 0 0,-4 0 0,6 0 0,-6 0 0,-9 0 0,0 0 0,-13 0 0,5 0 0,-7 0 0,8 0 0,-15 0 0,12 0 0,-14 0 0,9 0 0,-3 0 0,16 0 0,0 0 0,17 0 0,0 0 0,5 4 0,-4-2 0,3 7 0,-10 2 0,-1 7 0,-7 5 0,-1 8 0,-8 4 0,6-2 0,-15 9 0,16-16 0,-7 7 0,15-16 0,2 5 0,5-10 0,1 4 0,4-6 0,-3 0 0,-2 1 0,-1-1 0,-10 2 0,10-2 0,-4 1 0,0 5 0,5-5 0,-11 11 0,10-10 0,1 4 0,2-6 0,8 0 0,-4 0 0,1-5 0,3 4 0,-4-3 0,1 4 0,-2 6 0,0 2 0,-5 5 0,5 0 0,-6 1 0,0-1 0,6 1 0,-4-1 0,8-6 0,-3 5 0,5 0 0,0 3 0,0 3 0,0-11 0,0 5 0,0-4 0,0-1 0,0 5 0,0-10 0,0 9 0,0-9 0,0 4 0,0-6 0,0 0 0,0 0 0,5 0 0,-4 0 0,8 0 0,-4 1 0,5-1 0,0 0 0,0 0 0,1 0 0,3 4 0,-3-2 0,10 3 0,-9 1 0,10 2 0,-4 6 0,6-1 0,-1 0 0,0 1 0,1-1 0,-7-5 0,-1-2 0,-6-6 0,0 0 0,-4 0 0,3 0 0,-3-4 0,4 3 0,0-4 0,0 5 0,0 0 0,0-4 0,6 4 0,-4-5 0,9 2 0,-9 2 0,10-8 0,-11 3 0,11 1 0,-10 1 0,20 6 0,-18-2 0,19 2 0,-16-1 0,7 0 0,-1 1 0,-6-1 0,5 0 0,-10 0 0,4-1 0,-6 1 0,0-6 0,0 4 0,0-8 0,0 4 0,0-1 0,6-3 0,2 4 0,5-5 0,-5 0 0,4 0 0,-5 0 0,1 4 0,3-3 0,-9 4 0,4-5 0,-6 0 0,0 0 0,0 0 0,0 0 0,0 0 0,0 0 0,1 0 0,-1 0 0,22 0 0,-3 0 0,28 0 0,-22 0 0,12 0 0,-14 0 0,15 0 0,14 0 0,0 0 0,-14 0 0,1 0 0,17 0-329,-22 0 0,-2 0 329,9 0 0,7 0-27,-16 0 27,7-6 0,-9 4 0,-8-3 0,7 5 0,-14 0 656,6 0-656,-1 0 29,-4 0-29,15 0 0,-15 0 0,7 0 0,-9 0 0,-1 0 0,1 0 0,-1 0 0,0 0 0,1 0 0,-1 0 0,-5 0 0,4 0 0,-5 0 0,6 0 0,1 0 0,-1 0 0,1 0 0,-1 0 0,0 0 0,11 0 0,0 0 0,1 0 0,3 0 0,-12 5 0,12-4 0,-13 4 0,13-5 0,-13 0 0,13 0 0,-12 0 0,4 0 0,-6 0 0,7 0 0,-6 0 0,6 0 0,10 6 0,-6-4 0,15 4 0,-17-6 0,5 0 0,-5 6 0,6-5 0,-6 5 0,5-6 0,-5 0 0,7 0 0,-8 0 0,17 0 0,-14 0 0,8 0 0,-12 0 0,0 0 0,-6 0 0,13 0 0,-5 0 0,7 0 0,-8 0 0,6 0 0,-5 0 0,7 6 0,3-5 0,-10 5 0,8 0 0,-15-4 0,4 4 0,-6-6 0,-1 0 0,0 0 0,1 0 0,-7 0 0,4 0 0,-10 0 0,4 0 0,-5 0 0,0 0 0,0 0 0,0 0 0,4 0 0,11 0 0,6 0 0,36 0 0,-12 0-225,-16 0 0,0 0 225,11 0 0,-10-4 0,0-1-866,27 3 866,-21-2 0,2 0-667,0 4 0,-1 0 667,-4 0 0,0 0 0,4 0 0,1 0 0,-7 0 0,0 0 0,0 0 0,1 0 0,13 0 0,0 0 0,-10 0 0,-1 0 0,7 0 0,-2 0-142,12 0 142,-12 0 397,-17 0-397,6 0 818,-18 0-818,9 0 1414,-12 0-1414,1 0 163,-2 0-163,-6 0 0,6 0 0,-5 0 0,5 0 0,-6 0 0,1 0 0,-1 0 0,0 0 0,4 0 0,-3 0 0,4 0 0,-5 0 0,0 0 0,0 0 0,0 0 0,0 0 0,0 0 0,1 0 0,-1 0 0,4 0 0,3 0 0,-1 0 0,6 0 0,-4 0 0,5 0 0,0 0 0,1 0 0,7 0 0,12 0 0,-1 0 0,1 0 0,-5 0 0,-5 0 0,16 0 0,-7 0 0,7 0 0,-9 0 0,-1 0 0,1 0 0,0 0 0,18 0 0,-13 0 0,5 0 0,-19 0 0,-8 0 0,0 0 0,1 0 0,-1 0 0,1 0 0,-1 0 0,8 0 0,1 0 0,8 0 0,9 0 0,2 0 0,9 0-817,0 0 817,-25 0 0,0 0 0,27 0 0,-27 0 0,0 0 0,25 0-306,0 0 306,-9 0 0,-3 0 0,-15 0 0,5 0 0,-13 0 0,6 0 804,-7 0-804,-7 0 319,-1 0-319,0 0 0,-4 0 0,4 0 0,-6 0 0,0 0 0,0 0 0,0 0 0,0 0 0,5 0 0,-4 0 0,3 0 0,-4 0 0,0 0 0,0 0 0,1 0 0,-1 0 0,4 0 0,-3 0 0,4 0 0,1 0 0,-5 0 0,11 0 0,-10 0 0,8 0 0,-2 0 0,-2 0 0,0 0 0,-6 0 0,0 0 0,0 0 0,0 0 0,0 0 0,0 0 0,6 0 0,-4 0 0,4 0 0,0 0 0,5 0 0,-2 0 0,7 0 0,-14 0 0,4-4 0,-6-2 0,0 1 0,0 0 0,-4 1 0,3 3 0,-8-8 0,8 3 0,-8-4 0,3 0 0,1 0 0,-4 0 0,4-5 0,-5 4 0,0-4 0,0 5 0,0 0 0,4 0 0,-3 0 0,4 0 0,-5 0 0,4 0 0,-3 0 0,4 0 0,-5 0 0,0 0 0,0-1 0,0 1 0,0-4 0,0 3 0,0-4 0,0 5 0,0 0 0,0 0 0,0 0 0,0 0 0,0 0 0,0 0 0,0-1 0,0 1 0,0 0 0,0 0 0,0-6 0,0 5 0,0-5 0,0 6 0,0 0 0,0-1 0,0 1 0,0 0 0,0 0 0,0 0 0,0 0 0,0 0 0,0 0 0,0 0 0,0 0 0,0 0 0,0 0 0,0 0 0,0-1 0,0 1 0,0 0 0,0-4 0,0 3 0,0-4 0,-5 9 0,4-3 0,-3-36 0,4 12 0,0-5 0,0 0 0,0-4 0,0-7 0,0 9 0,0 8 0,0 7 0,0 9 0,0 1 0,-5 9 0,4-8 0,-3 9 0,4-6 0,0 1 0,0 0 0,-6-6 0,5-1 0,-9-7 0,8 1 0,-8 0 0,3-1 0,1 1 0,-4-1 0,4 7 0,-6-5 0,2 11 0,-1-10 0,1 10 0,0-4 0,0 5 0,4 0 0,-3 5 0,8-4 0,-8 7 0,8-7 0,-8 8 0,4-8 0,-5 8 0,0-8 0,-1 8 0,1-3 0,0 4 0,0 0 0,0 0 0,0 0 0,0 0 0,0 0 0,-6 0 0,-2 0 0,-12-6 0,4 4 0,-4-4 0,-1 6 0,6 0 0,-6-5 0,8 4 0,-1-4 0,1 5 0,-1 0 0,1 0 0,6 0 0,-5 0 0,-3 0 0,0 0 0,-6 0 0,0 0 0,-2 0 0,-7 0 0,1 0 0,-1 0 0,0 0 0,-27 0 0,12 0 0,20 0 0,1 0 0,-15 0 0,9 0 0,-9 0 0,7 0 0,-7 0 0,9 0 0,1 0 0,-1-6 0,0-2 0,0-5 0,7 0 0,2 6 0,1-4 0,-13-1 0,7 3 0,1-7 0,13 15 0,11-8 0,-10 8 0,10-3 0,1-1 0,1 4 0,3-4 0,-4 5 0,-6 0 0,5 0 0,-11 0 0,4 0 0,1 0 0,-5 0 0,-12 0 0,-18 0 0,-1 0 0,2 0 0,4 0 0,12 0 0,-22 0 0,6 0 0,0 0 0,-7 0 0,7 0-485,-8 0 485,-1 0 0,0 0 0,0 0 0,9 0 0,-6 0 0,14 0 0,-14 0-40,15 0 40,-7 0 0,9 0 0,7 0 0,-8 0 0,15 0 484,-2 0-484,12 0 41,6 0-41,0 0 0,-13 0 0,4 0 0,-40 0 0,34 0 0,-25 0 0,38 0 0,-4 0 0,6 0 0,0 0 0,0 0 0,-6 0 0,-9 0 0,-7 0 0,-8 0 0,7 0 0,-5 0 0,13 0 0,-6 0 0,-19 0 0,20 0 0,-20 0 0,20 6 0,10-4 0,-13 4 0,20-6 0,-13 0 0,8 5 0,-5-4 0,-8 10 0,6-9 0,-13 4 0,5-6 0,-7 6 0,-9-5 0,7 5 0,-7-6 0,-1 6 0,15-4 0,-23 3 0,31-5 0,-13 0 0,17 0 0,-8 0 0,6 0 0,-6 0 0,-10 0 0,13 0 0,-13 0 0,18 0 0,5 0 0,2 0 0,6 0 0,0 0 0,0 0 0,0 5 0,-6-4 0,-1 4 0,-1-5 0,-4 0 0,-7 4 0,2-3 0,-8 4 0,12-5 0,-1 0 0,1 0 0,-8 0 0,6 0 0,-13 0 0,13 0 0,-6 0 0,0 0 0,-1 0 0,-1 0 0,2 0 0,8 5 0,-11-4 0,14 4 0,-6-5 0,16 0 0,-1 0 0,1 0 0,0 0 0,0 0 0,0 0 0,0 0 0,0 0 0,0 0 0,-6 0 0,4 0 0,-4 0 0,0 0 0,5 0 0,-5 0 0,0 0 0,4 0 0,-10 0 0,11 0 0,-11 0 0,4 0 0,1 0 0,1 0 0,6 0 0,-6 0 0,4 0 0,-9 0 0,9 0 0,-4 0 0,0 0 0,4 0 0,-10 0 0,11 0 0,-5 0 0,6 5 0,0-4 0,0 3 0,0-4 0,0 0 0,0 0 0,-1 0 0,1 0 0,0 0 0,0 0 0,0 0 0,0 0 0,0 0 0,0 0 0,0 0 0,0 0 0,0 0 0,0 0 0,0 0 0,-1 0 0,1 0 0,0 0 0,0 0 0,0 0 0,0 0 0,0 0 0,0 0 0,0 0 0,0 0 0,0 0 0,0 0 0,0 0 0,-6 0 0,4 0 0,-4 0 0,6 0 0,0 0 0,0-4 0,0 3 0,0-4 0,0 5 0,4-4 0,-3 3 0,3-4 0,-4 5 0,9 0 0,7 0 0,1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D456A-16B3-4F42-BA03-71460D57CD9B}" type="datetimeFigureOut">
              <a:rPr lang="en-US" smtClean="0"/>
              <a:t>10/12/21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7379E-8C79-4604-8348-0A0E201435DF}" type="slidenum">
              <a:rPr lang="en-US" smtClean="0"/>
              <a:t>‹#›</a:t>
            </a:fld>
            <a:endParaRPr lang="en-US"/>
          </a:p>
        </p:txBody>
      </p:sp>
    </p:spTree>
    <p:extLst>
      <p:ext uri="{BB962C8B-B14F-4D97-AF65-F5344CB8AC3E}">
        <p14:creationId xmlns:p14="http://schemas.microsoft.com/office/powerpoint/2010/main" val="35228114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2EA272-B6C1-4E48-86F0-6C7444639983}" type="datetime2">
              <a:rPr lang="en-US" smtClean="0"/>
              <a:t>Tuesday, October 12,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C40D09-82E4-EE43-BFE6-B18579467EA1}" type="datetime2">
              <a:rPr lang="en-US" smtClean="0"/>
              <a:t>Tuesday, October 12,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BDD94-F764-5F40-972D-3C0E93D5626B}" type="datetime2">
              <a:rPr lang="en-US" smtClean="0"/>
              <a:t>Tuesday, October 12,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D78031-9569-8145-B561-C60B2B040D50}" type="datetime2">
              <a:rPr lang="en-US" smtClean="0"/>
              <a:t>Tuesday, October 12,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1E8B3F-4022-2C49-A661-2419051C5B86}" type="datetime2">
              <a:rPr lang="en-US" smtClean="0"/>
              <a:t>Tuesday, October 12,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33F4A0-3335-9F4F-8D37-C6441CE065F1}" type="datetime2">
              <a:rPr lang="en-US" smtClean="0"/>
              <a:t>Tuesday, October 12,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E245C-807E-BD42-92A0-8AFB59B09CB5}" type="datetime2">
              <a:rPr lang="en-US" smtClean="0"/>
              <a:t>Tuesday, October 12,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A583-F39A-B14C-9229-557053239F88}" type="datetime2">
              <a:rPr lang="en-US" smtClean="0"/>
              <a:t>Tuesday, October 12,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1EDCBF-8BBA-A845-A69C-7248DAC6C6B2}" type="datetime2">
              <a:rPr lang="en-US" smtClean="0"/>
              <a:t>Tuesday, October 12,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588D5-F09C-5F42-9CBE-BB77FBDF424A}" type="datetime2">
              <a:rPr lang="en-US" smtClean="0"/>
              <a:t>Tuesday, October 12,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88239-A63A-8048-AE18-2AA0D3A4A4E8}" type="datetime2">
              <a:rPr lang="en-US" smtClean="0"/>
              <a:t>Tuesday, October 12, 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avatpoint.com/java-oops-concepts" TargetMode="External"/><Relationship Id="rId2" Type="http://schemas.openxmlformats.org/officeDocument/2006/relationships/hyperlink" Target="https://www.javatpoint.com/inheritance-in-jav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clipse.org/downloads/eclipse-packag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clipse.org/downloads/eclipse-packag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racle.com/technetwork/java/javase/downloads/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eeksforgeeks.org/set-temporary-permanent-paths-jav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javatpoint.com/java-appl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javatpoint.com/ejb-tutorial" TargetMode="External"/><Relationship Id="rId3" Type="http://schemas.openxmlformats.org/officeDocument/2006/relationships/hyperlink" Target="https://www.javatpoint.com/jsp-tutorial" TargetMode="External"/><Relationship Id="rId7" Type="http://schemas.openxmlformats.org/officeDocument/2006/relationships/hyperlink" Target="https://www.javatpoint.com/jsf-tutorial" TargetMode="External"/><Relationship Id="rId2" Type="http://schemas.openxmlformats.org/officeDocument/2006/relationships/hyperlink" Target="https://www.javatpoint.com/servlet-tutorial" TargetMode="External"/><Relationship Id="rId1" Type="http://schemas.openxmlformats.org/officeDocument/2006/relationships/slideLayout" Target="../slideLayouts/slideLayout2.xml"/><Relationship Id="rId6" Type="http://schemas.openxmlformats.org/officeDocument/2006/relationships/hyperlink" Target="https://www.javatpoint.com/hibernate-tutorial" TargetMode="External"/><Relationship Id="rId5" Type="http://schemas.openxmlformats.org/officeDocument/2006/relationships/hyperlink" Target="https://www.javatpoint.com/spring-tutorial" TargetMode="External"/><Relationship Id="rId4" Type="http://schemas.openxmlformats.org/officeDocument/2006/relationships/hyperlink" Target="https://www.javatpoint.com/struts-2-tutoria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javatpoint.com/jpa-tutorial" TargetMode="External"/><Relationship Id="rId2" Type="http://schemas.openxmlformats.org/officeDocument/2006/relationships/hyperlink" Target="https://www.javatpoint.com/java-str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javatpoint.com/cpp-goto-statement" TargetMode="External"/><Relationship Id="rId2" Type="http://schemas.openxmlformats.org/officeDocument/2006/relationships/hyperlink" Target="https://www.javatpoint.com/c-programming-language-tutorial" TargetMode="External"/><Relationship Id="rId1" Type="http://schemas.openxmlformats.org/officeDocument/2006/relationships/slideLayout" Target="../slideLayouts/slideLayout2.xml"/><Relationship Id="rId6" Type="http://schemas.openxmlformats.org/officeDocument/2006/relationships/hyperlink" Target="https://www.javatpoint.com/cpp-pointers" TargetMode="External"/><Relationship Id="rId5" Type="http://schemas.openxmlformats.org/officeDocument/2006/relationships/hyperlink" Target="https://www.javatpoint.com/cpp-overloading" TargetMode="External"/><Relationship Id="rId4" Type="http://schemas.openxmlformats.org/officeDocument/2006/relationships/hyperlink" Target="https://www.javatpoint.com/interface-in-java"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javatpoint.com/multithreading-in-ja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Enterprise Application Development With Java EE</a:t>
            </a:r>
            <a:endParaRPr lang="en-US" dirty="0"/>
          </a:p>
        </p:txBody>
      </p:sp>
      <p:sp>
        <p:nvSpPr>
          <p:cNvPr id="3" name="Subtitle 2"/>
          <p:cNvSpPr>
            <a:spLocks noGrp="1"/>
          </p:cNvSpPr>
          <p:nvPr>
            <p:ph type="subTitle" idx="1"/>
          </p:nvPr>
        </p:nvSpPr>
        <p:spPr/>
        <p:txBody>
          <a:bodyPr>
            <a:normAutofit fontScale="85000" lnSpcReduction="20000"/>
          </a:bodyPr>
          <a:lstStyle/>
          <a:p>
            <a:r>
              <a:rPr lang="en-US" dirty="0"/>
              <a:t>Dr. Qaiser Abbas</a:t>
            </a:r>
          </a:p>
          <a:p>
            <a:r>
              <a:rPr lang="en-US" dirty="0"/>
              <a:t>Department of Computer Science &amp; IT, </a:t>
            </a:r>
          </a:p>
          <a:p>
            <a:r>
              <a:rPr lang="en-US" dirty="0"/>
              <a:t>University of Sargodha</a:t>
            </a:r>
          </a:p>
          <a:p>
            <a:r>
              <a:rPr lang="en-US" dirty="0"/>
              <a:t>qaiser.abbas@uos.edu.pk</a:t>
            </a:r>
          </a:p>
          <a:p>
            <a:endParaRPr lang="en-US" dirty="0"/>
          </a:p>
        </p:txBody>
      </p:sp>
      <p:sp>
        <p:nvSpPr>
          <p:cNvPr id="4" name="Date Placeholder 3"/>
          <p:cNvSpPr>
            <a:spLocks noGrp="1"/>
          </p:cNvSpPr>
          <p:nvPr>
            <p:ph type="dt" sz="half" idx="10"/>
          </p:nvPr>
        </p:nvSpPr>
        <p:spPr/>
        <p:txBody>
          <a:bodyPr/>
          <a:lstStyle/>
          <a:p>
            <a:fld id="{57854261-F0AE-F040-B763-8912A9D7B3E8}"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80672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 vs Java</a:t>
            </a:r>
          </a:p>
        </p:txBody>
      </p:sp>
      <p:graphicFrame>
        <p:nvGraphicFramePr>
          <p:cNvPr id="6" name="Content Placeholder 5">
            <a:extLst>
              <a:ext uri="{FF2B5EF4-FFF2-40B4-BE49-F238E27FC236}">
                <a16:creationId xmlns:a16="http://schemas.microsoft.com/office/drawing/2014/main" id="{44CA4DB3-C3B5-6947-885D-299D5A513028}"/>
              </a:ext>
            </a:extLst>
          </p:cNvPr>
          <p:cNvGraphicFramePr>
            <a:graphicFrameLocks noGrp="1"/>
          </p:cNvGraphicFramePr>
          <p:nvPr>
            <p:ph idx="1"/>
            <p:extLst>
              <p:ext uri="{D42A27DB-BD31-4B8C-83A1-F6EECF244321}">
                <p14:modId xmlns:p14="http://schemas.microsoft.com/office/powerpoint/2010/main" val="2880995083"/>
              </p:ext>
            </p:extLst>
          </p:nvPr>
        </p:nvGraphicFramePr>
        <p:xfrm>
          <a:off x="838200" y="1600200"/>
          <a:ext cx="7620000" cy="3684097"/>
        </p:xfrm>
        <a:graphic>
          <a:graphicData uri="http://schemas.openxmlformats.org/drawingml/2006/table">
            <a:tbl>
              <a:tblPr>
                <a:tableStyleId>{08FB837D-C827-4EFA-A057-4D05807E0F7C}</a:tableStyleId>
              </a:tblPr>
              <a:tblGrid>
                <a:gridCol w="2540000">
                  <a:extLst>
                    <a:ext uri="{9D8B030D-6E8A-4147-A177-3AD203B41FA5}">
                      <a16:colId xmlns:a16="http://schemas.microsoft.com/office/drawing/2014/main" val="2594287100"/>
                    </a:ext>
                  </a:extLst>
                </a:gridCol>
                <a:gridCol w="2540000">
                  <a:extLst>
                    <a:ext uri="{9D8B030D-6E8A-4147-A177-3AD203B41FA5}">
                      <a16:colId xmlns:a16="http://schemas.microsoft.com/office/drawing/2014/main" val="12086230"/>
                    </a:ext>
                  </a:extLst>
                </a:gridCol>
                <a:gridCol w="2540000">
                  <a:extLst>
                    <a:ext uri="{9D8B030D-6E8A-4147-A177-3AD203B41FA5}">
                      <a16:colId xmlns:a16="http://schemas.microsoft.com/office/drawing/2014/main" val="805056060"/>
                    </a:ext>
                  </a:extLst>
                </a:gridCol>
              </a:tblGrid>
              <a:tr h="62948">
                <a:tc>
                  <a:txBody>
                    <a:bodyPr/>
                    <a:lstStyle/>
                    <a:p>
                      <a:r>
                        <a:rPr lang="en-GB" sz="1200" dirty="0"/>
                        <a:t>unsigned right shift &gt;&gt;&gt;</a:t>
                      </a:r>
                    </a:p>
                  </a:txBody>
                  <a:tcPr marL="16398" marR="16398" marT="8199" marB="8199" anchor="ctr"/>
                </a:tc>
                <a:tc>
                  <a:txBody>
                    <a:bodyPr/>
                    <a:lstStyle/>
                    <a:p>
                      <a:r>
                        <a:rPr lang="en-GB" sz="1200" dirty="0"/>
                        <a:t>C++ doesn't support &gt;&gt;&gt; operator.</a:t>
                      </a:r>
                    </a:p>
                  </a:txBody>
                  <a:tcPr marL="16398" marR="16398" marT="8199" marB="8199" anchor="ctr"/>
                </a:tc>
                <a:tc>
                  <a:txBody>
                    <a:bodyPr/>
                    <a:lstStyle/>
                    <a:p>
                      <a:r>
                        <a:rPr lang="en-GB" sz="1200" dirty="0"/>
                        <a:t>Java supports unsigned right shift &gt;&gt;&gt; operator that fills zero at the top for the negative numbers. For positive numbers, it works same like &gt;&gt; operator.</a:t>
                      </a:r>
                    </a:p>
                  </a:txBody>
                  <a:tcPr marL="16398" marR="16398" marT="8199" marB="8199" anchor="ctr"/>
                </a:tc>
                <a:extLst>
                  <a:ext uri="{0D108BD9-81ED-4DB2-BD59-A6C34878D82A}">
                    <a16:rowId xmlns:a16="http://schemas.microsoft.com/office/drawing/2014/main" val="1969088903"/>
                  </a:ext>
                </a:extLst>
              </a:tr>
              <a:tr h="62948">
                <a:tc>
                  <a:txBody>
                    <a:bodyPr/>
                    <a:lstStyle/>
                    <a:p>
                      <a:r>
                        <a:rPr lang="en-GB" sz="1200" dirty="0"/>
                        <a:t>Inheritance Tree</a:t>
                      </a:r>
                    </a:p>
                  </a:txBody>
                  <a:tcPr marL="16398" marR="16398" marT="8199" marB="8199" anchor="ctr"/>
                </a:tc>
                <a:tc>
                  <a:txBody>
                    <a:bodyPr/>
                    <a:lstStyle/>
                    <a:p>
                      <a:r>
                        <a:rPr lang="en-GB" sz="1200"/>
                        <a:t>C++ always creates a new inheritance tree.</a:t>
                      </a:r>
                    </a:p>
                  </a:txBody>
                  <a:tcPr marL="16398" marR="16398" marT="8199" marB="8199" anchor="ctr"/>
                </a:tc>
                <a:tc>
                  <a:txBody>
                    <a:bodyPr/>
                    <a:lstStyle/>
                    <a:p>
                      <a:r>
                        <a:rPr lang="en-GB" sz="1200" dirty="0"/>
                        <a:t>Java always uses a single inheritance tree because all classes are the child of the Object class in Java. The Object class is the root of the </a:t>
                      </a:r>
                      <a:r>
                        <a:rPr lang="en-GB" sz="1200" dirty="0">
                          <a:hlinkClick r:id="rId2"/>
                        </a:rPr>
                        <a:t>inheritance</a:t>
                      </a:r>
                      <a:r>
                        <a:rPr lang="en-GB" sz="1200" dirty="0"/>
                        <a:t> tree in java.</a:t>
                      </a:r>
                    </a:p>
                  </a:txBody>
                  <a:tcPr marL="16398" marR="16398" marT="8199" marB="8199" anchor="ctr"/>
                </a:tc>
                <a:extLst>
                  <a:ext uri="{0D108BD9-81ED-4DB2-BD59-A6C34878D82A}">
                    <a16:rowId xmlns:a16="http://schemas.microsoft.com/office/drawing/2014/main" val="3599353233"/>
                  </a:ext>
                </a:extLst>
              </a:tr>
              <a:tr h="62948">
                <a:tc>
                  <a:txBody>
                    <a:bodyPr/>
                    <a:lstStyle/>
                    <a:p>
                      <a:r>
                        <a:rPr lang="en-GB" sz="1200" dirty="0"/>
                        <a:t>Hardware</a:t>
                      </a:r>
                    </a:p>
                  </a:txBody>
                  <a:tcPr marL="16398" marR="16398" marT="8199" marB="8199" anchor="ctr"/>
                </a:tc>
                <a:tc>
                  <a:txBody>
                    <a:bodyPr/>
                    <a:lstStyle/>
                    <a:p>
                      <a:r>
                        <a:rPr lang="en-GB" sz="1200"/>
                        <a:t>C++ is nearer to hardware.</a:t>
                      </a:r>
                    </a:p>
                  </a:txBody>
                  <a:tcPr marL="16398" marR="16398" marT="8199" marB="8199" anchor="ctr"/>
                </a:tc>
                <a:tc>
                  <a:txBody>
                    <a:bodyPr/>
                    <a:lstStyle/>
                    <a:p>
                      <a:r>
                        <a:rPr lang="en-GB" sz="1200" dirty="0"/>
                        <a:t>Java is not so interactive with hardware.</a:t>
                      </a:r>
                    </a:p>
                  </a:txBody>
                  <a:tcPr marL="16398" marR="16398" marT="8199" marB="8199" anchor="ctr"/>
                </a:tc>
                <a:extLst>
                  <a:ext uri="{0D108BD9-81ED-4DB2-BD59-A6C34878D82A}">
                    <a16:rowId xmlns:a16="http://schemas.microsoft.com/office/drawing/2014/main" val="2176358894"/>
                  </a:ext>
                </a:extLst>
              </a:tr>
              <a:tr h="110159">
                <a:tc>
                  <a:txBody>
                    <a:bodyPr/>
                    <a:lstStyle/>
                    <a:p>
                      <a:r>
                        <a:rPr lang="en-GB" sz="1200" dirty="0"/>
                        <a:t>Object-oriented</a:t>
                      </a:r>
                    </a:p>
                  </a:txBody>
                  <a:tcPr marL="16398" marR="16398" marT="8199" marB="8199" anchor="ctr"/>
                </a:tc>
                <a:tc>
                  <a:txBody>
                    <a:bodyPr/>
                    <a:lstStyle/>
                    <a:p>
                      <a:r>
                        <a:rPr lang="en-GB" sz="1200" dirty="0"/>
                        <a:t>C++ is an object-oriented language. However, in the C language, a single root hierarchy is not possible.</a:t>
                      </a:r>
                    </a:p>
                  </a:txBody>
                  <a:tcPr marL="16398" marR="16398" marT="8199" marB="8199" anchor="ctr"/>
                </a:tc>
                <a:tc>
                  <a:txBody>
                    <a:bodyPr/>
                    <a:lstStyle/>
                    <a:p>
                      <a:r>
                        <a:rPr lang="en-GB" sz="1200" dirty="0"/>
                        <a:t>Java is also an </a:t>
                      </a:r>
                      <a:r>
                        <a:rPr lang="en-GB" sz="1200" dirty="0">
                          <a:hlinkClick r:id="rId3"/>
                        </a:rPr>
                        <a:t>object-oriented</a:t>
                      </a:r>
                      <a:r>
                        <a:rPr lang="en-GB" sz="1200" dirty="0"/>
                        <a:t> language. However, everything (except fundamental types) is an object in Java. It is a single root hierarchy as everything gets derived from </a:t>
                      </a:r>
                      <a:r>
                        <a:rPr lang="en-GB" sz="1200" dirty="0" err="1"/>
                        <a:t>java.lang.Object</a:t>
                      </a:r>
                      <a:r>
                        <a:rPr lang="en-GB" sz="1200" dirty="0"/>
                        <a:t>. </a:t>
                      </a:r>
                    </a:p>
                  </a:txBody>
                  <a:tcPr marL="16398" marR="16398" marT="8199" marB="8199" anchor="ctr"/>
                </a:tc>
                <a:extLst>
                  <a:ext uri="{0D108BD9-81ED-4DB2-BD59-A6C34878D82A}">
                    <a16:rowId xmlns:a16="http://schemas.microsoft.com/office/drawing/2014/main" val="1993786284"/>
                  </a:ext>
                </a:extLst>
              </a:tr>
              <a:tr h="299002">
                <a:tc>
                  <a:txBody>
                    <a:bodyPr/>
                    <a:lstStyle/>
                    <a:p>
                      <a:endParaRPr lang="en-GB" sz="1200" dirty="0"/>
                    </a:p>
                  </a:txBody>
                  <a:tcPr marL="16398" marR="16398" marT="8199" marB="8199" anchor="ctr"/>
                </a:tc>
                <a:tc>
                  <a:txBody>
                    <a:bodyPr/>
                    <a:lstStyle/>
                    <a:p>
                      <a:endParaRPr lang="en-GB" sz="1200"/>
                    </a:p>
                  </a:txBody>
                  <a:tcPr marL="16398" marR="16398" marT="8199" marB="8199" anchor="ctr"/>
                </a:tc>
                <a:tc>
                  <a:txBody>
                    <a:bodyPr/>
                    <a:lstStyle/>
                    <a:p>
                      <a:endParaRPr lang="en-GB" sz="1200" dirty="0"/>
                    </a:p>
                  </a:txBody>
                  <a:tcPr marL="16398" marR="16398" marT="8199" marB="8199" anchor="ctr"/>
                </a:tc>
                <a:extLst>
                  <a:ext uri="{0D108BD9-81ED-4DB2-BD59-A6C34878D82A}">
                    <a16:rowId xmlns:a16="http://schemas.microsoft.com/office/drawing/2014/main" val="2534803776"/>
                  </a:ext>
                </a:extLst>
              </a:tr>
              <a:tr h="393423">
                <a:tc>
                  <a:txBody>
                    <a:bodyPr/>
                    <a:lstStyle/>
                    <a:p>
                      <a:endParaRPr lang="en-GB" sz="1200" dirty="0"/>
                    </a:p>
                  </a:txBody>
                  <a:tcPr marL="16398" marR="16398" marT="8199" marB="8199" anchor="ctr"/>
                </a:tc>
                <a:tc>
                  <a:txBody>
                    <a:bodyPr/>
                    <a:lstStyle/>
                    <a:p>
                      <a:endParaRPr lang="en-GB" sz="1200"/>
                    </a:p>
                  </a:txBody>
                  <a:tcPr marL="16398" marR="16398" marT="8199" marB="8199" anchor="ctr"/>
                </a:tc>
                <a:tc>
                  <a:txBody>
                    <a:bodyPr/>
                    <a:lstStyle/>
                    <a:p>
                      <a:endParaRPr lang="en-GB" sz="1200" dirty="0"/>
                    </a:p>
                  </a:txBody>
                  <a:tcPr marL="16398" marR="16398" marT="8199" marB="8199" anchor="ctr"/>
                </a:tc>
                <a:extLst>
                  <a:ext uri="{0D108BD9-81ED-4DB2-BD59-A6C34878D82A}">
                    <a16:rowId xmlns:a16="http://schemas.microsoft.com/office/drawing/2014/main" val="3923341817"/>
                  </a:ext>
                </a:extLst>
              </a:tr>
            </a:tbl>
          </a:graphicData>
        </a:graphic>
      </p:graphicFrame>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707930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Eclipse IDE for Java development</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p:txBody>
          <a:bodyPr>
            <a:normAutofit lnSpcReduction="10000"/>
          </a:bodyPr>
          <a:lstStyle/>
          <a:p>
            <a:r>
              <a:rPr lang="en-GB" sz="2400" dirty="0"/>
              <a:t>The Eclipse IDE (integrated development environment) provides strong support for Java developer and Eclipse has been around for years now as an extremely popular IDE for multiple programming languages. </a:t>
            </a:r>
          </a:p>
          <a:p>
            <a:r>
              <a:rPr lang="en-GB" sz="2400" dirty="0"/>
              <a:t>Eclipse can be extended with additional software components called plug-ins. </a:t>
            </a:r>
          </a:p>
          <a:p>
            <a:r>
              <a:rPr lang="en-GB" sz="2400" dirty="0">
                <a:hlinkClick r:id="rId2"/>
              </a:rPr>
              <a:t>Eclipse IDE downloads</a:t>
            </a:r>
            <a:r>
              <a:rPr lang="en-GB" sz="2400" dirty="0"/>
              <a:t> provides Eclipse distributions for different use cases.</a:t>
            </a:r>
          </a:p>
          <a:p>
            <a:r>
              <a:rPr lang="en-GB" sz="2400" dirty="0"/>
              <a:t>It includes support for the Maven and Gradle build system, support for the Git version control system, etc.</a:t>
            </a:r>
          </a:p>
          <a:p>
            <a:r>
              <a:rPr lang="en-GB" sz="2400" dirty="0"/>
              <a:t>The latest Eclipse IDE installer requires Java version 8 or later installed on your system. </a:t>
            </a:r>
          </a:p>
        </p:txBody>
      </p:sp>
    </p:spTree>
    <p:extLst>
      <p:ext uri="{BB962C8B-B14F-4D97-AF65-F5344CB8AC3E}">
        <p14:creationId xmlns:p14="http://schemas.microsoft.com/office/powerpoint/2010/main" val="108041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Install the Eclipse Java IDE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p:txBody>
          <a:bodyPr>
            <a:normAutofit/>
          </a:bodyPr>
          <a:lstStyle/>
          <a:p>
            <a:r>
              <a:rPr lang="en-GB" sz="2400" dirty="0"/>
              <a:t>Download the installer via </a:t>
            </a:r>
            <a:r>
              <a:rPr lang="en-GB" sz="2400" dirty="0">
                <a:hlinkClick r:id="rId2"/>
              </a:rPr>
              <a:t>https://eclipse.org/downloads/eclipse-packages/</a:t>
            </a:r>
            <a:endParaRPr lang="en-GB" sz="2400" dirty="0"/>
          </a:p>
          <a:p>
            <a:endParaRPr lang="en-GB" sz="2400" dirty="0"/>
          </a:p>
        </p:txBody>
      </p:sp>
      <p:pic>
        <p:nvPicPr>
          <p:cNvPr id="3" name="Picture 2">
            <a:extLst>
              <a:ext uri="{FF2B5EF4-FFF2-40B4-BE49-F238E27FC236}">
                <a16:creationId xmlns:a16="http://schemas.microsoft.com/office/drawing/2014/main" id="{9A0FDC9C-6700-124F-B98C-D48E102BCB30}"/>
              </a:ext>
            </a:extLst>
          </p:cNvPr>
          <p:cNvPicPr>
            <a:picLocks noChangeAspect="1"/>
          </p:cNvPicPr>
          <p:nvPr/>
        </p:nvPicPr>
        <p:blipFill>
          <a:blip r:embed="rId3"/>
          <a:stretch>
            <a:fillRect/>
          </a:stretch>
        </p:blipFill>
        <p:spPr>
          <a:xfrm>
            <a:off x="1371600" y="2498725"/>
            <a:ext cx="6096000" cy="3810000"/>
          </a:xfrm>
          <a:prstGeom prst="rect">
            <a:avLst/>
          </a:prstGeom>
        </p:spPr>
      </p:pic>
    </p:spTree>
    <p:extLst>
      <p:ext uri="{BB962C8B-B14F-4D97-AF65-F5344CB8AC3E}">
        <p14:creationId xmlns:p14="http://schemas.microsoft.com/office/powerpoint/2010/main" val="1882539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Install the Eclipse Java IDE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339634" y="1690300"/>
            <a:ext cx="8347166" cy="4435863"/>
          </a:xfrm>
        </p:spPr>
        <p:txBody>
          <a:bodyPr>
            <a:normAutofit/>
          </a:bodyPr>
          <a:lstStyle/>
          <a:p>
            <a:r>
              <a:rPr lang="en-GB" sz="1800" dirty="0"/>
              <a:t>On Linux you have to unzip it before you can start it. On Mac the installer is delivered as packaged application and can be installed and started regular Mac installation procedures. On Windows and Mac you can run it directly via the delivered executable / package application.</a:t>
            </a:r>
          </a:p>
          <a:p>
            <a:r>
              <a:rPr lang="en-GB" sz="1800" dirty="0"/>
              <a:t>Pick </a:t>
            </a:r>
            <a:r>
              <a:rPr lang="en-GB" sz="1800" i="1" dirty="0"/>
              <a:t>Eclipse IDE for Enterprise Java Developers</a:t>
            </a:r>
            <a:r>
              <a:rPr lang="en-GB" sz="1800" dirty="0"/>
              <a:t> from the list and perform the installation.</a:t>
            </a:r>
          </a:p>
        </p:txBody>
      </p:sp>
      <p:pic>
        <p:nvPicPr>
          <p:cNvPr id="8" name="Picture 2" descr="java ide oomph10">
            <a:extLst>
              <a:ext uri="{FF2B5EF4-FFF2-40B4-BE49-F238E27FC236}">
                <a16:creationId xmlns:a16="http://schemas.microsoft.com/office/drawing/2014/main" id="{5C8A7B8A-C637-C442-9664-E988CA7A9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00400"/>
            <a:ext cx="3333750"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6A38493E-9D64-CA49-8F36-CB90B899A5B2}"/>
                  </a:ext>
                </a:extLst>
              </p14:cNvPr>
              <p14:cNvContentPartPr/>
              <p14:nvPr/>
            </p14:nvContentPartPr>
            <p14:xfrm>
              <a:off x="3730680" y="4298040"/>
              <a:ext cx="3151080" cy="603000"/>
            </p14:xfrm>
          </p:contentPart>
        </mc:Choice>
        <mc:Fallback xmlns="">
          <p:pic>
            <p:nvPicPr>
              <p:cNvPr id="6" name="Ink 5">
                <a:extLst>
                  <a:ext uri="{FF2B5EF4-FFF2-40B4-BE49-F238E27FC236}">
                    <a16:creationId xmlns:a16="http://schemas.microsoft.com/office/drawing/2014/main" id="{6A38493E-9D64-CA49-8F36-CB90B899A5B2}"/>
                  </a:ext>
                </a:extLst>
              </p:cNvPr>
              <p:cNvPicPr/>
              <p:nvPr/>
            </p:nvPicPr>
            <p:blipFill>
              <a:blip r:embed="rId4"/>
              <a:stretch>
                <a:fillRect/>
              </a:stretch>
            </p:blipFill>
            <p:spPr>
              <a:xfrm>
                <a:off x="3721320" y="4288680"/>
                <a:ext cx="3169800" cy="621720"/>
              </a:xfrm>
              <a:prstGeom prst="rect">
                <a:avLst/>
              </a:prstGeom>
            </p:spPr>
          </p:pic>
        </mc:Fallback>
      </mc:AlternateContent>
    </p:spTree>
    <p:extLst>
      <p:ext uri="{BB962C8B-B14F-4D97-AF65-F5344CB8AC3E}">
        <p14:creationId xmlns:p14="http://schemas.microsoft.com/office/powerpoint/2010/main" val="273338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Challenge if happens</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339634" y="1690300"/>
            <a:ext cx="8347166" cy="4435863"/>
          </a:xfrm>
        </p:spPr>
        <p:txBody>
          <a:bodyPr>
            <a:normAutofit fontScale="92500" lnSpcReduction="10000"/>
          </a:bodyPr>
          <a:lstStyle/>
          <a:p>
            <a:r>
              <a:rPr lang="en-GB" sz="1800" dirty="0"/>
              <a:t>This challenge is an error showing </a:t>
            </a:r>
            <a:r>
              <a:rPr lang="en-GB" sz="1800" b="1" dirty="0"/>
              <a:t>Unable to start Java Virtual Machine</a:t>
            </a:r>
            <a:r>
              <a:rPr lang="en-GB" sz="1800" dirty="0"/>
              <a:t>. If at all you encounter such an error, there are two possible reasons for the same:</a:t>
            </a:r>
          </a:p>
          <a:p>
            <a:r>
              <a:rPr lang="en-GB" sz="1800" b="1" dirty="0"/>
              <a:t>Missing Java Home Environment variable:</a:t>
            </a:r>
            <a:r>
              <a:rPr lang="en-GB" sz="1800" dirty="0"/>
              <a:t> JDK/JRE is installed but you missed to declare JAVA_HOME environment variable. </a:t>
            </a:r>
          </a:p>
          <a:p>
            <a:r>
              <a:rPr lang="en-GB" sz="1800" b="1" dirty="0"/>
              <a:t>Missing JDK/JRE</a:t>
            </a:r>
            <a:r>
              <a:rPr lang="en-GB" sz="1800" dirty="0"/>
              <a:t>: Enter java –version on terminal/command prompt. If the version shows up, then Eclipse probably did not find it.</a:t>
            </a:r>
          </a:p>
          <a:p>
            <a:endParaRPr lang="en-GB" sz="1800" dirty="0"/>
          </a:p>
          <a:p>
            <a:r>
              <a:rPr lang="en-GB" sz="1800" b="1" dirty="0"/>
              <a:t>Solution:</a:t>
            </a:r>
            <a:r>
              <a:rPr lang="en-GB" sz="1800" dirty="0"/>
              <a:t> Add the path to the VM in </a:t>
            </a:r>
            <a:r>
              <a:rPr lang="en-GB" sz="1800" dirty="0" err="1"/>
              <a:t>eclipse.ini</a:t>
            </a:r>
            <a:r>
              <a:rPr lang="en-GB" sz="1800" dirty="0"/>
              <a:t> file. </a:t>
            </a:r>
            <a:br>
              <a:rPr lang="en-GB" sz="1800" dirty="0"/>
            </a:br>
            <a:r>
              <a:rPr lang="en-GB" sz="1800" dirty="0"/>
              <a:t>In case of MacOS, you could open up the </a:t>
            </a:r>
            <a:r>
              <a:rPr lang="en-GB" sz="1800" dirty="0" err="1"/>
              <a:t>Eclipse.app</a:t>
            </a:r>
            <a:r>
              <a:rPr lang="en-GB" sz="1800" dirty="0"/>
              <a:t> package and navigate to Contents-&gt;Eclipse-&gt;</a:t>
            </a:r>
            <a:r>
              <a:rPr lang="en-GB" sz="1800" dirty="0" err="1"/>
              <a:t>eclipse.ini</a:t>
            </a:r>
            <a:r>
              <a:rPr lang="en-GB" sz="1800" dirty="0"/>
              <a:t>. In case of Linux or Windows OS, the file could be found in the installation directly of Eclipse easily.</a:t>
            </a:r>
            <a:br>
              <a:rPr lang="en-GB" sz="1800" dirty="0"/>
            </a:br>
            <a:r>
              <a:rPr lang="en-GB" sz="1800" dirty="0"/>
              <a:t>The VM path can be added in the first two lines as shown below:</a:t>
            </a:r>
          </a:p>
          <a:p>
            <a:r>
              <a:rPr lang="en-GB" sz="1800" dirty="0"/>
              <a:t>-</a:t>
            </a:r>
            <a:r>
              <a:rPr lang="en-GB" sz="1800" dirty="0" err="1"/>
              <a:t>vm</a:t>
            </a:r>
            <a:endParaRPr lang="en-GB" sz="1800" dirty="0"/>
          </a:p>
          <a:p>
            <a:r>
              <a:rPr lang="en-GB" sz="1800" dirty="0"/>
              <a:t>/</a:t>
            </a:r>
            <a:r>
              <a:rPr lang="en-GB" sz="1800" dirty="0" err="1"/>
              <a:t>usr</a:t>
            </a:r>
            <a:r>
              <a:rPr lang="en-GB" sz="1800" dirty="0"/>
              <a:t>/bin/</a:t>
            </a:r>
          </a:p>
          <a:p>
            <a:r>
              <a:rPr lang="en-GB" sz="1800" dirty="0"/>
              <a:t>-</a:t>
            </a:r>
            <a:r>
              <a:rPr lang="en-GB" sz="1800" dirty="0" err="1"/>
              <a:t>startup</a:t>
            </a:r>
            <a:endParaRPr lang="en-GB" sz="1800" dirty="0"/>
          </a:p>
          <a:p>
            <a:r>
              <a:rPr lang="en-GB" sz="1800" dirty="0"/>
              <a:t>…………………………….</a:t>
            </a:r>
          </a:p>
          <a:p>
            <a:endParaRPr lang="en-GB" sz="1800" dirty="0"/>
          </a:p>
        </p:txBody>
      </p:sp>
    </p:spTree>
    <p:extLst>
      <p:ext uri="{BB962C8B-B14F-4D97-AF65-F5344CB8AC3E}">
        <p14:creationId xmlns:p14="http://schemas.microsoft.com/office/powerpoint/2010/main" val="81931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Hello World Example (Without Eclipse)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339634" y="1690300"/>
            <a:ext cx="8347166" cy="4435863"/>
          </a:xfrm>
        </p:spPr>
        <p:txBody>
          <a:bodyPr>
            <a:normAutofit/>
          </a:bodyPr>
          <a:lstStyle/>
          <a:p>
            <a:r>
              <a:rPr lang="en-GB" sz="2000" dirty="0">
                <a:latin typeface="Times New Roman" panose="02020603050405020304" pitchFamily="18" charset="0"/>
                <a:cs typeface="Times New Roman" panose="02020603050405020304" pitchFamily="18" charset="0"/>
              </a:rPr>
              <a:t>For executing any Java program, the following software or application must be properly installed.</a:t>
            </a:r>
          </a:p>
          <a:p>
            <a:pPr marL="800100" lvl="1" indent="-342900">
              <a:buFont typeface="+mj-lt"/>
              <a:buAutoNum type="arabicPeriod"/>
            </a:pPr>
            <a:r>
              <a:rPr lang="en-GB" sz="1600" dirty="0">
                <a:latin typeface="Times New Roman" panose="02020603050405020304" pitchFamily="18" charset="0"/>
                <a:cs typeface="Times New Roman" panose="02020603050405020304" pitchFamily="18" charset="0"/>
              </a:rPr>
              <a:t>Install the JDK if you don't have installed it, </a:t>
            </a:r>
            <a:r>
              <a:rPr lang="en-GB" sz="1600" dirty="0">
                <a:latin typeface="Times New Roman" panose="02020603050405020304" pitchFamily="18" charset="0"/>
                <a:cs typeface="Times New Roman" panose="02020603050405020304" pitchFamily="18" charset="0"/>
                <a:hlinkClick r:id="rId2"/>
              </a:rPr>
              <a:t>download the JDK</a:t>
            </a:r>
            <a:r>
              <a:rPr lang="en-GB" sz="1600" dirty="0">
                <a:latin typeface="Times New Roman" panose="02020603050405020304" pitchFamily="18" charset="0"/>
                <a:cs typeface="Times New Roman" panose="02020603050405020304" pitchFamily="18" charset="0"/>
              </a:rPr>
              <a:t> and install it.</a:t>
            </a:r>
          </a:p>
          <a:p>
            <a:pPr marL="800100" lvl="1" indent="-342900">
              <a:buFont typeface="+mj-lt"/>
              <a:buAutoNum type="arabicPeriod"/>
            </a:pPr>
            <a:r>
              <a:rPr lang="en-GB" sz="1600" dirty="0">
                <a:latin typeface="Times New Roman" panose="02020603050405020304" pitchFamily="18" charset="0"/>
                <a:cs typeface="Times New Roman" panose="02020603050405020304" pitchFamily="18" charset="0"/>
              </a:rPr>
              <a:t>Set path of the </a:t>
            </a:r>
            <a:r>
              <a:rPr lang="en-GB" sz="1600" dirty="0" err="1">
                <a:latin typeface="Times New Roman" panose="02020603050405020304" pitchFamily="18" charset="0"/>
                <a:cs typeface="Times New Roman" panose="02020603050405020304" pitchFamily="18" charset="0"/>
              </a:rPr>
              <a:t>jdk</a:t>
            </a:r>
            <a:r>
              <a:rPr lang="en-GB" sz="1600" dirty="0">
                <a:latin typeface="Times New Roman" panose="02020603050405020304" pitchFamily="18" charset="0"/>
                <a:cs typeface="Times New Roman" panose="02020603050405020304" pitchFamily="18" charset="0"/>
              </a:rPr>
              <a:t>/bin directory. </a:t>
            </a:r>
          </a:p>
          <a:p>
            <a:pPr marL="800100" lvl="1" indent="-342900">
              <a:buFont typeface="+mj-lt"/>
              <a:buAutoNum type="arabicPeriod"/>
            </a:pPr>
            <a:r>
              <a:rPr lang="en-GB" sz="1600" dirty="0">
                <a:latin typeface="Times New Roman" panose="02020603050405020304" pitchFamily="18" charset="0"/>
                <a:cs typeface="Times New Roman" panose="02020603050405020304" pitchFamily="18" charset="0"/>
              </a:rPr>
              <a:t>Create the Java program</a:t>
            </a:r>
          </a:p>
          <a:p>
            <a:pPr marL="800100" lvl="1" indent="-342900">
              <a:buFont typeface="+mj-lt"/>
              <a:buAutoNum type="arabicPeriod"/>
            </a:pPr>
            <a:r>
              <a:rPr lang="en-GB" sz="1600" dirty="0">
                <a:latin typeface="Times New Roman" panose="02020603050405020304" pitchFamily="18" charset="0"/>
                <a:cs typeface="Times New Roman" panose="02020603050405020304" pitchFamily="18" charset="0"/>
              </a:rPr>
              <a:t>Compile and run the Java program</a:t>
            </a:r>
          </a:p>
          <a:p>
            <a:pPr lvl="1"/>
            <a:endParaRPr lang="en-GB" sz="1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2EEE9BF-62C1-BA41-9CBF-915614B6A5AD}"/>
              </a:ext>
            </a:extLst>
          </p:cNvPr>
          <p:cNvPicPr>
            <a:picLocks noChangeAspect="1"/>
          </p:cNvPicPr>
          <p:nvPr/>
        </p:nvPicPr>
        <p:blipFill>
          <a:blip r:embed="rId3"/>
          <a:stretch>
            <a:fillRect/>
          </a:stretch>
        </p:blipFill>
        <p:spPr>
          <a:xfrm>
            <a:off x="4133850" y="2819400"/>
            <a:ext cx="4838700" cy="3024188"/>
          </a:xfrm>
          <a:prstGeom prst="rect">
            <a:avLst/>
          </a:prstGeom>
        </p:spPr>
      </p:pic>
    </p:spTree>
    <p:extLst>
      <p:ext uri="{BB962C8B-B14F-4D97-AF65-F5344CB8AC3E}">
        <p14:creationId xmlns:p14="http://schemas.microsoft.com/office/powerpoint/2010/main" val="183266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Hello World Example (Without Eclipse)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339634" y="1690300"/>
            <a:ext cx="4003766" cy="4435863"/>
          </a:xfrm>
        </p:spPr>
        <p:txBody>
          <a:bodyPr>
            <a:normAutofit/>
          </a:bodyPr>
          <a:lstStyle/>
          <a:p>
            <a:r>
              <a:rPr lang="en-GB" sz="2000" b="1" dirty="0">
                <a:hlinkClick r:id="rId2"/>
              </a:rPr>
              <a:t>Setting Permanent Java Path:</a:t>
            </a:r>
            <a:endParaRPr lang="en-GB" sz="2000" b="1" dirty="0"/>
          </a:p>
          <a:p>
            <a:pPr lvl="1">
              <a:buFont typeface="+mj-lt"/>
              <a:buAutoNum type="arabicPeriod"/>
            </a:pPr>
            <a:r>
              <a:rPr lang="en-GB" sz="1200" b="1" dirty="0"/>
              <a:t>Go to </a:t>
            </a:r>
            <a:r>
              <a:rPr lang="en-GB" sz="1200" b="1" dirty="0" err="1"/>
              <a:t>MyPC</a:t>
            </a:r>
            <a:r>
              <a:rPr lang="en-GB" sz="1200" b="1" dirty="0"/>
              <a:t> properties</a:t>
            </a: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a:pPr>
            <a:r>
              <a:rPr lang="en-GB" sz="1200" b="1" dirty="0"/>
              <a:t>Click on Advanced system settings</a:t>
            </a:r>
          </a:p>
          <a:p>
            <a:pPr lvl="1">
              <a:buFont typeface="+mj-lt"/>
              <a:buAutoNum type="arabicPeriod"/>
            </a:pPr>
            <a:r>
              <a:rPr lang="en-GB" sz="1200" b="1" dirty="0"/>
              <a:t>Click on Environment Variables</a:t>
            </a:r>
          </a:p>
          <a:p>
            <a:pPr lvl="1">
              <a:buFont typeface="+mj-lt"/>
              <a:buAutoNum type="arabicPeriod"/>
            </a:pPr>
            <a:r>
              <a:rPr lang="en-GB" sz="1200" b="1" dirty="0"/>
              <a:t>Click on New button of User variables</a:t>
            </a:r>
          </a:p>
          <a:p>
            <a:pPr lvl="1">
              <a:buFont typeface="+mj-lt"/>
              <a:buAutoNum type="arabicPeriod"/>
            </a:pPr>
            <a:r>
              <a:rPr lang="en-GB" sz="1200" b="1" dirty="0"/>
              <a:t>Write the path in the variable name</a:t>
            </a:r>
            <a:endParaRPr lang="en-GB" sz="12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7101AA09-417D-4941-8A7B-3FDA59A82D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04" r="78265" b="40674"/>
          <a:stretch/>
        </p:blipFill>
        <p:spPr bwMode="auto">
          <a:xfrm>
            <a:off x="1371600" y="2438400"/>
            <a:ext cx="1447800" cy="185896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6">
            <a:extLst>
              <a:ext uri="{FF2B5EF4-FFF2-40B4-BE49-F238E27FC236}">
                <a16:creationId xmlns:a16="http://schemas.microsoft.com/office/drawing/2014/main" id="{66829250-9337-A149-ABD6-B4CCD6461AF8}"/>
              </a:ext>
            </a:extLst>
          </p:cNvPr>
          <p:cNvSpPr txBox="1">
            <a:spLocks/>
          </p:cNvSpPr>
          <p:nvPr/>
        </p:nvSpPr>
        <p:spPr>
          <a:xfrm>
            <a:off x="4683034" y="1718055"/>
            <a:ext cx="4003766" cy="4435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hlinkClick r:id="rId2"/>
              </a:rPr>
              <a:t>Setting Permanent Java Path:</a:t>
            </a:r>
            <a:endParaRPr lang="en-GB" sz="2000" b="1" dirty="0"/>
          </a:p>
          <a:p>
            <a:pPr lvl="1">
              <a:buFont typeface="+mj-lt"/>
              <a:buAutoNum type="arabicPeriod" startAt="5"/>
            </a:pPr>
            <a:r>
              <a:rPr lang="en-GB" sz="1200" b="1" dirty="0"/>
              <a:t>Write the path in the variable name</a:t>
            </a: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latin typeface="Times New Roman" panose="02020603050405020304" pitchFamily="18" charset="0"/>
              <a:cs typeface="Times New Roman" panose="02020603050405020304" pitchFamily="18" charset="0"/>
            </a:endParaRPr>
          </a:p>
          <a:p>
            <a:pPr lvl="1">
              <a:buFont typeface="+mj-lt"/>
              <a:buAutoNum type="arabicPeriod" startAt="5"/>
            </a:pPr>
            <a:endParaRPr lang="en-GB" sz="1200" b="1" dirty="0"/>
          </a:p>
          <a:p>
            <a:pPr lvl="1">
              <a:buFont typeface="+mj-lt"/>
              <a:buAutoNum type="arabicPeriod" startAt="5"/>
            </a:pPr>
            <a:r>
              <a:rPr lang="en-GB" sz="1200" b="1" dirty="0"/>
              <a:t>Copy the path of the JDK bin folder</a:t>
            </a:r>
          </a:p>
          <a:p>
            <a:pPr lvl="1">
              <a:buFont typeface="+mj-lt"/>
              <a:buAutoNum type="arabicPeriod" startAt="5"/>
            </a:pPr>
            <a:r>
              <a:rPr lang="en-GB" sz="1200" b="1" dirty="0"/>
              <a:t>Paste path of bin folder in Variable value</a:t>
            </a:r>
          </a:p>
          <a:p>
            <a:pPr lvl="1">
              <a:buFont typeface="+mj-lt"/>
              <a:buAutoNum type="arabicPeriod" startAt="5"/>
            </a:pPr>
            <a:r>
              <a:rPr lang="en-GB" sz="1200" b="1" dirty="0"/>
              <a:t>Click on OK button</a:t>
            </a:r>
          </a:p>
          <a:p>
            <a:pPr lvl="1">
              <a:buFont typeface="+mj-lt"/>
              <a:buAutoNum type="arabicPeriod" startAt="5"/>
            </a:pPr>
            <a:r>
              <a:rPr lang="en-GB" sz="1200" b="1" dirty="0"/>
              <a:t>Click on ok button again</a:t>
            </a:r>
            <a:endParaRPr lang="en-GB" sz="1200" dirty="0">
              <a:latin typeface="Times New Roman" panose="02020603050405020304" pitchFamily="18" charset="0"/>
              <a:cs typeface="Times New Roman" panose="02020603050405020304" pitchFamily="18" charset="0"/>
            </a:endParaRPr>
          </a:p>
        </p:txBody>
      </p:sp>
      <p:pic>
        <p:nvPicPr>
          <p:cNvPr id="7174" name="Picture 6">
            <a:extLst>
              <a:ext uri="{FF2B5EF4-FFF2-40B4-BE49-F238E27FC236}">
                <a16:creationId xmlns:a16="http://schemas.microsoft.com/office/drawing/2014/main" id="{19988E2A-AA4A-C94A-8B73-15C7711FF6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02" t="18874" r="54666" b="7807"/>
          <a:stretch/>
        </p:blipFill>
        <p:spPr bwMode="auto">
          <a:xfrm>
            <a:off x="6511834" y="2337681"/>
            <a:ext cx="2216332" cy="257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52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Hello World Example (Without Eclipse)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457200" y="1690300"/>
            <a:ext cx="8112034" cy="4435863"/>
          </a:xfrm>
        </p:spPr>
        <p:txBody>
          <a:bodyPr>
            <a:normAutofit/>
          </a:bodyPr>
          <a:lstStyle/>
          <a:p>
            <a:r>
              <a:rPr lang="en-GB" sz="2400" dirty="0">
                <a:latin typeface="Times New Roman" panose="02020603050405020304" pitchFamily="18" charset="0"/>
                <a:cs typeface="Times New Roman" panose="02020603050405020304" pitchFamily="18" charset="0"/>
              </a:rPr>
              <a:t>Create the Java program in any editor and name it as “</a:t>
            </a:r>
            <a:r>
              <a:rPr lang="en-GB" sz="2400" dirty="0" err="1">
                <a:latin typeface="Times New Roman" panose="02020603050405020304" pitchFamily="18" charset="0"/>
                <a:cs typeface="Times New Roman" panose="02020603050405020304" pitchFamily="18" charset="0"/>
              </a:rPr>
              <a:t>helloWorld.java</a:t>
            </a:r>
            <a:r>
              <a:rPr lang="en-GB" sz="2400" dirty="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 compile on terminal: </a:t>
            </a:r>
            <a:r>
              <a:rPr lang="en-GB" sz="2400" dirty="0" err="1">
                <a:latin typeface="Times New Roman" panose="02020603050405020304" pitchFamily="18" charset="0"/>
                <a:cs typeface="Times New Roman" panose="02020603050405020304" pitchFamily="18" charset="0"/>
              </a:rPr>
              <a:t>javac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helloworld.java</a:t>
            </a:r>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To execute on terminal: java </a:t>
            </a:r>
            <a:r>
              <a:rPr lang="en-GB" sz="2400" dirty="0" err="1">
                <a:latin typeface="Times New Roman" panose="02020603050405020304" pitchFamily="18" charset="0"/>
                <a:cs typeface="Times New Roman" panose="02020603050405020304" pitchFamily="18" charset="0"/>
              </a:rPr>
              <a:t>helloworld</a:t>
            </a:r>
            <a:endParaRPr lang="en-GB" sz="2400" dirty="0">
              <a:latin typeface="Times New Roman" panose="02020603050405020304" pitchFamily="18" charset="0"/>
              <a:cs typeface="Times New Roman" panose="02020603050405020304" pitchFamily="18" charset="0"/>
            </a:endParaRPr>
          </a:p>
        </p:txBody>
      </p:sp>
      <p:graphicFrame>
        <p:nvGraphicFramePr>
          <p:cNvPr id="3" name="Table 5">
            <a:extLst>
              <a:ext uri="{FF2B5EF4-FFF2-40B4-BE49-F238E27FC236}">
                <a16:creationId xmlns:a16="http://schemas.microsoft.com/office/drawing/2014/main" id="{784597B5-AF48-0141-B1B4-F8874DD58527}"/>
              </a:ext>
            </a:extLst>
          </p:cNvPr>
          <p:cNvGraphicFramePr>
            <a:graphicFrameLocks noGrp="1"/>
          </p:cNvGraphicFramePr>
          <p:nvPr>
            <p:extLst>
              <p:ext uri="{D42A27DB-BD31-4B8C-83A1-F6EECF244321}">
                <p14:modId xmlns:p14="http://schemas.microsoft.com/office/powerpoint/2010/main" val="815859700"/>
              </p:ext>
            </p:extLst>
          </p:nvPr>
        </p:nvGraphicFramePr>
        <p:xfrm>
          <a:off x="1676400" y="2529840"/>
          <a:ext cx="6096000" cy="1737360"/>
        </p:xfrm>
        <a:graphic>
          <a:graphicData uri="http://schemas.openxmlformats.org/drawingml/2006/table">
            <a:tbl>
              <a:tblPr firstRow="1" bandRow="1">
                <a:tableStyleId>{073A0DAA-6AF3-43AB-8588-CEC1D06C72B9}</a:tableStyleId>
              </a:tblPr>
              <a:tblGrid>
                <a:gridCol w="6096000">
                  <a:extLst>
                    <a:ext uri="{9D8B030D-6E8A-4147-A177-3AD203B41FA5}">
                      <a16:colId xmlns:a16="http://schemas.microsoft.com/office/drawing/2014/main" val="907675193"/>
                    </a:ext>
                  </a:extLst>
                </a:gridCol>
              </a:tblGrid>
              <a:tr h="370840">
                <a:tc>
                  <a:txBody>
                    <a:bodyPr/>
                    <a:lstStyle/>
                    <a:p>
                      <a:r>
                        <a:rPr lang="en-GB" sz="1800" b="0" kern="1200" dirty="0">
                          <a:solidFill>
                            <a:schemeClr val="lt1"/>
                          </a:solidFill>
                          <a:effectLst/>
                        </a:rPr>
                        <a:t>public class </a:t>
                      </a:r>
                      <a:r>
                        <a:rPr lang="en-GB" sz="1800" b="0" kern="1200" dirty="0" err="1">
                          <a:solidFill>
                            <a:schemeClr val="lt1"/>
                          </a:solidFill>
                          <a:effectLst/>
                        </a:rPr>
                        <a:t>helloWorld</a:t>
                      </a:r>
                      <a:r>
                        <a:rPr lang="en-GB" sz="1800" b="0" kern="1200" dirty="0">
                          <a:solidFill>
                            <a:schemeClr val="lt1"/>
                          </a:solidFill>
                          <a:effectLst/>
                        </a:rPr>
                        <a:t> {</a:t>
                      </a:r>
                    </a:p>
                    <a:p>
                      <a:pPr lvl="1"/>
                      <a:r>
                        <a:rPr lang="en-GB" sz="1800" b="0" kern="1200" dirty="0">
                          <a:solidFill>
                            <a:schemeClr val="lt1"/>
                          </a:solidFill>
                          <a:effectLst/>
                        </a:rPr>
                        <a:t>public static void main(String[] </a:t>
                      </a:r>
                      <a:r>
                        <a:rPr lang="en-GB" sz="1800" b="0" kern="1200" dirty="0" err="1">
                          <a:solidFill>
                            <a:schemeClr val="lt1"/>
                          </a:solidFill>
                          <a:effectLst/>
                        </a:rPr>
                        <a:t>args</a:t>
                      </a:r>
                      <a:r>
                        <a:rPr lang="en-GB" sz="1800" b="0" kern="1200" dirty="0">
                          <a:solidFill>
                            <a:schemeClr val="lt1"/>
                          </a:solidFill>
                          <a:effectLst/>
                        </a:rPr>
                        <a:t>) {</a:t>
                      </a:r>
                    </a:p>
                    <a:p>
                      <a:pPr lvl="1"/>
                      <a:r>
                        <a:rPr lang="en-GB" sz="1800" b="0" kern="1200" dirty="0" err="1">
                          <a:solidFill>
                            <a:schemeClr val="lt1"/>
                          </a:solidFill>
                          <a:effectLst/>
                        </a:rPr>
                        <a:t>System.out.println</a:t>
                      </a:r>
                      <a:r>
                        <a:rPr lang="en-GB" sz="1800" b="0" kern="1200" dirty="0">
                          <a:solidFill>
                            <a:schemeClr val="lt1"/>
                          </a:solidFill>
                          <a:effectLst/>
                        </a:rPr>
                        <a:t>("Hello World");</a:t>
                      </a:r>
                    </a:p>
                    <a:p>
                      <a:pPr lvl="1"/>
                      <a:r>
                        <a:rPr lang="en-GB" sz="1800" b="0" kern="1200" dirty="0">
                          <a:solidFill>
                            <a:schemeClr val="lt1"/>
                          </a:solidFill>
                          <a:effectLst/>
                        </a:rPr>
                        <a:t>}</a:t>
                      </a:r>
                    </a:p>
                    <a:p>
                      <a:r>
                        <a:rPr lang="en-GB" sz="1800" b="0" kern="1200" dirty="0">
                          <a:solidFill>
                            <a:schemeClr val="lt1"/>
                          </a:solidFill>
                          <a:effectLst/>
                        </a:rPr>
                        <a:t>}</a:t>
                      </a:r>
                    </a:p>
                    <a:p>
                      <a:endParaRPr lang="en-PK"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64590691"/>
                  </a:ext>
                </a:extLst>
              </a:tr>
            </a:tbl>
          </a:graphicData>
        </a:graphic>
      </p:graphicFrame>
    </p:spTree>
    <p:extLst>
      <p:ext uri="{BB962C8B-B14F-4D97-AF65-F5344CB8AC3E}">
        <p14:creationId xmlns:p14="http://schemas.microsoft.com/office/powerpoint/2010/main" val="3289441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Hello World Example (With Eclipse)</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457200" y="1690300"/>
            <a:ext cx="8112034" cy="4435863"/>
          </a:xfrm>
        </p:spPr>
        <p:txBody>
          <a:bodyPr>
            <a:normAutofit/>
          </a:bodyPr>
          <a:lstStyle/>
          <a:p>
            <a:r>
              <a:rPr lang="en-GB" sz="2400" dirty="0">
                <a:latin typeface="Times New Roman" panose="02020603050405020304" pitchFamily="18" charset="0"/>
                <a:cs typeface="Times New Roman" panose="02020603050405020304" pitchFamily="18" charset="0"/>
              </a:rPr>
              <a:t>Open Eclipse</a:t>
            </a:r>
          </a:p>
          <a:p>
            <a:r>
              <a:rPr lang="en-GB" sz="2400" dirty="0">
                <a:latin typeface="Times New Roman" panose="02020603050405020304" pitchFamily="18" charset="0"/>
                <a:cs typeface="Times New Roman" panose="02020603050405020304" pitchFamily="18" charset="0"/>
              </a:rPr>
              <a:t>Click on New Java Project with or without module</a:t>
            </a:r>
          </a:p>
          <a:p>
            <a:r>
              <a:rPr lang="en-GB" sz="2400" dirty="0">
                <a:latin typeface="Times New Roman" panose="02020603050405020304" pitchFamily="18" charset="0"/>
                <a:cs typeface="Times New Roman" panose="02020603050405020304" pitchFamily="18" charset="0"/>
              </a:rPr>
              <a:t>Right Click on ’</a:t>
            </a:r>
            <a:r>
              <a:rPr lang="en-GB" sz="2400" dirty="0" err="1">
                <a:latin typeface="Times New Roman" panose="02020603050405020304" pitchFamily="18" charset="0"/>
                <a:cs typeface="Times New Roman" panose="02020603050405020304" pitchFamily="18" charset="0"/>
              </a:rPr>
              <a:t>src</a:t>
            </a:r>
            <a:r>
              <a:rPr lang="en-GB" sz="2400" dirty="0">
                <a:latin typeface="Times New Roman" panose="02020603050405020304" pitchFamily="18" charset="0"/>
                <a:cs typeface="Times New Roman" panose="02020603050405020304" pitchFamily="18" charset="0"/>
              </a:rPr>
              <a:t>’ in created Java Project and select ‘New’ and then ‘Class’</a:t>
            </a:r>
          </a:p>
          <a:p>
            <a:r>
              <a:rPr lang="en-GB" sz="2400" dirty="0">
                <a:latin typeface="Times New Roman" panose="02020603050405020304" pitchFamily="18" charset="0"/>
                <a:cs typeface="Times New Roman" panose="02020603050405020304" pitchFamily="18" charset="0"/>
              </a:rPr>
              <a:t>Give class name “</a:t>
            </a:r>
            <a:r>
              <a:rPr lang="en-GB" sz="2400" dirty="0" err="1">
                <a:latin typeface="Times New Roman" panose="02020603050405020304" pitchFamily="18" charset="0"/>
                <a:cs typeface="Times New Roman" panose="02020603050405020304" pitchFamily="18" charset="0"/>
              </a:rPr>
              <a:t>helloWorld</a:t>
            </a:r>
            <a:r>
              <a:rPr lang="en-GB" sz="2400" dirty="0">
                <a:latin typeface="Times New Roman" panose="02020603050405020304" pitchFamily="18" charset="0"/>
                <a:cs typeface="Times New Roman" panose="02020603050405020304" pitchFamily="18" charset="0"/>
              </a:rPr>
              <a:t>”, click option of ‘public static void main(String[] </a:t>
            </a:r>
            <a:r>
              <a:rPr lang="en-GB" sz="2400" dirty="0" err="1">
                <a:latin typeface="Times New Roman" panose="02020603050405020304" pitchFamily="18" charset="0"/>
                <a:cs typeface="Times New Roman" panose="02020603050405020304" pitchFamily="18" charset="0"/>
              </a:rPr>
              <a:t>args</a:t>
            </a:r>
            <a:r>
              <a:rPr lang="en-GB" sz="2400" dirty="0">
                <a:latin typeface="Times New Roman" panose="02020603050405020304" pitchFamily="18" charset="0"/>
                <a:cs typeface="Times New Roman" panose="02020603050405020304" pitchFamily="18" charset="0"/>
              </a:rPr>
              <a:t>)’ and press ok.</a:t>
            </a:r>
          </a:p>
          <a:p>
            <a:r>
              <a:rPr lang="en-GB" sz="2400" dirty="0">
                <a:latin typeface="Times New Roman" panose="02020603050405020304" pitchFamily="18" charset="0"/>
                <a:cs typeface="Times New Roman" panose="02020603050405020304" pitchFamily="18" charset="0"/>
              </a:rPr>
              <a:t>Press ‘Run’ button and see the output. </a:t>
            </a:r>
          </a:p>
          <a:p>
            <a:endParaRPr lang="en-GB"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4E3EBA4-855E-4F49-8AD5-1EF38565D99E}"/>
              </a:ext>
            </a:extLst>
          </p:cNvPr>
          <p:cNvSpPr txBox="1"/>
          <p:nvPr/>
        </p:nvSpPr>
        <p:spPr>
          <a:xfrm>
            <a:off x="1828800" y="4615879"/>
            <a:ext cx="5943600" cy="1754326"/>
          </a:xfrm>
          <a:prstGeom prst="rect">
            <a:avLst/>
          </a:prstGeom>
          <a:noFill/>
        </p:spPr>
        <p:txBody>
          <a:bodyPr wrap="square" rtlCol="0">
            <a:spAutoFit/>
          </a:bodyPr>
          <a:lstStyle/>
          <a:p>
            <a:r>
              <a:rPr lang="en-GB" b="1" dirty="0"/>
              <a:t>public</a:t>
            </a:r>
            <a:r>
              <a:rPr lang="en-GB" dirty="0"/>
              <a:t> </a:t>
            </a:r>
            <a:r>
              <a:rPr lang="en-GB" b="1" dirty="0"/>
              <a:t>class</a:t>
            </a:r>
            <a:r>
              <a:rPr lang="en-GB" dirty="0"/>
              <a:t> </a:t>
            </a:r>
            <a:r>
              <a:rPr lang="en-GB" dirty="0" err="1"/>
              <a:t>helloWorld</a:t>
            </a:r>
            <a:r>
              <a:rPr lang="en-GB" dirty="0"/>
              <a:t> {</a:t>
            </a:r>
          </a:p>
          <a:p>
            <a:r>
              <a:rPr lang="en-GB" b="1" dirty="0"/>
              <a:t>	public</a:t>
            </a:r>
            <a:r>
              <a:rPr lang="en-GB" dirty="0"/>
              <a:t> </a:t>
            </a:r>
            <a:r>
              <a:rPr lang="en-GB" b="1" dirty="0"/>
              <a:t>static</a:t>
            </a:r>
            <a:r>
              <a:rPr lang="en-GB" dirty="0"/>
              <a:t> </a:t>
            </a:r>
            <a:r>
              <a:rPr lang="en-GB" b="1" dirty="0"/>
              <a:t>void</a:t>
            </a:r>
            <a:r>
              <a:rPr lang="en-GB" dirty="0"/>
              <a:t> main(String[] </a:t>
            </a:r>
            <a:r>
              <a:rPr lang="en-GB" dirty="0" err="1"/>
              <a:t>args</a:t>
            </a:r>
            <a:r>
              <a:rPr lang="en-GB" dirty="0"/>
              <a:t>) {</a:t>
            </a:r>
          </a:p>
          <a:p>
            <a:r>
              <a:rPr lang="en-GB" dirty="0"/>
              <a:t>	// </a:t>
            </a:r>
            <a:r>
              <a:rPr lang="en-GB" b="1" dirty="0"/>
              <a:t>TODO</a:t>
            </a:r>
            <a:r>
              <a:rPr lang="en-GB" dirty="0"/>
              <a:t> Auto-generated method stub</a:t>
            </a:r>
          </a:p>
          <a:p>
            <a:r>
              <a:rPr lang="en-GB" dirty="0"/>
              <a:t>	</a:t>
            </a:r>
            <a:r>
              <a:rPr lang="en-GB" dirty="0" err="1"/>
              <a:t>System.</a:t>
            </a:r>
            <a:r>
              <a:rPr lang="en-GB" b="1" i="1" dirty="0" err="1"/>
              <a:t>out</a:t>
            </a:r>
            <a:r>
              <a:rPr lang="en-GB" dirty="0" err="1"/>
              <a:t>.println</a:t>
            </a:r>
            <a:r>
              <a:rPr lang="en-GB" dirty="0"/>
              <a:t>("Hello World");</a:t>
            </a:r>
          </a:p>
          <a:p>
            <a:r>
              <a:rPr lang="en-GB" dirty="0"/>
              <a:t>	}</a:t>
            </a:r>
          </a:p>
          <a:p>
            <a:r>
              <a:rPr lang="en-GB" dirty="0"/>
              <a:t>}</a:t>
            </a:r>
          </a:p>
        </p:txBody>
      </p:sp>
    </p:spTree>
    <p:extLst>
      <p:ext uri="{BB962C8B-B14F-4D97-AF65-F5344CB8AC3E}">
        <p14:creationId xmlns:p14="http://schemas.microsoft.com/office/powerpoint/2010/main" val="88560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Difference between JDK, JRE, and JVM</a:t>
            </a:r>
            <a:endParaRPr lang="en-GB" b="1" dirty="0"/>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457200" y="1690300"/>
            <a:ext cx="8112034" cy="4435863"/>
          </a:xfrm>
        </p:spPr>
        <p:txBody>
          <a:bodyPr>
            <a:normAutofit/>
          </a:bodyPr>
          <a:lstStyle/>
          <a:p>
            <a:r>
              <a:rPr lang="en-GB" sz="1600" b="1" dirty="0">
                <a:latin typeface="Times New Roman" panose="02020603050405020304" pitchFamily="18" charset="0"/>
                <a:cs typeface="Times New Roman" panose="02020603050405020304" pitchFamily="18" charset="0"/>
              </a:rPr>
              <a:t>What is JVM?</a:t>
            </a:r>
          </a:p>
          <a:p>
            <a:pPr lvl="1"/>
            <a:r>
              <a:rPr lang="en-GB" sz="1600" b="1" dirty="0">
                <a:latin typeface="Times New Roman" panose="02020603050405020304" pitchFamily="18" charset="0"/>
                <a:cs typeface="Times New Roman" panose="02020603050405020304" pitchFamily="18" charset="0"/>
              </a:rPr>
              <a:t>A specification</a:t>
            </a:r>
            <a:r>
              <a:rPr lang="en-GB" sz="1600" dirty="0">
                <a:latin typeface="Times New Roman" panose="02020603050405020304" pitchFamily="18" charset="0"/>
                <a:cs typeface="Times New Roman" panose="02020603050405020304" pitchFamily="18" charset="0"/>
              </a:rPr>
              <a:t> where working of Java Virtual Machine is specified. But implementation provider is independent to choose the algorithm. Its implementation has been provided by Oracle and other companies.</a:t>
            </a:r>
          </a:p>
          <a:p>
            <a:pPr lvl="1"/>
            <a:r>
              <a:rPr lang="en-GB" sz="1600" b="1" dirty="0">
                <a:latin typeface="Times New Roman" panose="02020603050405020304" pitchFamily="18" charset="0"/>
                <a:cs typeface="Times New Roman" panose="02020603050405020304" pitchFamily="18" charset="0"/>
              </a:rPr>
              <a:t>An implementation</a:t>
            </a:r>
            <a:r>
              <a:rPr lang="en-GB" sz="1600" dirty="0">
                <a:latin typeface="Times New Roman" panose="02020603050405020304" pitchFamily="18" charset="0"/>
                <a:cs typeface="Times New Roman" panose="02020603050405020304" pitchFamily="18" charset="0"/>
              </a:rPr>
              <a:t> Its implementation is known as JRE (Java Runtime Environment).</a:t>
            </a:r>
          </a:p>
          <a:p>
            <a:pPr lvl="1"/>
            <a:r>
              <a:rPr lang="en-GB" sz="1600" b="1" dirty="0">
                <a:latin typeface="Times New Roman" panose="02020603050405020304" pitchFamily="18" charset="0"/>
                <a:cs typeface="Times New Roman" panose="02020603050405020304" pitchFamily="18" charset="0"/>
              </a:rPr>
              <a:t>Runtime Instance</a:t>
            </a:r>
            <a:r>
              <a:rPr lang="en-GB" sz="1600" dirty="0">
                <a:latin typeface="Times New Roman" panose="02020603050405020304" pitchFamily="18" charset="0"/>
                <a:cs typeface="Times New Roman" panose="02020603050405020304" pitchFamily="18" charset="0"/>
              </a:rPr>
              <a:t> Whenever you write java command on the command prompt to run the java class, an instance of JVM is created.</a:t>
            </a:r>
          </a:p>
          <a:p>
            <a:pPr lvl="1"/>
            <a:r>
              <a:rPr lang="en-GB" sz="1600" dirty="0">
                <a:latin typeface="Times New Roman" panose="02020603050405020304" pitchFamily="18" charset="0"/>
                <a:cs typeface="Times New Roman" panose="02020603050405020304" pitchFamily="18" charset="0"/>
              </a:rPr>
              <a:t>The JVM performs following operation:</a:t>
            </a:r>
          </a:p>
          <a:p>
            <a:pPr lvl="2"/>
            <a:r>
              <a:rPr lang="en-GB" sz="1600" dirty="0">
                <a:latin typeface="Times New Roman" panose="02020603050405020304" pitchFamily="18" charset="0"/>
                <a:cs typeface="Times New Roman" panose="02020603050405020304" pitchFamily="18" charset="0"/>
              </a:rPr>
              <a:t>Loads code</a:t>
            </a:r>
          </a:p>
          <a:p>
            <a:pPr lvl="2"/>
            <a:r>
              <a:rPr lang="en-GB" sz="1600" dirty="0">
                <a:latin typeface="Times New Roman" panose="02020603050405020304" pitchFamily="18" charset="0"/>
                <a:cs typeface="Times New Roman" panose="02020603050405020304" pitchFamily="18" charset="0"/>
              </a:rPr>
              <a:t>Verifies code</a:t>
            </a:r>
          </a:p>
          <a:p>
            <a:pPr lvl="2"/>
            <a:r>
              <a:rPr lang="en-GB" sz="1600" dirty="0">
                <a:latin typeface="Times New Roman" panose="02020603050405020304" pitchFamily="18" charset="0"/>
                <a:cs typeface="Times New Roman" panose="02020603050405020304" pitchFamily="18" charset="0"/>
              </a:rPr>
              <a:t>Executes code</a:t>
            </a:r>
          </a:p>
          <a:p>
            <a:pPr lvl="2"/>
            <a:r>
              <a:rPr lang="en-GB" sz="1600" dirty="0">
                <a:latin typeface="Times New Roman" panose="02020603050405020304" pitchFamily="18" charset="0"/>
                <a:cs typeface="Times New Roman" panose="02020603050405020304" pitchFamily="18" charset="0"/>
              </a:rPr>
              <a:t>Provides runtime environment</a:t>
            </a:r>
          </a:p>
        </p:txBody>
      </p:sp>
      <p:pic>
        <p:nvPicPr>
          <p:cNvPr id="11266" name="Picture 2" descr="JVM Architecture">
            <a:extLst>
              <a:ext uri="{FF2B5EF4-FFF2-40B4-BE49-F238E27FC236}">
                <a16:creationId xmlns:a16="http://schemas.microsoft.com/office/drawing/2014/main" id="{56E436EF-CCC5-5B43-8C95-C681D726D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693" y="3352800"/>
            <a:ext cx="3974307"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8290F1-C8D9-2646-A275-1B5E5ECDB97B}"/>
              </a:ext>
            </a:extLst>
          </p:cNvPr>
          <p:cNvSpPr txBox="1"/>
          <p:nvPr/>
        </p:nvSpPr>
        <p:spPr>
          <a:xfrm>
            <a:off x="609600" y="5105400"/>
            <a:ext cx="4179093" cy="1246495"/>
          </a:xfrm>
          <a:prstGeom prst="rect">
            <a:avLst/>
          </a:prstGeom>
          <a:noFill/>
        </p:spPr>
        <p:txBody>
          <a:bodyPr wrap="square" rtlCol="0">
            <a:spAutoFit/>
          </a:bodyPr>
          <a:lstStyle/>
          <a:p>
            <a:pPr marL="285750" indent="-285750">
              <a:buFont typeface="Arial" panose="020B0604020202020204" pitchFamily="34" charset="0"/>
              <a:buChar char="•"/>
            </a:pPr>
            <a:r>
              <a:rPr lang="en-GB" sz="1500" dirty="0">
                <a:latin typeface="Times New Roman" panose="02020603050405020304" pitchFamily="18" charset="0"/>
                <a:cs typeface="Times New Roman" panose="02020603050405020304" pitchFamily="18" charset="0"/>
              </a:rPr>
              <a:t>JVMs are available for many hardware and software platforms. JVM, JRE, and JDK are platform dependent because the configuration of each OS is different from each other. However, Java is platform independent. </a:t>
            </a:r>
          </a:p>
        </p:txBody>
      </p:sp>
    </p:spTree>
    <p:extLst>
      <p:ext uri="{BB962C8B-B14F-4D97-AF65-F5344CB8AC3E}">
        <p14:creationId xmlns:p14="http://schemas.microsoft.com/office/powerpoint/2010/main" val="325796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Outcomes</a:t>
            </a:r>
          </a:p>
        </p:txBody>
      </p:sp>
      <p:sp>
        <p:nvSpPr>
          <p:cNvPr id="3" name="Content Placeholder 2"/>
          <p:cNvSpPr>
            <a:spLocks noGrp="1"/>
          </p:cNvSpPr>
          <p:nvPr>
            <p:ph idx="1"/>
          </p:nvPr>
        </p:nvSpPr>
        <p:spPr>
          <a:xfrm>
            <a:off x="228600" y="1600200"/>
            <a:ext cx="8763000" cy="4525963"/>
          </a:xfrm>
        </p:spPr>
        <p:txBody>
          <a:bodyPr>
            <a:normAutofit fontScale="85000" lnSpcReduction="20000"/>
          </a:bodyPr>
          <a:lstStyle/>
          <a:p>
            <a:pPr marL="514350" indent="-514350">
              <a:buFont typeface="+mj-lt"/>
              <a:buAutoNum type="arabicPeriod"/>
            </a:pPr>
            <a:r>
              <a:rPr lang="en-GB" dirty="0"/>
              <a:t>Learning Java EE Architecture</a:t>
            </a:r>
          </a:p>
          <a:p>
            <a:pPr marL="514350" indent="-514350">
              <a:buFont typeface="+mj-lt"/>
              <a:buAutoNum type="arabicPeriod"/>
            </a:pPr>
            <a:r>
              <a:rPr lang="en-GB" dirty="0"/>
              <a:t>Java web application development</a:t>
            </a:r>
          </a:p>
          <a:p>
            <a:pPr marL="514350" indent="-514350">
              <a:buFont typeface="+mj-lt"/>
              <a:buAutoNum type="arabicPeriod"/>
            </a:pPr>
            <a:r>
              <a:rPr lang="en-GB" dirty="0"/>
              <a:t>Learning Web Core Technologies: Servlets and JSP</a:t>
            </a:r>
          </a:p>
          <a:p>
            <a:pPr marL="514350" indent="-514350">
              <a:buFont typeface="+mj-lt"/>
              <a:buAutoNum type="arabicPeriod"/>
            </a:pPr>
            <a:r>
              <a:rPr lang="en-GB" dirty="0"/>
              <a:t>Java Data Base Connectivity (JDBC) Architecture</a:t>
            </a:r>
          </a:p>
          <a:p>
            <a:pPr marL="514350" indent="-514350">
              <a:buFont typeface="+mj-lt"/>
              <a:buAutoNum type="arabicPeriod"/>
            </a:pPr>
            <a:r>
              <a:rPr lang="en-GB" dirty="0"/>
              <a:t>Business Component Development</a:t>
            </a:r>
          </a:p>
          <a:p>
            <a:pPr marL="514350" indent="-514350">
              <a:buFont typeface="+mj-lt"/>
              <a:buAutoNum type="arabicPeriod"/>
            </a:pPr>
            <a:r>
              <a:rPr lang="en-GB" dirty="0"/>
              <a:t>Learn how to use IDE for Java EE application development</a:t>
            </a:r>
          </a:p>
          <a:p>
            <a:pPr marL="514350" indent="-514350">
              <a:buFont typeface="+mj-lt"/>
              <a:buAutoNum type="arabicPeriod"/>
            </a:pPr>
            <a:r>
              <a:rPr lang="en-GB" dirty="0"/>
              <a:t>Use Eclipse for Java EE Developers</a:t>
            </a:r>
          </a:p>
          <a:p>
            <a:pPr marL="514350" indent="-514350">
              <a:buFont typeface="+mj-lt"/>
              <a:buAutoNum type="arabicPeriod"/>
            </a:pPr>
            <a:r>
              <a:rPr lang="en-GB" dirty="0"/>
              <a:t>Exposure to lots and lots of working examples / applications</a:t>
            </a:r>
          </a:p>
          <a:p>
            <a:pPr marL="514350" indent="-514350">
              <a:buFont typeface="+mj-lt"/>
              <a:buAutoNum type="arabicPeriod"/>
            </a:pPr>
            <a:r>
              <a:rPr lang="en-GB" dirty="0"/>
              <a:t>Learn how to build and deploy Java Enterprise Applications through hands-on work</a:t>
            </a:r>
            <a:endParaRPr lang="en-US" dirty="0"/>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718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Difference between JDK, JRE, and JVM</a:t>
            </a:r>
            <a:endParaRPr lang="en-GB" b="1" dirty="0"/>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457200" y="1690300"/>
            <a:ext cx="8112034" cy="4435863"/>
          </a:xfrm>
        </p:spPr>
        <p:txBody>
          <a:bodyPr>
            <a:normAutofit/>
          </a:bodyPr>
          <a:lstStyle/>
          <a:p>
            <a:r>
              <a:rPr lang="en-GB" sz="1800" b="1" dirty="0">
                <a:latin typeface="Times New Roman" panose="02020603050405020304" pitchFamily="18" charset="0"/>
                <a:cs typeface="Times New Roman" panose="02020603050405020304" pitchFamily="18" charset="0"/>
              </a:rPr>
              <a:t>What is JRE?</a:t>
            </a:r>
          </a:p>
          <a:p>
            <a:pPr lvl="1"/>
            <a:r>
              <a:rPr lang="en-GB" sz="1800" dirty="0">
                <a:latin typeface="Times New Roman" panose="02020603050405020304" pitchFamily="18" charset="0"/>
                <a:cs typeface="Times New Roman" panose="02020603050405020304" pitchFamily="18" charset="0"/>
              </a:rPr>
              <a:t>JRE/RTE is Java Runtime Environment. The </a:t>
            </a:r>
            <a:r>
              <a:rPr lang="en-GB" sz="1800" dirty="0" err="1">
                <a:latin typeface="Times New Roman" panose="02020603050405020304" pitchFamily="18" charset="0"/>
                <a:cs typeface="Times New Roman" panose="02020603050405020304" pitchFamily="18" charset="0"/>
              </a:rPr>
              <a:t>JREis</a:t>
            </a:r>
            <a:r>
              <a:rPr lang="en-GB" sz="1800" dirty="0">
                <a:latin typeface="Times New Roman" panose="02020603050405020304" pitchFamily="18" charset="0"/>
                <a:cs typeface="Times New Roman" panose="02020603050405020304" pitchFamily="18" charset="0"/>
              </a:rPr>
              <a:t> a set of software tools which are used for developing Java applications. It is used to provide the runtime environment. It is the implementation of JVM. It physically exists. It contains a set of libraries + other files that JVM uses at runtime.</a:t>
            </a:r>
          </a:p>
          <a:p>
            <a:pPr lvl="1"/>
            <a:r>
              <a:rPr lang="en-GB" sz="1800" dirty="0">
                <a:latin typeface="Times New Roman" panose="02020603050405020304" pitchFamily="18" charset="0"/>
                <a:cs typeface="Times New Roman" panose="02020603050405020304" pitchFamily="18" charset="0"/>
              </a:rPr>
              <a:t>The implementation of JVM is also actively released by other companies besides Sun Micro Systems. </a:t>
            </a:r>
          </a:p>
          <a:p>
            <a:endParaRPr lang="en-GB" sz="1800" b="1" dirty="0">
              <a:latin typeface="Times New Roman" panose="02020603050405020304" pitchFamily="18" charset="0"/>
              <a:cs typeface="Times New Roman" panose="02020603050405020304" pitchFamily="18" charset="0"/>
            </a:endParaRPr>
          </a:p>
        </p:txBody>
      </p:sp>
      <p:pic>
        <p:nvPicPr>
          <p:cNvPr id="13314" name="Picture 2" descr="JRE">
            <a:extLst>
              <a:ext uri="{FF2B5EF4-FFF2-40B4-BE49-F238E27FC236}">
                <a16:creationId xmlns:a16="http://schemas.microsoft.com/office/drawing/2014/main" id="{86EBA390-8BAF-D344-B2E7-9F1E4485AE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075"/>
          <a:stretch/>
        </p:blipFill>
        <p:spPr bwMode="auto">
          <a:xfrm>
            <a:off x="2438400" y="3886200"/>
            <a:ext cx="4768850" cy="260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3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a:t>Difference between JDK, JRE, and JVM</a:t>
            </a:r>
            <a:endParaRPr lang="en-GB" b="1" dirty="0"/>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Content Placeholder 6">
            <a:extLst>
              <a:ext uri="{FF2B5EF4-FFF2-40B4-BE49-F238E27FC236}">
                <a16:creationId xmlns:a16="http://schemas.microsoft.com/office/drawing/2014/main" id="{7C190822-2FEE-054D-BD12-86F5A0922AFC}"/>
              </a:ext>
            </a:extLst>
          </p:cNvPr>
          <p:cNvSpPr>
            <a:spLocks noGrp="1"/>
          </p:cNvSpPr>
          <p:nvPr>
            <p:ph idx="1"/>
          </p:nvPr>
        </p:nvSpPr>
        <p:spPr>
          <a:xfrm>
            <a:off x="457200" y="1690300"/>
            <a:ext cx="8112034" cy="4435863"/>
          </a:xfrm>
        </p:spPr>
        <p:txBody>
          <a:bodyPr>
            <a:normAutofit/>
          </a:bodyPr>
          <a:lstStyle/>
          <a:p>
            <a:r>
              <a:rPr lang="en-GB" sz="1800" b="1" dirty="0">
                <a:latin typeface="Times New Roman" panose="02020603050405020304" pitchFamily="18" charset="0"/>
                <a:cs typeface="Times New Roman" panose="02020603050405020304" pitchFamily="18" charset="0"/>
              </a:rPr>
              <a:t>What is JDK?</a:t>
            </a:r>
          </a:p>
          <a:p>
            <a:pPr lvl="1"/>
            <a:r>
              <a:rPr lang="en-GB" sz="1400" dirty="0"/>
              <a:t>JDK is Java Development Kit, which is a software development environment used to develop Java applications and </a:t>
            </a:r>
            <a:r>
              <a:rPr lang="en-GB" sz="1400" dirty="0">
                <a:hlinkClick r:id="rId2"/>
              </a:rPr>
              <a:t>applets</a:t>
            </a:r>
            <a:r>
              <a:rPr lang="en-GB" sz="1400" dirty="0"/>
              <a:t>. It physically exists. It contains JRE + development tools. </a:t>
            </a:r>
          </a:p>
          <a:p>
            <a:pPr lvl="1"/>
            <a:r>
              <a:rPr lang="en-GB" sz="1400" dirty="0"/>
              <a:t>JDK is an implementation of any one of the below given Java Platforms released by Oracle Corporation:</a:t>
            </a:r>
          </a:p>
          <a:p>
            <a:pPr lvl="2"/>
            <a:r>
              <a:rPr lang="en-GB" sz="1000" dirty="0"/>
              <a:t>Standard Edition Java Platform</a:t>
            </a:r>
          </a:p>
          <a:p>
            <a:pPr lvl="2"/>
            <a:r>
              <a:rPr lang="en-GB" sz="1000" dirty="0"/>
              <a:t>Enterprise Edition Java Platform</a:t>
            </a:r>
          </a:p>
          <a:p>
            <a:pPr lvl="2"/>
            <a:r>
              <a:rPr lang="en-GB" sz="1000" dirty="0"/>
              <a:t>Micro Edition Java Platform </a:t>
            </a:r>
          </a:p>
          <a:p>
            <a:pPr lvl="1"/>
            <a:r>
              <a:rPr lang="en-GB" sz="1400" dirty="0"/>
              <a:t>The JDK contains a private Java Virtual Machine (JVM) and a few other resources such as an interpreter/loader (java), a compiler (</a:t>
            </a:r>
            <a:r>
              <a:rPr lang="en-GB" sz="1400" dirty="0" err="1"/>
              <a:t>javac</a:t>
            </a:r>
            <a:r>
              <a:rPr lang="en-GB" sz="1400" dirty="0"/>
              <a:t>), an archiver (jar), a documentation generator (Javadoc), etc. to complete the development of a Java Application. </a:t>
            </a:r>
          </a:p>
          <a:p>
            <a:pPr lvl="1"/>
            <a:endParaRPr lang="en-GB" sz="1400" dirty="0"/>
          </a:p>
          <a:p>
            <a:endParaRPr lang="en-GB" sz="1800" b="1" dirty="0">
              <a:latin typeface="Times New Roman" panose="02020603050405020304" pitchFamily="18" charset="0"/>
              <a:cs typeface="Times New Roman" panose="02020603050405020304" pitchFamily="18" charset="0"/>
            </a:endParaRPr>
          </a:p>
        </p:txBody>
      </p:sp>
      <p:pic>
        <p:nvPicPr>
          <p:cNvPr id="15362" name="Picture 2" descr="JDK">
            <a:extLst>
              <a:ext uri="{FF2B5EF4-FFF2-40B4-BE49-F238E27FC236}">
                <a16:creationId xmlns:a16="http://schemas.microsoft.com/office/drawing/2014/main" id="{58790F5D-6FDB-0F45-8B9F-CF7E5932DA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47"/>
          <a:stretch/>
        </p:blipFill>
        <p:spPr bwMode="auto">
          <a:xfrm>
            <a:off x="2743200" y="4210559"/>
            <a:ext cx="4464050" cy="2418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22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Java?</a:t>
            </a:r>
          </a:p>
        </p:txBody>
      </p:sp>
      <p:sp>
        <p:nvSpPr>
          <p:cNvPr id="3" name="Content Placeholder 2"/>
          <p:cNvSpPr>
            <a:spLocks noGrp="1"/>
          </p:cNvSpPr>
          <p:nvPr>
            <p:ph idx="1"/>
          </p:nvPr>
        </p:nvSpPr>
        <p:spPr/>
        <p:txBody>
          <a:bodyPr>
            <a:normAutofit/>
          </a:bodyPr>
          <a:lstStyle/>
          <a:p>
            <a:r>
              <a:rPr lang="en-GB" sz="2400" dirty="0"/>
              <a:t>Java is a </a:t>
            </a:r>
            <a:r>
              <a:rPr lang="en-GB" sz="2400" b="1" dirty="0"/>
              <a:t>programming language</a:t>
            </a:r>
            <a:r>
              <a:rPr lang="en-GB" sz="2400" dirty="0"/>
              <a:t> and a </a:t>
            </a:r>
            <a:r>
              <a:rPr lang="en-GB" sz="2400" b="1" dirty="0"/>
              <a:t>platform</a:t>
            </a:r>
            <a:r>
              <a:rPr lang="en-GB" sz="2400" dirty="0"/>
              <a:t>. Java is a high level, robust, object-oriented and secure programming language.</a:t>
            </a:r>
          </a:p>
          <a:p>
            <a:r>
              <a:rPr lang="en-GB" sz="2400" dirty="0"/>
              <a:t>Java was developed by </a:t>
            </a:r>
            <a:r>
              <a:rPr lang="en-GB" sz="2400" i="1" dirty="0"/>
              <a:t>Sun Microsystems</a:t>
            </a:r>
            <a:r>
              <a:rPr lang="en-GB" sz="2400" dirty="0"/>
              <a:t> (which is now the subsidiary of Oracle) in the year 1995. </a:t>
            </a:r>
            <a:r>
              <a:rPr lang="en-GB" sz="2400" i="1" dirty="0"/>
              <a:t>James Gosling</a:t>
            </a:r>
            <a:r>
              <a:rPr lang="en-GB" sz="2400" dirty="0"/>
              <a:t> is known as the father of Java. Before Java, its name was </a:t>
            </a:r>
            <a:r>
              <a:rPr lang="en-GB" sz="2400" i="1" dirty="0"/>
              <a:t>Oak</a:t>
            </a:r>
            <a:r>
              <a:rPr lang="en-GB" sz="2400" dirty="0"/>
              <a:t>. Since Oak was already a registered company, so James Gosling and his team changed the name from Oak to Java.</a:t>
            </a:r>
          </a:p>
          <a:p>
            <a:r>
              <a:rPr lang="en-GB" sz="2400" b="1" dirty="0"/>
              <a:t>Platform</a:t>
            </a:r>
            <a:r>
              <a:rPr lang="en-GB" sz="2400" dirty="0"/>
              <a:t>: Any hardware or software environment in which a program runs, is known as a platform. Since Java has a runtime environment (JRE) and API, it is called a platform.</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6622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Java Example</a:t>
            </a:r>
          </a:p>
        </p:txBody>
      </p:sp>
      <p:sp>
        <p:nvSpPr>
          <p:cNvPr id="3" name="Content Placeholder 2"/>
          <p:cNvSpPr>
            <a:spLocks noGrp="1"/>
          </p:cNvSpPr>
          <p:nvPr>
            <p:ph idx="1"/>
          </p:nvPr>
        </p:nvSpPr>
        <p:spPr/>
        <p:txBody>
          <a:bodyPr>
            <a:normAutofit/>
          </a:bodyPr>
          <a:lstStyle/>
          <a:p>
            <a:pPr marL="0" indent="0">
              <a:buNone/>
            </a:pPr>
            <a:r>
              <a:rPr lang="en-GB" sz="2400" dirty="0"/>
              <a:t>class Simple{  </a:t>
            </a:r>
          </a:p>
          <a:p>
            <a:pPr marL="0" indent="0">
              <a:buNone/>
            </a:pPr>
            <a:r>
              <a:rPr lang="en-GB" sz="2400" dirty="0"/>
              <a:t>    public static void main(String </a:t>
            </a:r>
            <a:r>
              <a:rPr lang="en-GB" sz="2400" dirty="0" err="1"/>
              <a:t>args</a:t>
            </a:r>
            <a:r>
              <a:rPr lang="en-GB" sz="2400" dirty="0"/>
              <a:t>[]){  </a:t>
            </a:r>
          </a:p>
          <a:p>
            <a:pPr marL="0" indent="0">
              <a:buNone/>
            </a:pPr>
            <a:r>
              <a:rPr lang="en-GB" sz="2400" dirty="0"/>
              <a:t>     </a:t>
            </a:r>
            <a:r>
              <a:rPr lang="en-GB" sz="2400" dirty="0" err="1"/>
              <a:t>System.out.println</a:t>
            </a:r>
            <a:r>
              <a:rPr lang="en-GB" sz="2400" dirty="0"/>
              <a:t>("Hello Java");  </a:t>
            </a:r>
          </a:p>
          <a:p>
            <a:pPr marL="0" indent="0">
              <a:buNone/>
            </a:pPr>
            <a:r>
              <a:rPr lang="en-GB" sz="2400" dirty="0"/>
              <a:t>    }  </a:t>
            </a:r>
          </a:p>
          <a:p>
            <a:pPr marL="0" indent="0">
              <a:buNone/>
            </a:pPr>
            <a:r>
              <a:rPr lang="en-GB" sz="2400" dirty="0"/>
              <a:t>}  </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7965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Java Applications</a:t>
            </a:r>
          </a:p>
        </p:txBody>
      </p:sp>
      <p:sp>
        <p:nvSpPr>
          <p:cNvPr id="3" name="Content Placeholder 2"/>
          <p:cNvSpPr>
            <a:spLocks noGrp="1"/>
          </p:cNvSpPr>
          <p:nvPr>
            <p:ph idx="1"/>
          </p:nvPr>
        </p:nvSpPr>
        <p:spPr/>
        <p:txBody>
          <a:bodyPr>
            <a:normAutofit fontScale="77500" lnSpcReduction="20000"/>
          </a:bodyPr>
          <a:lstStyle/>
          <a:p>
            <a:pPr marL="0" indent="0">
              <a:buNone/>
            </a:pPr>
            <a:r>
              <a:rPr lang="en-GB" sz="2400" b="1" dirty="0"/>
              <a:t>1) Standalone Application</a:t>
            </a:r>
          </a:p>
          <a:p>
            <a:pPr marL="0" indent="0">
              <a:buNone/>
            </a:pPr>
            <a:r>
              <a:rPr lang="en-GB" sz="2400" dirty="0"/>
              <a:t>Standalone applications are also known as desktop applications or window-based applications. Examples of standalone application are Media player, antivirus, etc. AWT and Swing are used in Java for creating standalone applications.</a:t>
            </a:r>
          </a:p>
          <a:p>
            <a:pPr marL="0" indent="0">
              <a:buNone/>
            </a:pPr>
            <a:r>
              <a:rPr lang="en-GB" sz="2400" b="1" dirty="0"/>
              <a:t>2) Web Application</a:t>
            </a:r>
          </a:p>
          <a:p>
            <a:pPr marL="0" indent="0">
              <a:buNone/>
            </a:pPr>
            <a:r>
              <a:rPr lang="en-GB" sz="2400" dirty="0"/>
              <a:t>An application that runs on the server side and creates a dynamic page is called a web application. Currently, </a:t>
            </a:r>
            <a:r>
              <a:rPr lang="en-GB" sz="2400" dirty="0">
                <a:hlinkClick r:id="rId2"/>
              </a:rPr>
              <a:t>Servlet</a:t>
            </a:r>
            <a:r>
              <a:rPr lang="en-GB" sz="2400" dirty="0"/>
              <a:t>, </a:t>
            </a:r>
            <a:r>
              <a:rPr lang="en-GB" sz="2400" dirty="0">
                <a:hlinkClick r:id="rId3"/>
              </a:rPr>
              <a:t>JSP</a:t>
            </a:r>
            <a:r>
              <a:rPr lang="en-GB" sz="2400" dirty="0"/>
              <a:t>, </a:t>
            </a:r>
            <a:r>
              <a:rPr lang="en-GB" sz="2400" dirty="0">
                <a:hlinkClick r:id="rId4"/>
              </a:rPr>
              <a:t>Struts</a:t>
            </a:r>
            <a:r>
              <a:rPr lang="en-GB" sz="2400" dirty="0"/>
              <a:t>, </a:t>
            </a:r>
            <a:r>
              <a:rPr lang="en-GB" sz="2400" dirty="0">
                <a:hlinkClick r:id="rId5"/>
              </a:rPr>
              <a:t>Spring</a:t>
            </a:r>
            <a:r>
              <a:rPr lang="en-GB" sz="2400" dirty="0"/>
              <a:t>, </a:t>
            </a:r>
            <a:r>
              <a:rPr lang="en-GB" sz="2400" dirty="0">
                <a:hlinkClick r:id="rId6"/>
              </a:rPr>
              <a:t>Hibernate</a:t>
            </a:r>
            <a:r>
              <a:rPr lang="en-GB" sz="2400" dirty="0"/>
              <a:t>, </a:t>
            </a:r>
            <a:r>
              <a:rPr lang="en-GB" sz="2400" dirty="0">
                <a:hlinkClick r:id="rId7"/>
              </a:rPr>
              <a:t>JSF</a:t>
            </a:r>
            <a:r>
              <a:rPr lang="en-GB" sz="2400" dirty="0"/>
              <a:t>, etc. technologies are used for creating web applications in Java.</a:t>
            </a:r>
          </a:p>
          <a:p>
            <a:pPr marL="0" indent="0">
              <a:buNone/>
            </a:pPr>
            <a:r>
              <a:rPr lang="en-GB" sz="2400" b="1" dirty="0"/>
              <a:t>3) Enterprise Application</a:t>
            </a:r>
          </a:p>
          <a:p>
            <a:pPr marL="0" indent="0">
              <a:buNone/>
            </a:pPr>
            <a:r>
              <a:rPr lang="en-GB" sz="2400" dirty="0"/>
              <a:t>An application that is distributed in nature, such as banking applications, etc. is called an enterprise application. It has advantages like high-level security, load balancing, and clustering. In Java, </a:t>
            </a:r>
            <a:r>
              <a:rPr lang="en-GB" sz="2400" dirty="0">
                <a:hlinkClick r:id="rId8"/>
              </a:rPr>
              <a:t>EJB</a:t>
            </a:r>
            <a:r>
              <a:rPr lang="en-GB" sz="2400" dirty="0"/>
              <a:t> is used for creating enterprise applications.</a:t>
            </a:r>
          </a:p>
          <a:p>
            <a:pPr marL="0" indent="0">
              <a:buNone/>
            </a:pPr>
            <a:r>
              <a:rPr lang="en-GB" sz="2400" b="1" dirty="0"/>
              <a:t>4) Mobile Application</a:t>
            </a:r>
          </a:p>
          <a:p>
            <a:pPr marL="0" indent="0">
              <a:buNone/>
            </a:pPr>
            <a:r>
              <a:rPr lang="en-GB" sz="2400" dirty="0"/>
              <a:t>An application which is created for mobile devices is called a mobile application. Currently, Android and Java ME are used for creating mobile applications.</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97930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Java Platforms / Editions</a:t>
            </a:r>
          </a:p>
        </p:txBody>
      </p:sp>
      <p:sp>
        <p:nvSpPr>
          <p:cNvPr id="3" name="Content Placeholder 2"/>
          <p:cNvSpPr>
            <a:spLocks noGrp="1"/>
          </p:cNvSpPr>
          <p:nvPr>
            <p:ph idx="1"/>
          </p:nvPr>
        </p:nvSpPr>
        <p:spPr/>
        <p:txBody>
          <a:bodyPr>
            <a:normAutofit fontScale="92500" lnSpcReduction="20000"/>
          </a:bodyPr>
          <a:lstStyle/>
          <a:p>
            <a:pPr marL="0" indent="0">
              <a:buNone/>
            </a:pPr>
            <a:r>
              <a:rPr lang="en-GB" sz="2400" b="1" dirty="0"/>
              <a:t>1) Java SE (Java Standard Edition)</a:t>
            </a:r>
          </a:p>
          <a:p>
            <a:pPr marL="0" indent="0">
              <a:buNone/>
            </a:pPr>
            <a:r>
              <a:rPr lang="en-GB" sz="2400" dirty="0"/>
              <a:t>It includes Java programming APIs such as </a:t>
            </a:r>
            <a:r>
              <a:rPr lang="en-GB" sz="2400" dirty="0" err="1"/>
              <a:t>java.lang</a:t>
            </a:r>
            <a:r>
              <a:rPr lang="en-GB" sz="2400" dirty="0"/>
              <a:t>, </a:t>
            </a:r>
            <a:r>
              <a:rPr lang="en-GB" sz="2400" dirty="0" err="1"/>
              <a:t>java.io</a:t>
            </a:r>
            <a:r>
              <a:rPr lang="en-GB" sz="2400" dirty="0"/>
              <a:t>, </a:t>
            </a:r>
            <a:r>
              <a:rPr lang="en-GB" sz="2400" dirty="0" err="1"/>
              <a:t>java.net</a:t>
            </a:r>
            <a:r>
              <a:rPr lang="en-GB" sz="2400" dirty="0"/>
              <a:t>, </a:t>
            </a:r>
            <a:r>
              <a:rPr lang="en-GB" sz="2400" dirty="0" err="1"/>
              <a:t>java.util</a:t>
            </a:r>
            <a:r>
              <a:rPr lang="en-GB" sz="2400" dirty="0"/>
              <a:t>, </a:t>
            </a:r>
            <a:r>
              <a:rPr lang="en-GB" sz="2400" dirty="0" err="1"/>
              <a:t>java.sql</a:t>
            </a:r>
            <a:r>
              <a:rPr lang="en-GB" sz="2400" dirty="0"/>
              <a:t>, </a:t>
            </a:r>
            <a:r>
              <a:rPr lang="en-GB" sz="2400" dirty="0" err="1"/>
              <a:t>java.math</a:t>
            </a:r>
            <a:r>
              <a:rPr lang="en-GB" sz="2400" dirty="0"/>
              <a:t> etc. It includes core topics like OOPs, </a:t>
            </a:r>
            <a:r>
              <a:rPr lang="en-GB" sz="2400" dirty="0">
                <a:hlinkClick r:id="rId2"/>
              </a:rPr>
              <a:t>String</a:t>
            </a:r>
            <a:r>
              <a:rPr lang="en-GB" sz="2400" dirty="0"/>
              <a:t>, Regex, Exception, Inner classes, Multithreading, I/O Stream, Networking, AWT, Swing, Reflection, Collection, etc.</a:t>
            </a:r>
          </a:p>
          <a:p>
            <a:pPr marL="0" indent="0">
              <a:buNone/>
            </a:pPr>
            <a:r>
              <a:rPr lang="en-GB" sz="2400" b="1" dirty="0"/>
              <a:t>2) Java EE (Java Enterprise Edition)</a:t>
            </a:r>
          </a:p>
          <a:p>
            <a:pPr marL="0" indent="0">
              <a:buNone/>
            </a:pPr>
            <a:r>
              <a:rPr lang="en-GB" sz="2400" dirty="0"/>
              <a:t>It is an enterprise platform that is mainly used to develop web and enterprise applications. It is built on top of the Java SE platform. It includes topics like Servlet, JSP, Web Services, EJB, </a:t>
            </a:r>
            <a:r>
              <a:rPr lang="en-GB" sz="2400" dirty="0">
                <a:hlinkClick r:id="rId3"/>
              </a:rPr>
              <a:t>JPA</a:t>
            </a:r>
            <a:r>
              <a:rPr lang="en-GB" sz="2400" dirty="0"/>
              <a:t>, etc.</a:t>
            </a:r>
          </a:p>
          <a:p>
            <a:pPr marL="0" indent="0">
              <a:buNone/>
            </a:pPr>
            <a:r>
              <a:rPr lang="en-GB" sz="2400" b="1" dirty="0"/>
              <a:t>3) Java ME (Java Micro Edition)</a:t>
            </a:r>
          </a:p>
          <a:p>
            <a:pPr marL="0" indent="0">
              <a:buNone/>
            </a:pPr>
            <a:r>
              <a:rPr lang="en-GB" sz="2400" dirty="0"/>
              <a:t>It is a micro platform that is dedicated to mobile applications.</a:t>
            </a:r>
          </a:p>
          <a:p>
            <a:pPr marL="0" indent="0">
              <a:buNone/>
            </a:pPr>
            <a:r>
              <a:rPr lang="en-GB" sz="2400" b="1" dirty="0"/>
              <a:t>4) JavaFX</a:t>
            </a:r>
          </a:p>
          <a:p>
            <a:pPr marL="0" indent="0">
              <a:buNone/>
            </a:pPr>
            <a:r>
              <a:rPr lang="en-GB" sz="2400" dirty="0"/>
              <a:t>It is used to develop rich internet applications. It uses a lightweight user interface API.</a:t>
            </a:r>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2777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Features of Java</a:t>
            </a:r>
          </a:p>
        </p:txBody>
      </p:sp>
      <p:sp>
        <p:nvSpPr>
          <p:cNvPr id="3" name="Content Placeholder 2"/>
          <p:cNvSpPr>
            <a:spLocks noGrp="1"/>
          </p:cNvSpPr>
          <p:nvPr>
            <p:ph idx="1"/>
          </p:nvPr>
        </p:nvSpPr>
        <p:spPr/>
        <p:txBody>
          <a:bodyPr>
            <a:normAutofit/>
          </a:bodyPr>
          <a:lstStyle/>
          <a:p>
            <a:r>
              <a:rPr lang="en-GB" sz="2400" dirty="0"/>
              <a:t>The features of Java are also known as Java buzzwords. A list of the most important features of the Java language is given below.</a:t>
            </a:r>
          </a:p>
          <a:p>
            <a:endParaRPr lang="en-GB" sz="2400" dirty="0"/>
          </a:p>
          <a:p>
            <a:endParaRPr lang="en-GB" sz="2400" dirty="0"/>
          </a:p>
          <a:p>
            <a:pPr marL="0" indent="0">
              <a:buNone/>
            </a:pPr>
            <a:endParaRPr lang="en-GB" sz="2400" dirty="0"/>
          </a:p>
        </p:txBody>
      </p:sp>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9" name="Picture 4" descr="Java Features">
            <a:extLst>
              <a:ext uri="{FF2B5EF4-FFF2-40B4-BE49-F238E27FC236}">
                <a16:creationId xmlns:a16="http://schemas.microsoft.com/office/drawing/2014/main" id="{7156AFE3-00BD-4D42-9B57-C515AC7C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2483907"/>
            <a:ext cx="4546600" cy="364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0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 vs Java</a:t>
            </a:r>
          </a:p>
        </p:txBody>
      </p:sp>
      <p:graphicFrame>
        <p:nvGraphicFramePr>
          <p:cNvPr id="6" name="Content Placeholder 5">
            <a:extLst>
              <a:ext uri="{FF2B5EF4-FFF2-40B4-BE49-F238E27FC236}">
                <a16:creationId xmlns:a16="http://schemas.microsoft.com/office/drawing/2014/main" id="{44CA4DB3-C3B5-6947-885D-299D5A513028}"/>
              </a:ext>
            </a:extLst>
          </p:cNvPr>
          <p:cNvGraphicFramePr>
            <a:graphicFrameLocks noGrp="1"/>
          </p:cNvGraphicFramePr>
          <p:nvPr>
            <p:ph idx="1"/>
            <p:extLst>
              <p:ext uri="{D42A27DB-BD31-4B8C-83A1-F6EECF244321}">
                <p14:modId xmlns:p14="http://schemas.microsoft.com/office/powerpoint/2010/main" val="1195755501"/>
              </p:ext>
            </p:extLst>
          </p:nvPr>
        </p:nvGraphicFramePr>
        <p:xfrm>
          <a:off x="838200" y="1600200"/>
          <a:ext cx="7620000" cy="4337424"/>
        </p:xfrm>
        <a:graphic>
          <a:graphicData uri="http://schemas.openxmlformats.org/drawingml/2006/table">
            <a:tbl>
              <a:tblPr>
                <a:tableStyleId>{08FB837D-C827-4EFA-A057-4D05807E0F7C}</a:tableStyleId>
              </a:tblPr>
              <a:tblGrid>
                <a:gridCol w="2540000">
                  <a:extLst>
                    <a:ext uri="{9D8B030D-6E8A-4147-A177-3AD203B41FA5}">
                      <a16:colId xmlns:a16="http://schemas.microsoft.com/office/drawing/2014/main" val="2594287100"/>
                    </a:ext>
                  </a:extLst>
                </a:gridCol>
                <a:gridCol w="2540000">
                  <a:extLst>
                    <a:ext uri="{9D8B030D-6E8A-4147-A177-3AD203B41FA5}">
                      <a16:colId xmlns:a16="http://schemas.microsoft.com/office/drawing/2014/main" val="12086230"/>
                    </a:ext>
                  </a:extLst>
                </a:gridCol>
                <a:gridCol w="2540000">
                  <a:extLst>
                    <a:ext uri="{9D8B030D-6E8A-4147-A177-3AD203B41FA5}">
                      <a16:colId xmlns:a16="http://schemas.microsoft.com/office/drawing/2014/main" val="805056060"/>
                    </a:ext>
                  </a:extLst>
                </a:gridCol>
              </a:tblGrid>
              <a:tr h="62948">
                <a:tc>
                  <a:txBody>
                    <a:bodyPr/>
                    <a:lstStyle/>
                    <a:p>
                      <a:pPr lvl="2"/>
                      <a:r>
                        <a:rPr lang="en-GB" sz="1200" b="1" dirty="0"/>
                        <a:t>Comparison Index</a:t>
                      </a:r>
                    </a:p>
                  </a:txBody>
                  <a:tcPr marL="16398" marR="16398" marT="8199" marB="8199" anchor="ctr"/>
                </a:tc>
                <a:tc>
                  <a:txBody>
                    <a:bodyPr/>
                    <a:lstStyle/>
                    <a:p>
                      <a:pPr lvl="2"/>
                      <a:r>
                        <a:rPr lang="en-GB" sz="1200" b="1" dirty="0"/>
                        <a:t>C++</a:t>
                      </a:r>
                    </a:p>
                  </a:txBody>
                  <a:tcPr marL="16398" marR="16398" marT="8199" marB="8199" anchor="ctr"/>
                </a:tc>
                <a:tc>
                  <a:txBody>
                    <a:bodyPr/>
                    <a:lstStyle/>
                    <a:p>
                      <a:pPr lvl="2"/>
                      <a:r>
                        <a:rPr lang="en-GB" sz="1200" b="1" dirty="0"/>
                        <a:t>Java</a:t>
                      </a:r>
                    </a:p>
                  </a:txBody>
                  <a:tcPr marL="16398" marR="16398" marT="8199" marB="8199" anchor="ctr"/>
                </a:tc>
                <a:extLst>
                  <a:ext uri="{0D108BD9-81ED-4DB2-BD59-A6C34878D82A}">
                    <a16:rowId xmlns:a16="http://schemas.microsoft.com/office/drawing/2014/main" val="1969088903"/>
                  </a:ext>
                </a:extLst>
              </a:tr>
              <a:tr h="110159">
                <a:tc>
                  <a:txBody>
                    <a:bodyPr/>
                    <a:lstStyle/>
                    <a:p>
                      <a:r>
                        <a:rPr lang="en-GB" sz="1200" dirty="0"/>
                        <a:t>Platform-independent</a:t>
                      </a:r>
                    </a:p>
                  </a:txBody>
                  <a:tcPr marL="16398" marR="16398" marT="8199" marB="8199" anchor="ctr"/>
                </a:tc>
                <a:tc>
                  <a:txBody>
                    <a:bodyPr/>
                    <a:lstStyle/>
                    <a:p>
                      <a:r>
                        <a:rPr lang="en-GB" sz="1200"/>
                        <a:t>C++ is platform-dependent.</a:t>
                      </a:r>
                    </a:p>
                  </a:txBody>
                  <a:tcPr marL="16398" marR="16398" marT="8199" marB="8199" anchor="ctr"/>
                </a:tc>
                <a:tc>
                  <a:txBody>
                    <a:bodyPr/>
                    <a:lstStyle/>
                    <a:p>
                      <a:r>
                        <a:rPr lang="en-GB" sz="1200"/>
                        <a:t>Java is platform-independent.</a:t>
                      </a:r>
                    </a:p>
                  </a:txBody>
                  <a:tcPr marL="16398" marR="16398" marT="8199" marB="8199" anchor="ctr"/>
                </a:tc>
                <a:extLst>
                  <a:ext uri="{0D108BD9-81ED-4DB2-BD59-A6C34878D82A}">
                    <a16:rowId xmlns:a16="http://schemas.microsoft.com/office/drawing/2014/main" val="1993786284"/>
                  </a:ext>
                </a:extLst>
              </a:tr>
              <a:tr h="299002">
                <a:tc>
                  <a:txBody>
                    <a:bodyPr/>
                    <a:lstStyle/>
                    <a:p>
                      <a:r>
                        <a:rPr lang="en-GB" sz="1200" dirty="0"/>
                        <a:t>Mainly used for</a:t>
                      </a:r>
                    </a:p>
                  </a:txBody>
                  <a:tcPr marL="16398" marR="16398" marT="8199" marB="8199" anchor="ctr"/>
                </a:tc>
                <a:tc>
                  <a:txBody>
                    <a:bodyPr/>
                    <a:lstStyle/>
                    <a:p>
                      <a:r>
                        <a:rPr lang="en-GB" sz="1200" dirty="0"/>
                        <a:t>C++ is mainly used for system programming.</a:t>
                      </a:r>
                    </a:p>
                  </a:txBody>
                  <a:tcPr marL="16398" marR="16398" marT="8199" marB="8199" anchor="ctr"/>
                </a:tc>
                <a:tc>
                  <a:txBody>
                    <a:bodyPr/>
                    <a:lstStyle/>
                    <a:p>
                      <a:r>
                        <a:rPr lang="en-GB" sz="1200"/>
                        <a:t>Java is mainly used for application programming. It is widely used in Windows-based, web-based, enterprise, and mobile applications.</a:t>
                      </a:r>
                    </a:p>
                  </a:txBody>
                  <a:tcPr marL="16398" marR="16398" marT="8199" marB="8199" anchor="ctr"/>
                </a:tc>
                <a:extLst>
                  <a:ext uri="{0D108BD9-81ED-4DB2-BD59-A6C34878D82A}">
                    <a16:rowId xmlns:a16="http://schemas.microsoft.com/office/drawing/2014/main" val="2534803776"/>
                  </a:ext>
                </a:extLst>
              </a:tr>
              <a:tr h="393423">
                <a:tc>
                  <a:txBody>
                    <a:bodyPr/>
                    <a:lstStyle/>
                    <a:p>
                      <a:r>
                        <a:rPr lang="en-GB" sz="1200"/>
                        <a:t>Design Goal</a:t>
                      </a:r>
                    </a:p>
                  </a:txBody>
                  <a:tcPr marL="16398" marR="16398" marT="8199" marB="8199" anchor="ctr"/>
                </a:tc>
                <a:tc>
                  <a:txBody>
                    <a:bodyPr/>
                    <a:lstStyle/>
                    <a:p>
                      <a:r>
                        <a:rPr lang="en-GB" sz="1200"/>
                        <a:t>C++ was designed for systems and applications programming. It was an extension of the </a:t>
                      </a:r>
                      <a:r>
                        <a:rPr lang="en-GB" sz="1200">
                          <a:hlinkClick r:id="rId2"/>
                        </a:rPr>
                        <a:t>C programming language</a:t>
                      </a:r>
                      <a:r>
                        <a:rPr lang="en-GB" sz="1200"/>
                        <a:t>.</a:t>
                      </a:r>
                    </a:p>
                  </a:txBody>
                  <a:tcPr marL="16398" marR="16398" marT="8199" marB="8199" anchor="ctr"/>
                </a:tc>
                <a:tc>
                  <a:txBody>
                    <a:bodyPr/>
                    <a:lstStyle/>
                    <a:p>
                      <a:r>
                        <a:rPr lang="en-GB" sz="1200"/>
                        <a:t>Java was designed and created as an interpreter for printing systems but later extended as a support network computing. It was designed to be easy to use and accessible to a broader audience.</a:t>
                      </a:r>
                    </a:p>
                  </a:txBody>
                  <a:tcPr marL="16398" marR="16398" marT="8199" marB="8199" anchor="ctr"/>
                </a:tc>
                <a:extLst>
                  <a:ext uri="{0D108BD9-81ED-4DB2-BD59-A6C34878D82A}">
                    <a16:rowId xmlns:a16="http://schemas.microsoft.com/office/drawing/2014/main" val="3923341817"/>
                  </a:ext>
                </a:extLst>
              </a:tr>
              <a:tr h="110159">
                <a:tc>
                  <a:txBody>
                    <a:bodyPr/>
                    <a:lstStyle/>
                    <a:p>
                      <a:r>
                        <a:rPr lang="en-GB" sz="1200"/>
                        <a:t>Goto</a:t>
                      </a:r>
                    </a:p>
                  </a:txBody>
                  <a:tcPr marL="16398" marR="16398" marT="8199" marB="8199" anchor="ctr"/>
                </a:tc>
                <a:tc>
                  <a:txBody>
                    <a:bodyPr/>
                    <a:lstStyle/>
                    <a:p>
                      <a:r>
                        <a:rPr lang="en-GB" sz="1200"/>
                        <a:t>C++ supports the </a:t>
                      </a:r>
                      <a:r>
                        <a:rPr lang="en-GB" sz="1200">
                          <a:hlinkClick r:id="rId3"/>
                        </a:rPr>
                        <a:t>goto</a:t>
                      </a:r>
                      <a:r>
                        <a:rPr lang="en-GB" sz="1200"/>
                        <a:t> statement.</a:t>
                      </a:r>
                    </a:p>
                  </a:txBody>
                  <a:tcPr marL="16398" marR="16398" marT="8199" marB="8199" anchor="ctr"/>
                </a:tc>
                <a:tc>
                  <a:txBody>
                    <a:bodyPr/>
                    <a:lstStyle/>
                    <a:p>
                      <a:r>
                        <a:rPr lang="en-GB" sz="1200"/>
                        <a:t>Java doesn't support the goto statement.</a:t>
                      </a:r>
                    </a:p>
                  </a:txBody>
                  <a:tcPr marL="16398" marR="16398" marT="8199" marB="8199" anchor="ctr"/>
                </a:tc>
                <a:extLst>
                  <a:ext uri="{0D108BD9-81ED-4DB2-BD59-A6C34878D82A}">
                    <a16:rowId xmlns:a16="http://schemas.microsoft.com/office/drawing/2014/main" val="131052926"/>
                  </a:ext>
                </a:extLst>
              </a:tr>
              <a:tr h="251792">
                <a:tc>
                  <a:txBody>
                    <a:bodyPr/>
                    <a:lstStyle/>
                    <a:p>
                      <a:r>
                        <a:rPr lang="en-GB" sz="1200"/>
                        <a:t>Multiple inheritance</a:t>
                      </a:r>
                    </a:p>
                  </a:txBody>
                  <a:tcPr marL="16398" marR="16398" marT="8199" marB="8199" anchor="ctr"/>
                </a:tc>
                <a:tc>
                  <a:txBody>
                    <a:bodyPr/>
                    <a:lstStyle/>
                    <a:p>
                      <a:r>
                        <a:rPr lang="en-GB" sz="1200"/>
                        <a:t>C++ supports multiple inheritance.</a:t>
                      </a:r>
                    </a:p>
                  </a:txBody>
                  <a:tcPr marL="16398" marR="16398" marT="8199" marB="8199" anchor="ctr"/>
                </a:tc>
                <a:tc>
                  <a:txBody>
                    <a:bodyPr/>
                    <a:lstStyle/>
                    <a:p>
                      <a:r>
                        <a:rPr lang="en-GB" sz="1200"/>
                        <a:t>Java doesn't support multiple inheritance through class. It can be achieved by using </a:t>
                      </a:r>
                      <a:r>
                        <a:rPr lang="en-GB" sz="1200">
                          <a:hlinkClick r:id="rId4"/>
                        </a:rPr>
                        <a:t>interfaces in java</a:t>
                      </a:r>
                      <a:r>
                        <a:rPr lang="en-GB" sz="1200"/>
                        <a:t>.</a:t>
                      </a:r>
                    </a:p>
                  </a:txBody>
                  <a:tcPr marL="16398" marR="16398" marT="8199" marB="8199" anchor="ctr"/>
                </a:tc>
                <a:extLst>
                  <a:ext uri="{0D108BD9-81ED-4DB2-BD59-A6C34878D82A}">
                    <a16:rowId xmlns:a16="http://schemas.microsoft.com/office/drawing/2014/main" val="1650046434"/>
                  </a:ext>
                </a:extLst>
              </a:tr>
              <a:tr h="110159">
                <a:tc>
                  <a:txBody>
                    <a:bodyPr/>
                    <a:lstStyle/>
                    <a:p>
                      <a:r>
                        <a:rPr lang="en-GB" sz="1200"/>
                        <a:t>Operator Overloading</a:t>
                      </a:r>
                    </a:p>
                  </a:txBody>
                  <a:tcPr marL="16398" marR="16398" marT="8199" marB="8199" anchor="ctr"/>
                </a:tc>
                <a:tc>
                  <a:txBody>
                    <a:bodyPr/>
                    <a:lstStyle/>
                    <a:p>
                      <a:r>
                        <a:rPr lang="en-GB" sz="1200"/>
                        <a:t>C++ supports </a:t>
                      </a:r>
                      <a:r>
                        <a:rPr lang="en-GB" sz="1200">
                          <a:hlinkClick r:id="rId5"/>
                        </a:rPr>
                        <a:t>operator overloading</a:t>
                      </a:r>
                      <a:r>
                        <a:rPr lang="en-GB" sz="1200"/>
                        <a:t>.</a:t>
                      </a:r>
                    </a:p>
                  </a:txBody>
                  <a:tcPr marL="16398" marR="16398" marT="8199" marB="8199" anchor="ctr"/>
                </a:tc>
                <a:tc>
                  <a:txBody>
                    <a:bodyPr/>
                    <a:lstStyle/>
                    <a:p>
                      <a:r>
                        <a:rPr lang="en-GB" sz="1200"/>
                        <a:t>Java doesn't support operator overloading.</a:t>
                      </a:r>
                    </a:p>
                  </a:txBody>
                  <a:tcPr marL="16398" marR="16398" marT="8199" marB="8199" anchor="ctr"/>
                </a:tc>
                <a:extLst>
                  <a:ext uri="{0D108BD9-81ED-4DB2-BD59-A6C34878D82A}">
                    <a16:rowId xmlns:a16="http://schemas.microsoft.com/office/drawing/2014/main" val="1243542247"/>
                  </a:ext>
                </a:extLst>
              </a:tr>
              <a:tr h="299002">
                <a:tc>
                  <a:txBody>
                    <a:bodyPr/>
                    <a:lstStyle/>
                    <a:p>
                      <a:r>
                        <a:rPr lang="en-GB" sz="1200"/>
                        <a:t>Pointers</a:t>
                      </a:r>
                    </a:p>
                  </a:txBody>
                  <a:tcPr marL="16398" marR="16398" marT="8199" marB="8199" anchor="ctr"/>
                </a:tc>
                <a:tc>
                  <a:txBody>
                    <a:bodyPr/>
                    <a:lstStyle/>
                    <a:p>
                      <a:r>
                        <a:rPr lang="en-GB" sz="1200"/>
                        <a:t>C++ supports </a:t>
                      </a:r>
                      <a:r>
                        <a:rPr lang="en-GB" sz="1200">
                          <a:hlinkClick r:id="rId6"/>
                        </a:rPr>
                        <a:t>pointers</a:t>
                      </a:r>
                      <a:r>
                        <a:rPr lang="en-GB" sz="1200"/>
                        <a:t>. You can write a pointer program in C++.</a:t>
                      </a:r>
                    </a:p>
                  </a:txBody>
                  <a:tcPr marL="16398" marR="16398" marT="8199" marB="8199" anchor="ctr"/>
                </a:tc>
                <a:tc>
                  <a:txBody>
                    <a:bodyPr/>
                    <a:lstStyle/>
                    <a:p>
                      <a:r>
                        <a:rPr lang="en-GB" sz="1200" dirty="0"/>
                        <a:t>Java supports pointer internally. However, you can't write the pointer program in java. It means java has restricted pointer support in java.</a:t>
                      </a:r>
                    </a:p>
                  </a:txBody>
                  <a:tcPr marL="16398" marR="16398" marT="8199" marB="8199" anchor="ctr"/>
                </a:tc>
                <a:extLst>
                  <a:ext uri="{0D108BD9-81ED-4DB2-BD59-A6C34878D82A}">
                    <a16:rowId xmlns:a16="http://schemas.microsoft.com/office/drawing/2014/main" val="727500500"/>
                  </a:ext>
                </a:extLst>
              </a:tr>
            </a:tbl>
          </a:graphicData>
        </a:graphic>
      </p:graphicFrame>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53027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 vs Java</a:t>
            </a:r>
          </a:p>
        </p:txBody>
      </p:sp>
      <p:graphicFrame>
        <p:nvGraphicFramePr>
          <p:cNvPr id="6" name="Content Placeholder 5">
            <a:extLst>
              <a:ext uri="{FF2B5EF4-FFF2-40B4-BE49-F238E27FC236}">
                <a16:creationId xmlns:a16="http://schemas.microsoft.com/office/drawing/2014/main" id="{44CA4DB3-C3B5-6947-885D-299D5A513028}"/>
              </a:ext>
            </a:extLst>
          </p:cNvPr>
          <p:cNvGraphicFramePr>
            <a:graphicFrameLocks noGrp="1"/>
          </p:cNvGraphicFramePr>
          <p:nvPr>
            <p:ph idx="1"/>
            <p:extLst>
              <p:ext uri="{D42A27DB-BD31-4B8C-83A1-F6EECF244321}">
                <p14:modId xmlns:p14="http://schemas.microsoft.com/office/powerpoint/2010/main" val="526126987"/>
              </p:ext>
            </p:extLst>
          </p:nvPr>
        </p:nvGraphicFramePr>
        <p:xfrm>
          <a:off x="838200" y="1600200"/>
          <a:ext cx="7620000" cy="3938868"/>
        </p:xfrm>
        <a:graphic>
          <a:graphicData uri="http://schemas.openxmlformats.org/drawingml/2006/table">
            <a:tbl>
              <a:tblPr>
                <a:tableStyleId>{08FB837D-C827-4EFA-A057-4D05807E0F7C}</a:tableStyleId>
              </a:tblPr>
              <a:tblGrid>
                <a:gridCol w="2540000">
                  <a:extLst>
                    <a:ext uri="{9D8B030D-6E8A-4147-A177-3AD203B41FA5}">
                      <a16:colId xmlns:a16="http://schemas.microsoft.com/office/drawing/2014/main" val="2594287100"/>
                    </a:ext>
                  </a:extLst>
                </a:gridCol>
                <a:gridCol w="2540000">
                  <a:extLst>
                    <a:ext uri="{9D8B030D-6E8A-4147-A177-3AD203B41FA5}">
                      <a16:colId xmlns:a16="http://schemas.microsoft.com/office/drawing/2014/main" val="12086230"/>
                    </a:ext>
                  </a:extLst>
                </a:gridCol>
                <a:gridCol w="2540000">
                  <a:extLst>
                    <a:ext uri="{9D8B030D-6E8A-4147-A177-3AD203B41FA5}">
                      <a16:colId xmlns:a16="http://schemas.microsoft.com/office/drawing/2014/main" val="805056060"/>
                    </a:ext>
                  </a:extLst>
                </a:gridCol>
              </a:tblGrid>
              <a:tr h="62948">
                <a:tc>
                  <a:txBody>
                    <a:bodyPr/>
                    <a:lstStyle/>
                    <a:p>
                      <a:r>
                        <a:rPr lang="en-GB" sz="1200" dirty="0"/>
                        <a:t>Compiler and Interpreter</a:t>
                      </a:r>
                    </a:p>
                  </a:txBody>
                  <a:tcPr marL="16398" marR="16398" marT="8199" marB="8199" anchor="ctr"/>
                </a:tc>
                <a:tc>
                  <a:txBody>
                    <a:bodyPr/>
                    <a:lstStyle/>
                    <a:p>
                      <a:r>
                        <a:rPr lang="en-GB" sz="1200" dirty="0"/>
                        <a:t>C++ uses compiler only. C++ is compiled and run using the compiler which converts source code into machine code so, C++ is platform dependent.</a:t>
                      </a:r>
                    </a:p>
                  </a:txBody>
                  <a:tcPr marL="16398" marR="16398" marT="8199" marB="8199" anchor="ctr"/>
                </a:tc>
                <a:tc>
                  <a:txBody>
                    <a:bodyPr/>
                    <a:lstStyle/>
                    <a:p>
                      <a:r>
                        <a:rPr lang="en-GB" sz="1200" dirty="0"/>
                        <a:t>Java uses both compiler and interpreter. Java source code is converted into bytecode at compilation time. The interpreter executes this bytecode at runtime and produces output. Java is interpreted that is why it is platform-independent.</a:t>
                      </a:r>
                    </a:p>
                  </a:txBody>
                  <a:tcPr marL="16398" marR="16398" marT="8199" marB="8199" anchor="ctr"/>
                </a:tc>
                <a:extLst>
                  <a:ext uri="{0D108BD9-81ED-4DB2-BD59-A6C34878D82A}">
                    <a16:rowId xmlns:a16="http://schemas.microsoft.com/office/drawing/2014/main" val="1969088903"/>
                  </a:ext>
                </a:extLst>
              </a:tr>
              <a:tr h="62948">
                <a:tc>
                  <a:txBody>
                    <a:bodyPr/>
                    <a:lstStyle/>
                    <a:p>
                      <a:r>
                        <a:rPr lang="en-GB" sz="1200" dirty="0"/>
                        <a:t>Call by Value and Call by reference</a:t>
                      </a:r>
                    </a:p>
                  </a:txBody>
                  <a:tcPr marL="16398" marR="16398" marT="8199" marB="8199" anchor="ctr"/>
                </a:tc>
                <a:tc>
                  <a:txBody>
                    <a:bodyPr/>
                    <a:lstStyle/>
                    <a:p>
                      <a:r>
                        <a:rPr lang="en-GB" sz="1200"/>
                        <a:t>C++ supports both call by value and call by reference.</a:t>
                      </a:r>
                    </a:p>
                  </a:txBody>
                  <a:tcPr marL="16398" marR="16398" marT="8199" marB="8199" anchor="ctr"/>
                </a:tc>
                <a:tc>
                  <a:txBody>
                    <a:bodyPr/>
                    <a:lstStyle/>
                    <a:p>
                      <a:r>
                        <a:rPr lang="en-GB" sz="1200" dirty="0"/>
                        <a:t>Java supports call by value only. There is no call by reference in java.</a:t>
                      </a:r>
                    </a:p>
                  </a:txBody>
                  <a:tcPr marL="16398" marR="16398" marT="8199" marB="8199" anchor="ctr"/>
                </a:tc>
                <a:extLst>
                  <a:ext uri="{0D108BD9-81ED-4DB2-BD59-A6C34878D82A}">
                    <a16:rowId xmlns:a16="http://schemas.microsoft.com/office/drawing/2014/main" val="3599353233"/>
                  </a:ext>
                </a:extLst>
              </a:tr>
              <a:tr h="62948">
                <a:tc>
                  <a:txBody>
                    <a:bodyPr/>
                    <a:lstStyle/>
                    <a:p>
                      <a:r>
                        <a:rPr lang="en-GB" sz="1200" dirty="0"/>
                        <a:t>Structure and Union</a:t>
                      </a:r>
                    </a:p>
                  </a:txBody>
                  <a:tcPr marL="16398" marR="16398" marT="8199" marB="8199" anchor="ctr"/>
                </a:tc>
                <a:tc>
                  <a:txBody>
                    <a:bodyPr/>
                    <a:lstStyle/>
                    <a:p>
                      <a:r>
                        <a:rPr lang="en-GB" sz="1200"/>
                        <a:t>C++ supports structures and unions.</a:t>
                      </a:r>
                    </a:p>
                  </a:txBody>
                  <a:tcPr marL="16398" marR="16398" marT="8199" marB="8199" anchor="ctr"/>
                </a:tc>
                <a:tc>
                  <a:txBody>
                    <a:bodyPr/>
                    <a:lstStyle/>
                    <a:p>
                      <a:r>
                        <a:rPr lang="en-GB" sz="1200" dirty="0"/>
                        <a:t>Java doesn't support structures and unions.</a:t>
                      </a:r>
                    </a:p>
                  </a:txBody>
                  <a:tcPr marL="16398" marR="16398" marT="8199" marB="8199" anchor="ctr"/>
                </a:tc>
                <a:extLst>
                  <a:ext uri="{0D108BD9-81ED-4DB2-BD59-A6C34878D82A}">
                    <a16:rowId xmlns:a16="http://schemas.microsoft.com/office/drawing/2014/main" val="2176358894"/>
                  </a:ext>
                </a:extLst>
              </a:tr>
              <a:tr h="110159">
                <a:tc>
                  <a:txBody>
                    <a:bodyPr/>
                    <a:lstStyle/>
                    <a:p>
                      <a:r>
                        <a:rPr lang="en-GB" sz="1200" dirty="0"/>
                        <a:t>Thread Support</a:t>
                      </a:r>
                    </a:p>
                  </a:txBody>
                  <a:tcPr marL="16398" marR="16398" marT="8199" marB="8199" anchor="ctr"/>
                </a:tc>
                <a:tc>
                  <a:txBody>
                    <a:bodyPr/>
                    <a:lstStyle/>
                    <a:p>
                      <a:r>
                        <a:rPr lang="en-GB" sz="1200"/>
                        <a:t>C++ doesn't have built-in support for threads. It relies on third-party libraries for thread support.</a:t>
                      </a:r>
                    </a:p>
                  </a:txBody>
                  <a:tcPr marL="16398" marR="16398" marT="8199" marB="8199" anchor="ctr"/>
                </a:tc>
                <a:tc>
                  <a:txBody>
                    <a:bodyPr/>
                    <a:lstStyle/>
                    <a:p>
                      <a:r>
                        <a:rPr lang="en-GB" sz="1200" dirty="0"/>
                        <a:t>Java has built-in </a:t>
                      </a:r>
                      <a:r>
                        <a:rPr lang="en-GB" sz="1200" dirty="0">
                          <a:hlinkClick r:id="rId2"/>
                        </a:rPr>
                        <a:t>thread</a:t>
                      </a:r>
                      <a:r>
                        <a:rPr lang="en-GB" sz="1200" dirty="0"/>
                        <a:t> support.</a:t>
                      </a:r>
                    </a:p>
                  </a:txBody>
                  <a:tcPr marL="16398" marR="16398" marT="8199" marB="8199" anchor="ctr"/>
                </a:tc>
                <a:extLst>
                  <a:ext uri="{0D108BD9-81ED-4DB2-BD59-A6C34878D82A}">
                    <a16:rowId xmlns:a16="http://schemas.microsoft.com/office/drawing/2014/main" val="1993786284"/>
                  </a:ext>
                </a:extLst>
              </a:tr>
              <a:tr h="299002">
                <a:tc>
                  <a:txBody>
                    <a:bodyPr/>
                    <a:lstStyle/>
                    <a:p>
                      <a:r>
                        <a:rPr lang="en-GB" sz="1200" dirty="0"/>
                        <a:t>Documentation comment</a:t>
                      </a:r>
                    </a:p>
                  </a:txBody>
                  <a:tcPr marL="16398" marR="16398" marT="8199" marB="8199" anchor="ctr"/>
                </a:tc>
                <a:tc>
                  <a:txBody>
                    <a:bodyPr/>
                    <a:lstStyle/>
                    <a:p>
                      <a:r>
                        <a:rPr lang="en-GB" sz="1200"/>
                        <a:t>C++ doesn't support documentation comments.</a:t>
                      </a:r>
                    </a:p>
                  </a:txBody>
                  <a:tcPr marL="16398" marR="16398" marT="8199" marB="8199" anchor="ctr"/>
                </a:tc>
                <a:tc>
                  <a:txBody>
                    <a:bodyPr/>
                    <a:lstStyle/>
                    <a:p>
                      <a:r>
                        <a:rPr lang="en-GB" sz="1200" dirty="0"/>
                        <a:t>Java supports documentation comment (/** ... */) to create documentation for java source code.</a:t>
                      </a:r>
                    </a:p>
                  </a:txBody>
                  <a:tcPr marL="16398" marR="16398" marT="8199" marB="8199" anchor="ctr"/>
                </a:tc>
                <a:extLst>
                  <a:ext uri="{0D108BD9-81ED-4DB2-BD59-A6C34878D82A}">
                    <a16:rowId xmlns:a16="http://schemas.microsoft.com/office/drawing/2014/main" val="2534803776"/>
                  </a:ext>
                </a:extLst>
              </a:tr>
              <a:tr h="393423">
                <a:tc>
                  <a:txBody>
                    <a:bodyPr/>
                    <a:lstStyle/>
                    <a:p>
                      <a:r>
                        <a:rPr lang="en-GB" sz="1200" dirty="0"/>
                        <a:t>Virtual Keyword</a:t>
                      </a:r>
                    </a:p>
                  </a:txBody>
                  <a:tcPr marL="16398" marR="16398" marT="8199" marB="8199" anchor="ctr"/>
                </a:tc>
                <a:tc>
                  <a:txBody>
                    <a:bodyPr/>
                    <a:lstStyle/>
                    <a:p>
                      <a:r>
                        <a:rPr lang="en-GB" sz="1200"/>
                        <a:t>C++ supports virtual keyword so that we can decide whether or not to override a function.</a:t>
                      </a:r>
                    </a:p>
                  </a:txBody>
                  <a:tcPr marL="16398" marR="16398" marT="8199" marB="8199" anchor="ctr"/>
                </a:tc>
                <a:tc>
                  <a:txBody>
                    <a:bodyPr/>
                    <a:lstStyle/>
                    <a:p>
                      <a:r>
                        <a:rPr lang="en-GB" sz="1200" dirty="0"/>
                        <a:t>Java has no virtual keyword. We can override all non-static methods by default. In other words, non-static methods are virtual by default.</a:t>
                      </a:r>
                    </a:p>
                  </a:txBody>
                  <a:tcPr marL="16398" marR="16398" marT="8199" marB="8199" anchor="ctr"/>
                </a:tc>
                <a:extLst>
                  <a:ext uri="{0D108BD9-81ED-4DB2-BD59-A6C34878D82A}">
                    <a16:rowId xmlns:a16="http://schemas.microsoft.com/office/drawing/2014/main" val="3923341817"/>
                  </a:ext>
                </a:extLst>
              </a:tr>
            </a:tbl>
          </a:graphicData>
        </a:graphic>
      </p:graphicFrame>
      <p:sp>
        <p:nvSpPr>
          <p:cNvPr id="4" name="Date Placeholder 3"/>
          <p:cNvSpPr>
            <a:spLocks noGrp="1"/>
          </p:cNvSpPr>
          <p:nvPr>
            <p:ph type="dt" sz="half" idx="10"/>
          </p:nvPr>
        </p:nvSpPr>
        <p:spPr/>
        <p:txBody>
          <a:bodyPr/>
          <a:lstStyle/>
          <a:p>
            <a:fld id="{F2C0BE9E-7442-DD47-901A-60415DB8007F}" type="datetime2">
              <a:rPr lang="en-US" smtClean="0"/>
              <a:t>Tuesday, October 12, 2021</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72973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4664</TotalTime>
  <Words>2266</Words>
  <Application>Microsoft Macintosh PowerPoint</Application>
  <PresentationFormat>On-screen Show (4:3)</PresentationFormat>
  <Paragraphs>255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Enterprise Application Development With Java EE</vt:lpstr>
      <vt:lpstr>Course Outcomes</vt:lpstr>
      <vt:lpstr>What is Java?</vt:lpstr>
      <vt:lpstr>Java Example</vt:lpstr>
      <vt:lpstr>Types of Java Applications</vt:lpstr>
      <vt:lpstr>Java Platforms / Editions</vt:lpstr>
      <vt:lpstr>Features of Java</vt:lpstr>
      <vt:lpstr>C++ vs Java</vt:lpstr>
      <vt:lpstr>C++ vs Java</vt:lpstr>
      <vt:lpstr>C++ vs Java</vt:lpstr>
      <vt:lpstr>Eclipse IDE for Java development</vt:lpstr>
      <vt:lpstr>Install the Eclipse Java IDE</vt:lpstr>
      <vt:lpstr>Install the Eclipse Java IDE</vt:lpstr>
      <vt:lpstr>Challenge if happens</vt:lpstr>
      <vt:lpstr>Hello World Example (Without Eclipse)</vt:lpstr>
      <vt:lpstr>Hello World Example (Without Eclipse)</vt:lpstr>
      <vt:lpstr>Hello World Example (Without Eclipse)</vt:lpstr>
      <vt:lpstr>Hello World Example (With Eclipse)</vt:lpstr>
      <vt:lpstr>Difference between JDK, JRE, and JVM</vt:lpstr>
      <vt:lpstr>Difference between JDK, JRE, and JVM</vt:lpstr>
      <vt:lpstr>Difference between JDK, JRE, and JVM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Analysis of Algorithms</dc:title>
  <dc:creator>Genius Computers</dc:creator>
  <cp:lastModifiedBy>Qaiser Abbas</cp:lastModifiedBy>
  <cp:revision>489</cp:revision>
  <dcterms:created xsi:type="dcterms:W3CDTF">2006-08-16T00:00:00Z</dcterms:created>
  <dcterms:modified xsi:type="dcterms:W3CDTF">2021-10-12T17:32:32Z</dcterms:modified>
</cp:coreProperties>
</file>